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slideLayouts/slideLayout24.xml" ContentType="application/vnd.openxmlformats-officedocument.presentationml.slideLayout+xml"/>
  <Override PartName="/ppt/tags/tag85.xml" ContentType="application/vnd.openxmlformats-officedocument.presentationml.tags+xml"/>
  <Override PartName="/ppt/tags/tag241.xml" ContentType="application/vnd.openxmlformats-officedocument.presentationml.tags+xml"/>
  <Override PartName="/ppt/notesSlides/notesSlide16.xml" ContentType="application/vnd.openxmlformats-officedocument.presentationml.notesSlide+xml"/>
  <Override PartName="/ppt/tags/tag339.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tags/tag317.xml" ContentType="application/vnd.openxmlformats-officedocument.presentationml.tags+xml"/>
  <Override PartName="/ppt/tags/tag364.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279.xml" ContentType="application/vnd.openxmlformats-officedocument.presentationml.tags+xml"/>
  <Override PartName="/ppt/tags/tag342.xml" ContentType="application/vnd.openxmlformats-officedocument.presentationml.tags+xml"/>
  <Override PartName="/ppt/slides/slide88.xml" ContentType="application/vnd.openxmlformats-officedocument.presentationml.slide+xml"/>
  <Override PartName="/ppt/tags/tag134.xml" ContentType="application/vnd.openxmlformats-officedocument.presentationml.tags+xml"/>
  <Override PartName="/ppt/tags/tag181.xml" ContentType="application/vnd.openxmlformats-officedocument.presentationml.tags+xml"/>
  <Override PartName="/ppt/tags/tag320.xml" ContentType="application/vnd.openxmlformats-officedocument.presentationml.tags+xml"/>
  <Override PartName="/ppt/slides/slide19.xml" ContentType="application/vnd.openxmlformats-officedocument.presentationml.slide+xml"/>
  <Override PartName="/ppt/slides/slide66.xml" ContentType="application/vnd.openxmlformats-officedocument.presentationml.slide+xml"/>
  <Override PartName="/ppt/tags/tag112.xml" ContentType="application/vnd.openxmlformats-officedocument.presentationml.tags+xml"/>
  <Default Extension="png" ContentType="image/png"/>
  <Override PartName="/ppt/tags/tag257.xml" ContentType="application/vnd.openxmlformats-officedocument.presentationml.tags+xml"/>
  <Override PartName="/ppt/tags/tag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79.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ppt/tags/tag260.xml" ContentType="application/vnd.openxmlformats-officedocument.presentationml.tags+xml"/>
  <Override PartName="/ppt/tags/tag358.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slideLayouts/slideLayout21.xml" ContentType="application/vnd.openxmlformats-officedocument.presentationml.slideLayout+xml"/>
  <Override PartName="/ppt/tags/tag82.xml" ContentType="application/vnd.openxmlformats-officedocument.presentationml.tags+xml"/>
  <Override PartName="/ppt/tags/tag197.xml" ContentType="application/vnd.openxmlformats-officedocument.presentationml.tags+xml"/>
  <Override PartName="/ppt/notesSlides/notesSlide13.xml" ContentType="application/vnd.openxmlformats-officedocument.presentationml.notesSlide+xml"/>
  <Override PartName="/ppt/tags/tag336.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tags/tag361.xml" ContentType="application/vnd.openxmlformats-officedocument.presentationml.tags+xml"/>
  <Override PartName="/ppt/tags/tag106.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Override PartName="/ppt/diagrams/colors1.xml" ContentType="application/vnd.openxmlformats-officedocument.drawingml.diagramColors+xml"/>
  <Override PartName="/ppt/tags/tag98.xml" ContentType="application/vnd.openxmlformats-officedocument.presentationml.tags+xml"/>
  <Override PartName="/ppt/tags/tag207.xml" ContentType="application/vnd.openxmlformats-officedocument.presentationml.tags+xml"/>
  <Override PartName="/ppt/tags/tag254.xml" ContentType="application/vnd.openxmlformats-officedocument.presentationml.tags+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theme/themeOverride3.xml" ContentType="application/vnd.openxmlformats-officedocument.themeOverride+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tags/tag377.xml" ContentType="application/vnd.openxmlformats-officedocument.presentationml.tags+xml"/>
  <Override PartName="/ppt/tags/tag54.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slideLayouts/slideLayout40.xml" ContentType="application/vnd.openxmlformats-officedocument.presentationml.slideLayout+xml"/>
  <Override PartName="/ppt/tags/tag308.xml" ContentType="application/vnd.openxmlformats-officedocument.presentationml.tags+xml"/>
  <Override PartName="/ppt/tags/tag355.xml" ContentType="application/vnd.openxmlformats-officedocument.presentationml.tags+xml"/>
  <Override PartName="/ppt/notesSlides/notesSlide32.xml" ContentType="application/vnd.openxmlformats-officedocument.presentationml.notesSlide+xml"/>
  <Override PartName="/ppt/tags/tag147.xml" ContentType="application/vnd.openxmlformats-officedocument.presentationml.tags+xml"/>
  <Override PartName="/ppt/tags/tag194.xml" ContentType="application/vnd.openxmlformats-officedocument.presentationml.tags+xml"/>
  <Override PartName="/ppt/slides/slide79.xml" ContentType="application/vnd.openxmlformats-officedocument.presentationml.slide+xml"/>
  <Override PartName="/ppt/tags/tag32.xml" ContentType="application/vnd.openxmlformats-officedocument.presentationml.tags+xml"/>
  <Override PartName="/ppt/notesSlides/notesSlide10.xml" ContentType="application/vnd.openxmlformats-officedocument.presentationml.notesSlide+xml"/>
  <Override PartName="/ppt/tags/tag333.xml" ContentType="application/vnd.openxmlformats-officedocument.presentationml.tags+xml"/>
  <Override PartName="/ppt/tags/tag38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notesSlides/notesSlide1.xml" ContentType="application/vnd.openxmlformats-officedocument.presentationml.notesSlide+xml"/>
  <Override PartName="/ppt/tags/tag295.xml" ContentType="application/vnd.openxmlformats-officedocument.presentationml.tags+xml"/>
  <Override PartName="/ppt/tags/tag226.xml" ContentType="application/vnd.openxmlformats-officedocument.presentationml.tags+xml"/>
  <Override PartName="/ppt/tags/tag273.xml" ContentType="application/vnd.openxmlformats-officedocument.presentationml.tags+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tags/tag48.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tags/tag349.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slideLayouts/slideLayout12.xml" ContentType="application/vnd.openxmlformats-officedocument.presentationml.slideLayout+xml"/>
  <Override PartName="/ppt/tags/tag73.xml" ContentType="application/vnd.openxmlformats-officedocument.presentationml.tags+xml"/>
  <Override PartName="/ppt/tags/tag327.xml" ContentType="application/vnd.openxmlformats-officedocument.presentationml.tags+xml"/>
  <Override PartName="/ppt/tags/tag374.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slides/slide98.xml" ContentType="application/vnd.openxmlformats-officedocument.presentationml.slide+xml"/>
  <Override PartName="/ppt/tags/tag51.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tags/tag352.xml" ContentType="application/vnd.openxmlformats-officedocument.presentationml.tags+xml"/>
  <Override PartName="/ppt/tags/tag144.xml" ContentType="application/vnd.openxmlformats-officedocument.presentationml.tags+xml"/>
  <Override PartName="/ppt/tags/tag191.xml" ContentType="application/vnd.openxmlformats-officedocument.presentationml.tags+xml"/>
  <Override PartName="/ppt/tags/tag330.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tags/tag267.xml" ContentType="application/vnd.openxmlformats-officedocument.presentationml.tags+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tags/tag89.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tags/tag281.xml" ContentType="application/vnd.openxmlformats-officedocument.presentationml.tags+xml"/>
  <Override PartName="/ppt/tags/tag368.xml" ContentType="application/vnd.openxmlformats-officedocument.presentationml.tags+xml"/>
  <Override PartName="/ppt/tags/tag379.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tags/tag270.xml" ContentType="application/vnd.openxmlformats-officedocument.presentationml.tags+xml"/>
  <Override PartName="/ppt/tags/tag357.xml" ContentType="application/vnd.openxmlformats-officedocument.presentationml.tags+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ppt/notesSlides/notesSlide23.xml" ContentType="application/vnd.openxmlformats-officedocument.presentationml.notesSlide+xml"/>
  <Override PartName="/ppt/tags/tag346.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324.xml" ContentType="application/vnd.openxmlformats-officedocument.presentationml.tags+xml"/>
  <Override PartName="/ppt/tags/tag335.xml" ContentType="application/vnd.openxmlformats-officedocument.presentationml.tags+xml"/>
  <Override PartName="/ppt/tags/tag37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tags/tag360.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notesSlides/notesSlide3.xml" ContentType="application/vnd.openxmlformats-officedocument.presentationml.notesSlide+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Layouts/slideLayout36.xml" ContentType="application/vnd.openxmlformats-officedocument.presentationml.slideLayout+xml"/>
  <Override PartName="/ppt/tags/tag264.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slideLayouts/slideLayout25.xml" ContentType="application/vnd.openxmlformats-officedocument.presentationml.slideLayout+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slideLayouts/slideLayout14.xml" ContentType="application/vnd.openxmlformats-officedocument.presentationml.slideLayout+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theme/themeOverride2.xml" ContentType="application/vnd.openxmlformats-officedocument.themeOverride+xml"/>
  <Override PartName="/ppt/tags/tag329.xml" ContentType="application/vnd.openxmlformats-officedocument.presentationml.tags+xml"/>
  <Override PartName="/ppt/tags/tag376.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318.xml" ContentType="application/vnd.openxmlformats-officedocument.presentationml.tags+xml"/>
  <Override PartName="/ppt/tags/tag365.xml" ContentType="application/vnd.openxmlformats-officedocument.presentationml.tags+xml"/>
  <Override PartName="/ppt/tags/tag53.xml" ContentType="application/vnd.openxmlformats-officedocument.presentationml.tags+xml"/>
  <Override PartName="/ppt/tags/tag157.xml" ContentType="application/vnd.openxmlformats-officedocument.presentationml.tags+xml"/>
  <Override PartName="/ppt/notesSlides/notesSlide8.xml" ContentType="application/vnd.openxmlformats-officedocument.presentationml.notesSlide+xml"/>
  <Override PartName="/ppt/tags/tag307.xml" ContentType="application/vnd.openxmlformats-officedocument.presentationml.tags+xml"/>
  <Override PartName="/ppt/notesSlides/notesSlide20.xml" ContentType="application/vnd.openxmlformats-officedocument.presentationml.notesSlide+xml"/>
  <Override PartName="/ppt/tags/tag343.xml" ContentType="application/vnd.openxmlformats-officedocument.presentationml.tags+xml"/>
  <Override PartName="/ppt/tags/tag354.xml" ContentType="application/vnd.openxmlformats-officedocument.presentationml.tags+xml"/>
  <Override PartName="/ppt/notesSlides/notesSlide31.xml" ContentType="application/vnd.openxmlformats-officedocument.presentationml.notesSlide+xml"/>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332.xml" ContentType="application/vnd.openxmlformats-officedocument.presentationml.tags+xml"/>
  <Override PartName="/ppt/slides/slide78.xml" ContentType="application/vnd.openxmlformats-officedocument.presentationml.slide+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ppt/tags/tag32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ags/tag102.xml" ContentType="application/vnd.openxmlformats-officedocument.presentationml.tags+xml"/>
  <Override PartName="/ppt/tags/tag236.xml" ContentType="application/vnd.openxmlformats-officedocument.presentationml.tags+xml"/>
  <Override PartName="/ppt/theme/theme3.xml" ContentType="application/vnd.openxmlformats-officedocument.theme+xml"/>
  <Override PartName="/ppt/tags/tag283.xml" ContentType="application/vnd.openxmlformats-officedocument.presentationml.tags+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Override PartName="/ppt/tags/tag272.xml" ContentType="application/vnd.openxmlformats-officedocument.presentationml.tags+xml"/>
  <Override PartName="/ppt/tags/tag359.xml" ContentType="application/vnd.openxmlformats-officedocument.presentationml.tags+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tags/tag348.xml" ContentType="application/vnd.openxmlformats-officedocument.presentationml.tags+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tags/tag337.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315.xml" ContentType="application/vnd.openxmlformats-officedocument.presentationml.tags+xml"/>
  <Override PartName="/ppt/tags/tag326.xml" ContentType="application/vnd.openxmlformats-officedocument.presentationml.tags+xml"/>
  <Override PartName="/ppt/tags/tag362.xml" ContentType="application/vnd.openxmlformats-officedocument.presentationml.tags+xml"/>
  <Override PartName="/ppt/tags/tag373.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tags/tag351.xml" ContentType="application/vnd.openxmlformats-officedocument.presentationml.tags+xml"/>
  <Override PartName="/ppt/slides/slide97.xml" ContentType="application/vnd.openxmlformats-officedocument.presentationml.slide+xml"/>
  <Override PartName="/ppt/tags/tag143.xml" ContentType="application/vnd.openxmlformats-officedocument.presentationml.tags+xml"/>
  <Override PartName="/ppt/tags/tag190.xml" ContentType="application/vnd.openxmlformats-officedocument.presentationml.tags+xml"/>
  <Override PartName="/ppt/notesSlides/notesSlide5.xml" ContentType="application/vnd.openxmlformats-officedocument.presentationml.notesSlide+xml"/>
  <Override PartName="/ppt/tags/tag277.xml" ContentType="application/vnd.openxmlformats-officedocument.presentationml.tags+xml"/>
  <Override PartName="/ppt/tags/tag288.xml" ContentType="application/vnd.openxmlformats-officedocument.presentationml.tags+xml"/>
  <Override PartName="/ppt/tags/tag34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slideLayouts/slideLayout38.xml" ContentType="application/vnd.openxmlformats-officedocument.presentationml.slideLayout+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notesSlides/notesSlide19.xml" ContentType="application/vnd.openxmlformats-officedocument.presentationml.notesSlide+xml"/>
  <Override PartName="/ppt/diagrams/drawing1.xml" ContentType="application/vnd.ms-office.drawingml.diagramDrawing+xml"/>
  <Override PartName="/ppt/slides/slide53.xml" ContentType="application/vnd.openxmlformats-officedocument.presentationml.slide+xml"/>
  <Override PartName="/ppt/tags/tag3.xml" ContentType="application/vnd.openxmlformats-officedocument.presentationml.tags+xml"/>
  <Override PartName="/ppt/slideLayouts/slideLayout16.xml" ContentType="application/vnd.openxmlformats-officedocument.presentationml.slideLayout+xml"/>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Default Extension="jpeg" ContentType="image/jpeg"/>
  <Override PartName="/ppt/tags/tag280.xml" ContentType="application/vnd.openxmlformats-officedocument.presentationml.tags+xml"/>
  <Override PartName="/ppt/tags/tag291.xml" ContentType="application/vnd.openxmlformats-officedocument.presentationml.tags+xml"/>
  <Override PartName="/ppt/theme/themeOverride4.xml" ContentType="application/vnd.openxmlformats-officedocument.themeOverride+xml"/>
  <Override PartName="/ppt/tags/tag378.xml" ContentType="application/vnd.openxmlformats-officedocument.presentationml.tags+xml"/>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slideLayouts/slideLayout41.xml" ContentType="application/vnd.openxmlformats-officedocument.presentationml.slideLayout+xml"/>
  <Override PartName="/ppt/tags/tag367.xml" ContentType="application/vnd.openxmlformats-officedocument.presentationml.tags+xml"/>
  <Override PartName="/ppt/slides/slide20.xml" ContentType="application/vnd.openxmlformats-officedocument.presentationml.slide+xml"/>
  <Override PartName="/ppt/tags/tag55.xml" ContentType="application/vnd.openxmlformats-officedocument.presentationml.tags+xml"/>
  <Override PartName="/ppt/slideLayouts/slideLayout30.xml" ContentType="application/vnd.openxmlformats-officedocument.presentationml.slideLayout+xml"/>
  <Override PartName="/ppt/tags/tag159.xml" ContentType="application/vnd.openxmlformats-officedocument.presentationml.tags+xml"/>
  <Override PartName="/ppt/tags/tag211.xml" ContentType="application/vnd.openxmlformats-officedocument.presentationml.tags+xml"/>
  <Override PartName="/ppt/tags/tag309.xml" ContentType="application/vnd.openxmlformats-officedocument.presentationml.tags+xml"/>
  <Override PartName="/ppt/notesSlides/notesSlide22.xml" ContentType="application/vnd.openxmlformats-officedocument.presentationml.notesSlide+xml"/>
  <Override PartName="/ppt/tags/tag345.xml" ContentType="application/vnd.openxmlformats-officedocument.presentationml.tags+xml"/>
  <Override PartName="/ppt/tags/tag356.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334.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tags/tag323.xml" ContentType="application/vnd.openxmlformats-officedocument.presentationml.tags+xml"/>
  <Override PartName="/ppt/tags/tag370.xml" ContentType="application/vnd.openxmlformats-officedocument.presentationml.tags+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tags/tag104.xml" ContentType="application/vnd.openxmlformats-officedocument.presentationml.tags+xml"/>
  <Override PartName="/ppt/tags/tag151.xml" ContentType="application/vnd.openxmlformats-officedocument.presentationml.tags+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tags/tag227.xml" ContentType="application/vnd.openxmlformats-officedocument.presentationml.tags+xml"/>
  <Override PartName="/ppt/tags/tag274.xml" ContentType="application/vnd.openxmlformats-officedocument.presentationml.tags+xml"/>
  <Override PartName="/ppt/tags/tag49.xml" ContentType="application/vnd.openxmlformats-officedocument.presentationml.tags+xml"/>
  <Override PartName="/ppt/slideLayouts/slideLayout35.xml" ContentType="application/vnd.openxmlformats-officedocument.presentationml.slideLayout+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heme/themeOverride1.xml" ContentType="application/vnd.openxmlformats-officedocument.themeOverride+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tags/tag328.xml" ContentType="application/vnd.openxmlformats-officedocument.presentationml.tags+xml"/>
  <Override PartName="/ppt/tags/tag375.xml" ContentType="application/vnd.openxmlformats-officedocument.presentationml.tags+xml"/>
  <Override PartName="/ppt/tags/tag52.xml" ContentType="application/vnd.openxmlformats-officedocument.presentationml.tags+xml"/>
  <Override PartName="/ppt/tags/tag167.xml" ContentType="application/vnd.openxmlformats-officedocument.presentationml.tags+xml"/>
  <Override PartName="/ppt/tags/tag306.xml" ContentType="application/vnd.openxmlformats-officedocument.presentationml.tags+xml"/>
  <Override PartName="/ppt/tags/tag353.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tags/tag145.xml" ContentType="application/vnd.openxmlformats-officedocument.presentationml.tags+xml"/>
  <Override PartName="/ppt/tags/tag192.xml" ContentType="application/vnd.openxmlformats-officedocument.presentationml.tags+xml"/>
  <Override PartName="/ppt/diagrams/layout1.xml" ContentType="application/vnd.openxmlformats-officedocument.drawingml.diagramLayout+xml"/>
  <Override PartName="/ppt/slides/slide77.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tags/tag33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slides/slide33.xml" ContentType="application/vnd.openxmlformats-officedocument.presentationml.slide+xml"/>
  <Override PartName="/ppt/slides/slide80.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tags/tag369.xml" ContentType="application/vnd.openxmlformats-officedocument.presentationml.tags+xml"/>
  <Override PartName="/ppt/presentation.xml" ContentType="application/vnd.openxmlformats-officedocument.presentationml.presentation.main+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tags/tag347.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325.xml" ContentType="application/vnd.openxmlformats-officedocument.presentationml.tags+xml"/>
  <Override PartName="/ppt/tags/tag372.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tags/tag350.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notesSlides/notesSlide18.xml" ContentType="application/vnd.openxmlformats-officedocument.presentationml.notesSlide+xml"/>
  <Override PartName="/ppt/tags/tag319.xml" ContentType="application/vnd.openxmlformats-officedocument.presentationml.tags+xml"/>
  <Override PartName="/ppt/tags/tag366.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344.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tags/tag322.xml" ContentType="application/vnd.openxmlformats-officedocument.presentationml.tags+xml"/>
  <Override PartName="/ppt/slides/slide68.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theme/theme4.xml" ContentType="application/vnd.openxmlformats-officedocument.theme+xml"/>
  <Override PartName="/ppt/tags/tag300.xml" ContentType="application/vnd.openxmlformats-officedocument.presentationml.tags+xml"/>
  <Override PartName="/ppt/slides/slide46.xml" ContentType="application/vnd.openxmlformats-officedocument.presentationml.slide+xml"/>
  <Override PartName="/ppt/slides/slide93.xml" ContentType="application/vnd.openxmlformats-officedocument.presentationml.slide+xml"/>
  <Override PartName="/ppt/tags/tag237.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tags/tag262.xml" ContentType="application/vnd.openxmlformats-officedocument.presentationml.tags+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tags/tag37.xml" ContentType="application/vnd.openxmlformats-officedocument.presentationml.tags+xml"/>
  <Override PartName="/ppt/slideLayouts/slideLayout23.xml" ContentType="application/vnd.openxmlformats-officedocument.presentationml.slideLayout+xml"/>
  <Override PartName="/ppt/tags/tag84.xml" ContentType="application/vnd.openxmlformats-officedocument.presentationml.tags+xml"/>
  <Override PartName="/ppt/tags/tag199.xml" ContentType="application/vnd.openxmlformats-officedocument.presentationml.tags+xml"/>
  <Override PartName="/ppt/notesSlides/notesSlide15.xml" ContentType="application/vnd.openxmlformats-officedocument.presentationml.notesSlide+xml"/>
  <Override PartName="/ppt/tags/tag338.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62.xml" ContentType="application/vnd.openxmlformats-officedocument.presentationml.tags+xml"/>
  <Override PartName="/ppt/tags/tag316.xml" ContentType="application/vnd.openxmlformats-officedocument.presentationml.tags+xml"/>
  <Override PartName="/ppt/tags/tag363.xml" ContentType="application/vnd.openxmlformats-officedocument.presentationml.tags+xml"/>
  <Override PartName="/ppt/tags/tag40.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notesSlides/notesSlide6.xml" ContentType="application/vnd.openxmlformats-officedocument.presentationml.notesSlide+xml"/>
  <Override PartName="/ppt/tags/tag341.xml" ContentType="application/vnd.openxmlformats-officedocument.presentationml.tags+xml"/>
  <Override PartName="/ppt/slides/slide87.xml" ContentType="application/vnd.openxmlformats-officedocument.presentationml.slide+xml"/>
  <Override PartName="/ppt/tags/tag133.xml" ContentType="application/vnd.openxmlformats-officedocument.presentationml.tags+xml"/>
  <Override PartName="/ppt/tags/tag180.xml" ContentType="application/vnd.openxmlformats-officedocument.presentationml.tags+xml"/>
  <Override PartName="/ppt/tags/tag278.xml" ContentType="application/vnd.openxmlformats-officedocument.presentationml.tags+xml"/>
  <Override PartName="/ppt/diagrams/data1.xml" ContentType="application/vnd.openxmlformats-officedocument.drawingml.diagramData+xml"/>
  <Override PartName="/ppt/tags/tag209.xml" ContentType="application/vnd.openxmlformats-officedocument.presentationml.tags+xml"/>
  <Override PartName="/ppt/slideLayouts/slideLayout39.xml" ContentType="application/vnd.openxmlformats-officedocument.presentationml.slideLayout+xml"/>
  <Override PartName="/ppt/tags/tag256.xml" ContentType="application/vnd.openxmlformats-officedocument.presentationml.tags+xml"/>
  <Override PartName="/ppt/slides/slide18.xml" ContentType="application/vnd.openxmlformats-officedocument.presentationml.slide+xml"/>
  <Override PartName="/ppt/slides/slide65.xml" ContentType="application/vnd.openxmlformats-officedocument.presentationml.slide+xml"/>
  <Override PartName="/ppt/tags/tag4.xml" ContentType="application/vnd.openxmlformats-officedocument.presentationml.tags+xml"/>
  <Override PartName="/ppt/slideLayouts/slideLayout17.xml" ContentType="application/vnd.openxmlformats-officedocument.presentationml.slideLayout+xml"/>
  <Override PartName="/ppt/tags/tag11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85" r:id="rId3"/>
  </p:sldMasterIdLst>
  <p:notesMasterIdLst>
    <p:notesMasterId r:id="rId105"/>
  </p:notesMasterIdLst>
  <p:sldIdLst>
    <p:sldId id="414" r:id="rId4"/>
    <p:sldId id="587" r:id="rId5"/>
    <p:sldId id="543" r:id="rId6"/>
    <p:sldId id="771" r:id="rId7"/>
    <p:sldId id="772" r:id="rId8"/>
    <p:sldId id="774" r:id="rId9"/>
    <p:sldId id="775" r:id="rId10"/>
    <p:sldId id="776" r:id="rId11"/>
    <p:sldId id="777" r:id="rId12"/>
    <p:sldId id="778" r:id="rId13"/>
    <p:sldId id="779" r:id="rId14"/>
    <p:sldId id="780" r:id="rId15"/>
    <p:sldId id="781" r:id="rId16"/>
    <p:sldId id="782" r:id="rId17"/>
    <p:sldId id="787" r:id="rId18"/>
    <p:sldId id="788" r:id="rId19"/>
    <p:sldId id="789" r:id="rId20"/>
    <p:sldId id="790" r:id="rId21"/>
    <p:sldId id="427" r:id="rId22"/>
    <p:sldId id="416" r:id="rId23"/>
    <p:sldId id="415" r:id="rId24"/>
    <p:sldId id="410" r:id="rId25"/>
    <p:sldId id="419" r:id="rId26"/>
    <p:sldId id="420" r:id="rId27"/>
    <p:sldId id="421" r:id="rId28"/>
    <p:sldId id="485" r:id="rId29"/>
    <p:sldId id="486" r:id="rId30"/>
    <p:sldId id="423" r:id="rId31"/>
    <p:sldId id="422" r:id="rId32"/>
    <p:sldId id="425" r:id="rId33"/>
    <p:sldId id="514" r:id="rId34"/>
    <p:sldId id="428" r:id="rId35"/>
    <p:sldId id="430" r:id="rId36"/>
    <p:sldId id="431" r:id="rId37"/>
    <p:sldId id="429" r:id="rId38"/>
    <p:sldId id="432" r:id="rId39"/>
    <p:sldId id="546" r:id="rId40"/>
    <p:sldId id="433" r:id="rId41"/>
    <p:sldId id="444" r:id="rId42"/>
    <p:sldId id="445" r:id="rId43"/>
    <p:sldId id="447" r:id="rId44"/>
    <p:sldId id="448" r:id="rId45"/>
    <p:sldId id="450" r:id="rId46"/>
    <p:sldId id="512" r:id="rId47"/>
    <p:sldId id="452" r:id="rId48"/>
    <p:sldId id="451" r:id="rId49"/>
    <p:sldId id="513" r:id="rId50"/>
    <p:sldId id="453" r:id="rId51"/>
    <p:sldId id="454" r:id="rId52"/>
    <p:sldId id="645" r:id="rId53"/>
    <p:sldId id="646" r:id="rId54"/>
    <p:sldId id="647" r:id="rId55"/>
    <p:sldId id="648" r:id="rId56"/>
    <p:sldId id="652" r:id="rId57"/>
    <p:sldId id="649" r:id="rId58"/>
    <p:sldId id="490" r:id="rId59"/>
    <p:sldId id="653" r:id="rId60"/>
    <p:sldId id="654" r:id="rId61"/>
    <p:sldId id="655" r:id="rId62"/>
    <p:sldId id="656" r:id="rId63"/>
    <p:sldId id="657" r:id="rId64"/>
    <p:sldId id="658" r:id="rId65"/>
    <p:sldId id="659" r:id="rId66"/>
    <p:sldId id="660" r:id="rId67"/>
    <p:sldId id="661" r:id="rId68"/>
    <p:sldId id="662" r:id="rId69"/>
    <p:sldId id="663" r:id="rId70"/>
    <p:sldId id="664" r:id="rId71"/>
    <p:sldId id="665" r:id="rId72"/>
    <p:sldId id="666" r:id="rId73"/>
    <p:sldId id="667" r:id="rId74"/>
    <p:sldId id="668" r:id="rId75"/>
    <p:sldId id="669" r:id="rId76"/>
    <p:sldId id="670" r:id="rId77"/>
    <p:sldId id="671" r:id="rId78"/>
    <p:sldId id="672" r:id="rId79"/>
    <p:sldId id="673" r:id="rId80"/>
    <p:sldId id="674" r:id="rId81"/>
    <p:sldId id="675" r:id="rId82"/>
    <p:sldId id="676" r:id="rId83"/>
    <p:sldId id="677" r:id="rId84"/>
    <p:sldId id="678" r:id="rId85"/>
    <p:sldId id="679" r:id="rId86"/>
    <p:sldId id="680" r:id="rId87"/>
    <p:sldId id="681" r:id="rId88"/>
    <p:sldId id="682" r:id="rId89"/>
    <p:sldId id="683" r:id="rId90"/>
    <p:sldId id="684" r:id="rId91"/>
    <p:sldId id="685" r:id="rId92"/>
    <p:sldId id="686" r:id="rId93"/>
    <p:sldId id="687" r:id="rId94"/>
    <p:sldId id="688" r:id="rId95"/>
    <p:sldId id="689" r:id="rId96"/>
    <p:sldId id="690" r:id="rId97"/>
    <p:sldId id="691" r:id="rId98"/>
    <p:sldId id="692" r:id="rId99"/>
    <p:sldId id="791" r:id="rId100"/>
    <p:sldId id="792" r:id="rId101"/>
    <p:sldId id="793" r:id="rId102"/>
    <p:sldId id="794" r:id="rId103"/>
    <p:sldId id="458" r:id="rId10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z" lastIdx="1" clrIdx="0"/>
  <p:cmAuthor id="1" name="tifeking" initials="" lastIdx="0" clrIdx="0"/>
  <p:cmAuthor id="2" name="xiangsc" initials="" lastIdx="2" clrIdx="0"/>
  <p:cmAuthor id="3" name="Hongyan" initials="H" lastIdx="1" clrIdx="1"/>
  <p:cmAuthor id="4" name="junh" initials="j" lastIdx="1" clrIdx="2"/>
  <p:cmAuthor id="5" name="rose" initials="r" lastIdx="4" clrIdx="3"/>
  <p:cmAuthor id="6" name="姜 岳慧子" initials="姜" lastIdx="4"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5066E9"/>
    <a:srgbClr val="FFFFFF"/>
    <a:srgbClr val="DCDCDC"/>
    <a:srgbClr val="F0F0F0"/>
    <a:srgbClr val="E6E6E6"/>
    <a:srgbClr val="C8C8C8"/>
    <a:srgbClr val="FAFAFA"/>
    <a:srgbClr val="BEBEB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14" d="100"/>
          <a:sy n="114" d="100"/>
        </p:scale>
        <p:origin x="-546" y="-96"/>
      </p:cViewPr>
      <p:guideLst>
        <p:guide orient="horz" pos="2297"/>
        <p:guide pos="385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presProps" Target="pres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commentAuthors" Target="commentAuthor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A2E8A7A-C2C9-4B83-B6AD-B1D7438D3F14}" type="doc">
      <dgm:prSet loTypeId="urn:microsoft.com/office/officeart/2005/8/layout/hierarchy2#1" loCatId="hierarchy" qsTypeId="urn:microsoft.com/office/officeart/2005/8/quickstyle/simple1#1" qsCatId="simple" csTypeId="urn:microsoft.com/office/officeart/2005/8/colors/colorful1#1" csCatId="colorful" phldr="1"/>
      <dgm:spPr/>
      <dgm:t>
        <a:bodyPr/>
        <a:lstStyle/>
        <a:p>
          <a:endParaRPr lang="zh-CN" altLang="en-US"/>
        </a:p>
      </dgm:t>
    </dgm:pt>
    <dgm:pt modelId="{30FB23C1-1DBA-4CD2-BD9A-5F0FE351D0E4}">
      <dgm:prSet phldrT="[文本]" phldr="0" custT="1"/>
      <dgm:spPr/>
      <dgm:t>
        <a:bodyPr vert="horz" wrap="square"/>
        <a:lstStyle/>
        <a:p>
          <a:pPr>
            <a:lnSpc>
              <a:spcPct val="100000"/>
            </a:lnSpc>
            <a:spcBef>
              <a:spcPct val="0"/>
            </a:spcBef>
            <a:spcAft>
              <a:spcPct val="35000"/>
            </a:spcAft>
          </a:pPr>
          <a:r>
            <a:rPr lang="zh-CN" altLang="en-US" sz="2800" b="1" dirty="0">
              <a:latin typeface="黑体" panose="02010609060101010101" charset="-122"/>
              <a:ea typeface="黑体" panose="02010609060101010101" charset="-122"/>
            </a:rPr>
            <a:t>参考文献构成</a:t>
          </a:r>
        </a:p>
      </dgm:t>
    </dgm:pt>
    <dgm:pt modelId="{555519F3-55C8-4AC5-ABE8-03D216CFAACC}" type="parTrans" cxnId="{CBB6C5E2-CC38-4881-9C81-798F60CC1EC1}">
      <dgm:prSet/>
      <dgm:spPr/>
      <dgm:t>
        <a:bodyPr/>
        <a:lstStyle/>
        <a:p>
          <a:endParaRPr lang="zh-CN" altLang="en-US" sz="1600" b="1">
            <a:latin typeface="黑体" panose="02010609060101010101" charset="-122"/>
            <a:ea typeface="黑体" panose="02010609060101010101" charset="-122"/>
          </a:endParaRPr>
        </a:p>
      </dgm:t>
    </dgm:pt>
    <dgm:pt modelId="{3BF36583-1A16-4170-B71E-A4A47E330262}" type="sibTrans" cxnId="{CBB6C5E2-CC38-4881-9C81-798F60CC1EC1}">
      <dgm:prSet/>
      <dgm:spPr/>
      <dgm:t>
        <a:bodyPr/>
        <a:lstStyle/>
        <a:p>
          <a:endParaRPr lang="zh-CN" altLang="en-US" sz="1600" b="1">
            <a:latin typeface="黑体" panose="02010609060101010101" charset="-122"/>
            <a:ea typeface="黑体" panose="02010609060101010101" charset="-122"/>
          </a:endParaRPr>
        </a:p>
      </dgm:t>
    </dgm:pt>
    <dgm:pt modelId="{8026DB01-596E-42F6-885C-581F4FDE94CE}">
      <dgm:prSet phldrT="[文本]" phldr="0" custT="1"/>
      <dgm:spPr>
        <a:solidFill>
          <a:schemeClr val="accent3">
            <a:lumMod val="75000"/>
          </a:schemeClr>
        </a:solidFill>
      </dgm:spPr>
      <dgm:t>
        <a:bodyPr vert="horz" wrap="square"/>
        <a:lstStyle/>
        <a:p>
          <a:pPr>
            <a:lnSpc>
              <a:spcPct val="100000"/>
            </a:lnSpc>
            <a:spcBef>
              <a:spcPct val="0"/>
            </a:spcBef>
            <a:spcAft>
              <a:spcPct val="35000"/>
            </a:spcAft>
          </a:pPr>
          <a:r>
            <a:rPr lang="zh-CN" altLang="en-US" sz="2400" b="1" dirty="0">
              <a:latin typeface="黑体" panose="02010609060101010101" charset="-122"/>
              <a:ea typeface="黑体" panose="02010609060101010101" charset="-122"/>
            </a:rPr>
            <a:t>正文部分的夹注</a:t>
          </a:r>
        </a:p>
      </dgm:t>
    </dgm:pt>
    <dgm:pt modelId="{C3E73ED9-7963-4DC0-B7D3-1F5B63711BCB}" type="parTrans" cxnId="{2303096F-1356-414F-AA47-7CB35872AC41}">
      <dgm:prSet custT="1"/>
      <dgm:spPr/>
      <dgm:t>
        <a:bodyPr/>
        <a:lstStyle/>
        <a:p>
          <a:endParaRPr lang="zh-CN" altLang="en-US" sz="1600" b="1">
            <a:latin typeface="黑体" panose="02010609060101010101" charset="-122"/>
            <a:ea typeface="黑体" panose="02010609060101010101" charset="-122"/>
          </a:endParaRPr>
        </a:p>
      </dgm:t>
    </dgm:pt>
    <dgm:pt modelId="{FD57F3A9-6274-4520-9A72-19BEB75F0C63}" type="sibTrans" cxnId="{2303096F-1356-414F-AA47-7CB35872AC41}">
      <dgm:prSet/>
      <dgm:spPr/>
      <dgm:t>
        <a:bodyPr/>
        <a:lstStyle/>
        <a:p>
          <a:endParaRPr lang="zh-CN" altLang="en-US" sz="1600" b="1">
            <a:latin typeface="黑体" panose="02010609060101010101" charset="-122"/>
            <a:ea typeface="黑体" panose="02010609060101010101" charset="-122"/>
          </a:endParaRPr>
        </a:p>
      </dgm:t>
    </dgm:pt>
    <dgm:pt modelId="{9A92738D-B403-4ADB-9588-8A449BCF064C}">
      <dgm:prSet phldr="0" custT="1"/>
      <dgm:spPr>
        <a:solidFill>
          <a:schemeClr val="accent4">
            <a:lumMod val="75000"/>
          </a:schemeClr>
        </a:solidFill>
      </dgm:spPr>
      <dgm:t>
        <a:bodyPr vert="horz" wrap="square"/>
        <a:lstStyle/>
        <a:p>
          <a:pPr>
            <a:lnSpc>
              <a:spcPct val="100000"/>
            </a:lnSpc>
            <a:spcBef>
              <a:spcPct val="0"/>
            </a:spcBef>
            <a:spcAft>
              <a:spcPct val="35000"/>
            </a:spcAft>
          </a:pPr>
          <a:r>
            <a:rPr lang="zh-CN" altLang="en-US" sz="2000" b="1" dirty="0">
              <a:latin typeface="黑体" panose="02010609060101010101" charset="-122"/>
              <a:ea typeface="黑体" panose="02010609060101010101" charset="-122"/>
            </a:rPr>
            <a:t>文后参考文献条目</a:t>
          </a:r>
        </a:p>
      </dgm:t>
    </dgm:pt>
    <dgm:pt modelId="{97542705-FC39-4AD7-85B2-2063598AEEDB}" type="parTrans" cxnId="{4A0D3B59-27EB-423B-AF9A-E41A8D26F02B}">
      <dgm:prSet custT="1"/>
      <dgm:spPr/>
      <dgm:t>
        <a:bodyPr/>
        <a:lstStyle/>
        <a:p>
          <a:endParaRPr lang="zh-CN" altLang="en-US" sz="1600" b="1">
            <a:latin typeface="黑体" panose="02010609060101010101" charset="-122"/>
            <a:ea typeface="黑体" panose="02010609060101010101" charset="-122"/>
          </a:endParaRPr>
        </a:p>
      </dgm:t>
    </dgm:pt>
    <dgm:pt modelId="{EF585512-DEC2-4856-BF29-339F647A67D3}" type="sibTrans" cxnId="{4A0D3B59-27EB-423B-AF9A-E41A8D26F02B}">
      <dgm:prSet/>
      <dgm:spPr/>
      <dgm:t>
        <a:bodyPr/>
        <a:lstStyle/>
        <a:p>
          <a:endParaRPr lang="zh-CN" altLang="en-US" sz="1600" b="1">
            <a:latin typeface="黑体" panose="02010609060101010101" charset="-122"/>
            <a:ea typeface="黑体" panose="02010609060101010101" charset="-122"/>
          </a:endParaRPr>
        </a:p>
      </dgm:t>
    </dgm:pt>
    <dgm:pt modelId="{9B686CDD-E7E1-48F5-B7C8-FA1123F2C29B}" type="pres">
      <dgm:prSet presAssocID="{EA2E8A7A-C2C9-4B83-B6AD-B1D7438D3F14}" presName="diagram" presStyleCnt="0">
        <dgm:presLayoutVars>
          <dgm:chPref val="1"/>
          <dgm:dir/>
          <dgm:animOne val="branch"/>
          <dgm:animLvl val="lvl"/>
          <dgm:resizeHandles val="exact"/>
        </dgm:presLayoutVars>
      </dgm:prSet>
      <dgm:spPr/>
      <dgm:t>
        <a:bodyPr/>
        <a:lstStyle/>
        <a:p>
          <a:endParaRPr lang="zh-CN" altLang="en-US"/>
        </a:p>
      </dgm:t>
    </dgm:pt>
    <dgm:pt modelId="{DC3741C8-4DB3-4B95-8CCF-0A3E7F750112}" type="pres">
      <dgm:prSet presAssocID="{30FB23C1-1DBA-4CD2-BD9A-5F0FE351D0E4}" presName="root1" presStyleCnt="0"/>
      <dgm:spPr/>
    </dgm:pt>
    <dgm:pt modelId="{1EAD21D1-300E-4780-8632-15CBC11C972B}" type="pres">
      <dgm:prSet presAssocID="{30FB23C1-1DBA-4CD2-BD9A-5F0FE351D0E4}" presName="LevelOneTextNode" presStyleLbl="node0" presStyleIdx="0" presStyleCnt="1">
        <dgm:presLayoutVars>
          <dgm:chPref val="3"/>
        </dgm:presLayoutVars>
      </dgm:prSet>
      <dgm:spPr/>
      <dgm:t>
        <a:bodyPr/>
        <a:lstStyle/>
        <a:p>
          <a:endParaRPr lang="zh-CN" altLang="en-US"/>
        </a:p>
      </dgm:t>
    </dgm:pt>
    <dgm:pt modelId="{511E74C4-D9DB-464A-958B-70C7277714F0}" type="pres">
      <dgm:prSet presAssocID="{30FB23C1-1DBA-4CD2-BD9A-5F0FE351D0E4}" presName="level2hierChild" presStyleCnt="0"/>
      <dgm:spPr/>
    </dgm:pt>
    <dgm:pt modelId="{2937D01F-CE5D-4386-9C82-E78970933A5C}" type="pres">
      <dgm:prSet presAssocID="{C3E73ED9-7963-4DC0-B7D3-1F5B63711BCB}" presName="conn2-1" presStyleLbl="parChTrans1D2" presStyleIdx="0" presStyleCnt="2"/>
      <dgm:spPr/>
      <dgm:t>
        <a:bodyPr/>
        <a:lstStyle/>
        <a:p>
          <a:endParaRPr lang="zh-CN" altLang="en-US"/>
        </a:p>
      </dgm:t>
    </dgm:pt>
    <dgm:pt modelId="{C7F90BB4-A4BF-4F63-9423-86EABA59692A}" type="pres">
      <dgm:prSet presAssocID="{C3E73ED9-7963-4DC0-B7D3-1F5B63711BCB}" presName="connTx" presStyleLbl="parChTrans1D2" presStyleIdx="0" presStyleCnt="2"/>
      <dgm:spPr/>
      <dgm:t>
        <a:bodyPr/>
        <a:lstStyle/>
        <a:p>
          <a:endParaRPr lang="zh-CN" altLang="en-US"/>
        </a:p>
      </dgm:t>
    </dgm:pt>
    <dgm:pt modelId="{B1E13968-98B5-4814-A70B-DD21E991ADCD}" type="pres">
      <dgm:prSet presAssocID="{8026DB01-596E-42F6-885C-581F4FDE94CE}" presName="root2" presStyleCnt="0"/>
      <dgm:spPr/>
    </dgm:pt>
    <dgm:pt modelId="{043AA5B2-430B-40B2-A1A7-96E7CB8D2599}" type="pres">
      <dgm:prSet presAssocID="{8026DB01-596E-42F6-885C-581F4FDE94CE}" presName="LevelTwoTextNode" presStyleLbl="node2" presStyleIdx="0" presStyleCnt="2">
        <dgm:presLayoutVars>
          <dgm:chPref val="3"/>
        </dgm:presLayoutVars>
      </dgm:prSet>
      <dgm:spPr/>
      <dgm:t>
        <a:bodyPr/>
        <a:lstStyle/>
        <a:p>
          <a:endParaRPr lang="zh-CN" altLang="en-US"/>
        </a:p>
      </dgm:t>
    </dgm:pt>
    <dgm:pt modelId="{B952002F-1B02-4EB6-8805-3FEC1CE73A89}" type="pres">
      <dgm:prSet presAssocID="{8026DB01-596E-42F6-885C-581F4FDE94CE}" presName="level3hierChild" presStyleCnt="0"/>
      <dgm:spPr/>
    </dgm:pt>
    <dgm:pt modelId="{4770CF6C-05F8-4007-B46F-7563A1D7DDA9}" type="pres">
      <dgm:prSet presAssocID="{97542705-FC39-4AD7-85B2-2063598AEEDB}" presName="conn2-1" presStyleLbl="parChTrans1D2" presStyleIdx="1" presStyleCnt="2"/>
      <dgm:spPr/>
      <dgm:t>
        <a:bodyPr/>
        <a:lstStyle/>
        <a:p>
          <a:endParaRPr lang="zh-CN" altLang="en-US"/>
        </a:p>
      </dgm:t>
    </dgm:pt>
    <dgm:pt modelId="{3494D31F-A965-46B2-BB50-3BC739D3EC61}" type="pres">
      <dgm:prSet presAssocID="{97542705-FC39-4AD7-85B2-2063598AEEDB}" presName="connTx" presStyleLbl="parChTrans1D2" presStyleIdx="1" presStyleCnt="2"/>
      <dgm:spPr/>
      <dgm:t>
        <a:bodyPr/>
        <a:lstStyle/>
        <a:p>
          <a:endParaRPr lang="zh-CN" altLang="en-US"/>
        </a:p>
      </dgm:t>
    </dgm:pt>
    <dgm:pt modelId="{4FEF7B2F-6BD4-4996-8C88-6834CB6B405E}" type="pres">
      <dgm:prSet presAssocID="{9A92738D-B403-4ADB-9588-8A449BCF064C}" presName="root2" presStyleCnt="0"/>
      <dgm:spPr/>
    </dgm:pt>
    <dgm:pt modelId="{A578F4C9-D53D-416D-AB7D-54252EC3277D}" type="pres">
      <dgm:prSet presAssocID="{9A92738D-B403-4ADB-9588-8A449BCF064C}" presName="LevelTwoTextNode" presStyleLbl="node2" presStyleIdx="1" presStyleCnt="2">
        <dgm:presLayoutVars>
          <dgm:chPref val="3"/>
        </dgm:presLayoutVars>
      </dgm:prSet>
      <dgm:spPr/>
      <dgm:t>
        <a:bodyPr/>
        <a:lstStyle/>
        <a:p>
          <a:endParaRPr lang="zh-CN" altLang="en-US"/>
        </a:p>
      </dgm:t>
    </dgm:pt>
    <dgm:pt modelId="{44E10282-989E-456B-8178-A937D4A7B759}" type="pres">
      <dgm:prSet presAssocID="{9A92738D-B403-4ADB-9588-8A449BCF064C}" presName="level3hierChild" presStyleCnt="0"/>
      <dgm:spPr/>
    </dgm:pt>
  </dgm:ptLst>
  <dgm:cxnLst>
    <dgm:cxn modelId="{CBB6C5E2-CC38-4881-9C81-798F60CC1EC1}" srcId="{EA2E8A7A-C2C9-4B83-B6AD-B1D7438D3F14}" destId="{30FB23C1-1DBA-4CD2-BD9A-5F0FE351D0E4}" srcOrd="0" destOrd="0" parTransId="{555519F3-55C8-4AC5-ABE8-03D216CFAACC}" sibTransId="{3BF36583-1A16-4170-B71E-A4A47E330262}"/>
    <dgm:cxn modelId="{8DE40CF9-3534-4BD2-B1A4-68CE490B06E0}" type="presOf" srcId="{EA2E8A7A-C2C9-4B83-B6AD-B1D7438D3F14}" destId="{9B686CDD-E7E1-48F5-B7C8-FA1123F2C29B}" srcOrd="0" destOrd="0" presId="urn:microsoft.com/office/officeart/2005/8/layout/hierarchy2#1"/>
    <dgm:cxn modelId="{C6F25152-FB0A-48A3-9EC3-4D74C75E872D}" type="presOf" srcId="{8026DB01-596E-42F6-885C-581F4FDE94CE}" destId="{043AA5B2-430B-40B2-A1A7-96E7CB8D2599}" srcOrd="0" destOrd="0" presId="urn:microsoft.com/office/officeart/2005/8/layout/hierarchy2#1"/>
    <dgm:cxn modelId="{2303096F-1356-414F-AA47-7CB35872AC41}" srcId="{30FB23C1-1DBA-4CD2-BD9A-5F0FE351D0E4}" destId="{8026DB01-596E-42F6-885C-581F4FDE94CE}" srcOrd="0" destOrd="0" parTransId="{C3E73ED9-7963-4DC0-B7D3-1F5B63711BCB}" sibTransId="{FD57F3A9-6274-4520-9A72-19BEB75F0C63}"/>
    <dgm:cxn modelId="{96EFFCE4-2BEB-4105-A746-2A2D7FD47796}" type="presOf" srcId="{C3E73ED9-7963-4DC0-B7D3-1F5B63711BCB}" destId="{2937D01F-CE5D-4386-9C82-E78970933A5C}" srcOrd="0" destOrd="0" presId="urn:microsoft.com/office/officeart/2005/8/layout/hierarchy2#1"/>
    <dgm:cxn modelId="{DB7B9B18-257C-4832-A51A-35E35D7BC573}" type="presOf" srcId="{C3E73ED9-7963-4DC0-B7D3-1F5B63711BCB}" destId="{C7F90BB4-A4BF-4F63-9423-86EABA59692A}" srcOrd="1" destOrd="0" presId="urn:microsoft.com/office/officeart/2005/8/layout/hierarchy2#1"/>
    <dgm:cxn modelId="{4A0D3B59-27EB-423B-AF9A-E41A8D26F02B}" srcId="{30FB23C1-1DBA-4CD2-BD9A-5F0FE351D0E4}" destId="{9A92738D-B403-4ADB-9588-8A449BCF064C}" srcOrd="1" destOrd="0" parTransId="{97542705-FC39-4AD7-85B2-2063598AEEDB}" sibTransId="{EF585512-DEC2-4856-BF29-339F647A67D3}"/>
    <dgm:cxn modelId="{174BD595-4583-472F-AA4E-0E9A6DAB3552}" type="presOf" srcId="{30FB23C1-1DBA-4CD2-BD9A-5F0FE351D0E4}" destId="{1EAD21D1-300E-4780-8632-15CBC11C972B}" srcOrd="0" destOrd="0" presId="urn:microsoft.com/office/officeart/2005/8/layout/hierarchy2#1"/>
    <dgm:cxn modelId="{4B67AB75-27BE-4F58-94EA-92BF309FCFE3}" type="presOf" srcId="{97542705-FC39-4AD7-85B2-2063598AEEDB}" destId="{4770CF6C-05F8-4007-B46F-7563A1D7DDA9}" srcOrd="0" destOrd="0" presId="urn:microsoft.com/office/officeart/2005/8/layout/hierarchy2#1"/>
    <dgm:cxn modelId="{8767825D-DDB6-441E-B89A-B2342644E782}" type="presOf" srcId="{97542705-FC39-4AD7-85B2-2063598AEEDB}" destId="{3494D31F-A965-46B2-BB50-3BC739D3EC61}" srcOrd="1" destOrd="0" presId="urn:microsoft.com/office/officeart/2005/8/layout/hierarchy2#1"/>
    <dgm:cxn modelId="{113AE0D1-A496-4A91-8A94-88A7D9953D0A}" type="presOf" srcId="{9A92738D-B403-4ADB-9588-8A449BCF064C}" destId="{A578F4C9-D53D-416D-AB7D-54252EC3277D}" srcOrd="0" destOrd="0" presId="urn:microsoft.com/office/officeart/2005/8/layout/hierarchy2#1"/>
    <dgm:cxn modelId="{33268B12-1C44-4601-899C-BA2190BE6249}" type="presParOf" srcId="{9B686CDD-E7E1-48F5-B7C8-FA1123F2C29B}" destId="{DC3741C8-4DB3-4B95-8CCF-0A3E7F750112}" srcOrd="0" destOrd="0" presId="urn:microsoft.com/office/officeart/2005/8/layout/hierarchy2#1"/>
    <dgm:cxn modelId="{08A8584F-8D90-4F47-948B-84F074D912C4}" type="presParOf" srcId="{DC3741C8-4DB3-4B95-8CCF-0A3E7F750112}" destId="{1EAD21D1-300E-4780-8632-15CBC11C972B}" srcOrd="0" destOrd="0" presId="urn:microsoft.com/office/officeart/2005/8/layout/hierarchy2#1"/>
    <dgm:cxn modelId="{7EE9C929-2BDC-4C65-9031-96A6FC0994A3}" type="presParOf" srcId="{DC3741C8-4DB3-4B95-8CCF-0A3E7F750112}" destId="{511E74C4-D9DB-464A-958B-70C7277714F0}" srcOrd="1" destOrd="0" presId="urn:microsoft.com/office/officeart/2005/8/layout/hierarchy2#1"/>
    <dgm:cxn modelId="{6CB471AC-9F76-4455-83BD-0882EFEDC72F}" type="presParOf" srcId="{511E74C4-D9DB-464A-958B-70C7277714F0}" destId="{2937D01F-CE5D-4386-9C82-E78970933A5C}" srcOrd="0" destOrd="0" presId="urn:microsoft.com/office/officeart/2005/8/layout/hierarchy2#1"/>
    <dgm:cxn modelId="{910C58F5-D693-4598-9349-76D6D20EB35C}" type="presParOf" srcId="{2937D01F-CE5D-4386-9C82-E78970933A5C}" destId="{C7F90BB4-A4BF-4F63-9423-86EABA59692A}" srcOrd="0" destOrd="0" presId="urn:microsoft.com/office/officeart/2005/8/layout/hierarchy2#1"/>
    <dgm:cxn modelId="{0DA4F497-A033-4417-8BA0-AD0B8D0E2DC3}" type="presParOf" srcId="{511E74C4-D9DB-464A-958B-70C7277714F0}" destId="{B1E13968-98B5-4814-A70B-DD21E991ADCD}" srcOrd="1" destOrd="0" presId="urn:microsoft.com/office/officeart/2005/8/layout/hierarchy2#1"/>
    <dgm:cxn modelId="{BCC68824-44CB-4207-8F43-E3BB57676581}" type="presParOf" srcId="{B1E13968-98B5-4814-A70B-DD21E991ADCD}" destId="{043AA5B2-430B-40B2-A1A7-96E7CB8D2599}" srcOrd="0" destOrd="0" presId="urn:microsoft.com/office/officeart/2005/8/layout/hierarchy2#1"/>
    <dgm:cxn modelId="{A2384E89-BAAB-4A90-9454-8AB678FE50A5}" type="presParOf" srcId="{B1E13968-98B5-4814-A70B-DD21E991ADCD}" destId="{B952002F-1B02-4EB6-8805-3FEC1CE73A89}" srcOrd="1" destOrd="0" presId="urn:microsoft.com/office/officeart/2005/8/layout/hierarchy2#1"/>
    <dgm:cxn modelId="{BD98559C-D899-44F5-AAB0-9B65351FC966}" type="presParOf" srcId="{511E74C4-D9DB-464A-958B-70C7277714F0}" destId="{4770CF6C-05F8-4007-B46F-7563A1D7DDA9}" srcOrd="2" destOrd="0" presId="urn:microsoft.com/office/officeart/2005/8/layout/hierarchy2#1"/>
    <dgm:cxn modelId="{64C8970E-244C-4F49-BD16-DD9E825EDDCB}" type="presParOf" srcId="{4770CF6C-05F8-4007-B46F-7563A1D7DDA9}" destId="{3494D31F-A965-46B2-BB50-3BC739D3EC61}" srcOrd="0" destOrd="0" presId="urn:microsoft.com/office/officeart/2005/8/layout/hierarchy2#1"/>
    <dgm:cxn modelId="{A8E335B3-DD65-4E87-8949-DC38E4D3DE4F}" type="presParOf" srcId="{511E74C4-D9DB-464A-958B-70C7277714F0}" destId="{4FEF7B2F-6BD4-4996-8C88-6834CB6B405E}" srcOrd="3" destOrd="0" presId="urn:microsoft.com/office/officeart/2005/8/layout/hierarchy2#1"/>
    <dgm:cxn modelId="{9C92F887-57A3-4E27-A05B-328A9084FC1C}" type="presParOf" srcId="{4FEF7B2F-6BD4-4996-8C88-6834CB6B405E}" destId="{A578F4C9-D53D-416D-AB7D-54252EC3277D}" srcOrd="0" destOrd="0" presId="urn:microsoft.com/office/officeart/2005/8/layout/hierarchy2#1"/>
    <dgm:cxn modelId="{42A511A6-F52F-48DD-8211-0EEDDDCC7D58}" type="presParOf" srcId="{4FEF7B2F-6BD4-4996-8C88-6834CB6B405E}" destId="{44E10282-989E-456B-8178-A937D4A7B759}" srcOrd="1" destOrd="0" presId="urn:microsoft.com/office/officeart/2005/8/layout/hierarchy2#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AD21D1-300E-4780-8632-15CBC11C972B}">
      <dsp:nvSpPr>
        <dsp:cNvPr id="0" name=""/>
        <dsp:cNvSpPr/>
      </dsp:nvSpPr>
      <dsp:spPr>
        <a:xfrm>
          <a:off x="3675" y="1628852"/>
          <a:ext cx="1704028" cy="8520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100000"/>
            </a:lnSpc>
            <a:spcBef>
              <a:spcPct val="0"/>
            </a:spcBef>
            <a:spcAft>
              <a:spcPct val="35000"/>
            </a:spcAft>
          </a:pPr>
          <a:r>
            <a:rPr lang="zh-CN" altLang="en-US" sz="2800" b="1" kern="1200" dirty="0">
              <a:latin typeface="黑体" panose="02010609060101010101" charset="-122"/>
              <a:ea typeface="黑体" panose="02010609060101010101" charset="-122"/>
            </a:rPr>
            <a:t>参考文献构成</a:t>
          </a:r>
        </a:p>
      </dsp:txBody>
      <dsp:txXfrm>
        <a:off x="3675" y="1628852"/>
        <a:ext cx="1704028" cy="852014"/>
      </dsp:txXfrm>
    </dsp:sp>
    <dsp:sp modelId="{2937D01F-CE5D-4386-9C82-E78970933A5C}">
      <dsp:nvSpPr>
        <dsp:cNvPr id="0" name=""/>
        <dsp:cNvSpPr/>
      </dsp:nvSpPr>
      <dsp:spPr>
        <a:xfrm rot="19457599">
          <a:off x="1628806" y="1791247"/>
          <a:ext cx="839407" cy="37317"/>
        </a:xfrm>
        <a:custGeom>
          <a:avLst/>
          <a:gdLst/>
          <a:ahLst/>
          <a:cxnLst/>
          <a:rect l="0" t="0" r="0" b="0"/>
          <a:pathLst>
            <a:path>
              <a:moveTo>
                <a:pt x="0" y="18658"/>
              </a:moveTo>
              <a:lnTo>
                <a:pt x="839407" y="18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zh-CN" altLang="en-US" sz="1600" b="1" kern="1200">
            <a:latin typeface="黑体" panose="02010609060101010101" charset="-122"/>
            <a:ea typeface="黑体" panose="02010609060101010101" charset="-122"/>
          </a:endParaRPr>
        </a:p>
      </dsp:txBody>
      <dsp:txXfrm rot="19457599">
        <a:off x="2027524" y="1788920"/>
        <a:ext cx="41970" cy="41970"/>
      </dsp:txXfrm>
    </dsp:sp>
    <dsp:sp modelId="{043AA5B2-430B-40B2-A1A7-96E7CB8D2599}">
      <dsp:nvSpPr>
        <dsp:cNvPr id="0" name=""/>
        <dsp:cNvSpPr/>
      </dsp:nvSpPr>
      <dsp:spPr>
        <a:xfrm>
          <a:off x="2389315" y="1138944"/>
          <a:ext cx="1704028" cy="852014"/>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00000"/>
            </a:lnSpc>
            <a:spcBef>
              <a:spcPct val="0"/>
            </a:spcBef>
            <a:spcAft>
              <a:spcPct val="35000"/>
            </a:spcAft>
          </a:pPr>
          <a:r>
            <a:rPr lang="zh-CN" altLang="en-US" sz="2400" b="1" kern="1200" dirty="0">
              <a:latin typeface="黑体" panose="02010609060101010101" charset="-122"/>
              <a:ea typeface="黑体" panose="02010609060101010101" charset="-122"/>
            </a:rPr>
            <a:t>正文部分的夹注</a:t>
          </a:r>
        </a:p>
      </dsp:txBody>
      <dsp:txXfrm>
        <a:off x="2389315" y="1138944"/>
        <a:ext cx="1704028" cy="852014"/>
      </dsp:txXfrm>
    </dsp:sp>
    <dsp:sp modelId="{4770CF6C-05F8-4007-B46F-7563A1D7DDA9}">
      <dsp:nvSpPr>
        <dsp:cNvPr id="0" name=""/>
        <dsp:cNvSpPr/>
      </dsp:nvSpPr>
      <dsp:spPr>
        <a:xfrm rot="2142401">
          <a:off x="1628806" y="2281155"/>
          <a:ext cx="839407" cy="37317"/>
        </a:xfrm>
        <a:custGeom>
          <a:avLst/>
          <a:gdLst/>
          <a:ahLst/>
          <a:cxnLst/>
          <a:rect l="0" t="0" r="0" b="0"/>
          <a:pathLst>
            <a:path>
              <a:moveTo>
                <a:pt x="0" y="18658"/>
              </a:moveTo>
              <a:lnTo>
                <a:pt x="839407" y="1865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711200">
            <a:lnSpc>
              <a:spcPct val="90000"/>
            </a:lnSpc>
            <a:spcBef>
              <a:spcPct val="0"/>
            </a:spcBef>
            <a:spcAft>
              <a:spcPct val="35000"/>
            </a:spcAft>
          </a:pPr>
          <a:endParaRPr lang="zh-CN" altLang="en-US" sz="1600" b="1" kern="1200">
            <a:latin typeface="黑体" panose="02010609060101010101" charset="-122"/>
            <a:ea typeface="黑体" panose="02010609060101010101" charset="-122"/>
          </a:endParaRPr>
        </a:p>
      </dsp:txBody>
      <dsp:txXfrm rot="2142401">
        <a:off x="2027524" y="2278828"/>
        <a:ext cx="41970" cy="41970"/>
      </dsp:txXfrm>
    </dsp:sp>
    <dsp:sp modelId="{A578F4C9-D53D-416D-AB7D-54252EC3277D}">
      <dsp:nvSpPr>
        <dsp:cNvPr id="0" name=""/>
        <dsp:cNvSpPr/>
      </dsp:nvSpPr>
      <dsp:spPr>
        <a:xfrm>
          <a:off x="2389315" y="2118761"/>
          <a:ext cx="1704028" cy="852014"/>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zh-CN" altLang="en-US" sz="2000" b="1" kern="1200" dirty="0">
              <a:latin typeface="黑体" panose="02010609060101010101" charset="-122"/>
              <a:ea typeface="黑体" panose="02010609060101010101" charset="-122"/>
            </a:rPr>
            <a:t>文后参考文献条目</a:t>
          </a:r>
        </a:p>
      </dsp:txBody>
      <dsp:txXfrm>
        <a:off x="2389315" y="2118761"/>
        <a:ext cx="1704028" cy="8520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rSet csTypeId="urn:microsoft.com/office/officeart/2005/8/colors/accent6_5"/>
        </dgm:pt>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2020/12/11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第一、全球学术文献统一获取与发布，全球 65 个国家及地区，700 余家国际出版社的 3 亿多条文献在该平台上发布，读者可以“一键式”获取。</a:t>
            </a:r>
          </a:p>
          <a:p>
            <a:r>
              <a:rPr lang="zh-CN" altLang="en-US"/>
              <a:t>第二、统一的语言输入，一种语言输入获取全球知识。</a:t>
            </a:r>
          </a:p>
          <a:p>
            <a:r>
              <a:rPr lang="zh-CN" altLang="en-US"/>
              <a:t>第三、统一的检索系统，面向读者提供包括主题、关键词、全文、篇名、作者、摘要、基金、刊名等字段的中英文文献统一检索服务。</a:t>
            </a:r>
          </a:p>
          <a:p>
            <a:r>
              <a:rPr lang="zh-CN" altLang="en-US"/>
              <a:t>第四、统一的发现机制，基于知网智能标引技术，实现主题相关条件下所有检索结果按时间排序，最新内容排在前列，通过检索方式实现全球学术快报。</a:t>
            </a:r>
          </a:p>
          <a:p>
            <a:r>
              <a:rPr lang="zh-CN" altLang="en-US"/>
              <a:t>第五、统一的期刊推荐机制。全球期刊统一采用中国知网 CI 指数（综合影响力指数）进行评价，并实现统一排序，中国期刊可以在特定学科与国际期刊同</a:t>
            </a:r>
          </a:p>
          <a:p>
            <a:r>
              <a:rPr lang="zh-CN" altLang="en-US"/>
              <a:t>台竞技，保障中国期刊与国际期刊拥有同等被发现的机会。</a:t>
            </a:r>
          </a:p>
          <a:p>
            <a:r>
              <a:rPr lang="zh-CN" altLang="en-US"/>
              <a:t>第六、统一的知识网络：实现以单一文献为节点，构建全球知识网络（包括主题网络、作者机构网络、引文网络、项目网络、出版源网络），触及一点即可</a:t>
            </a:r>
          </a:p>
          <a:p>
            <a:r>
              <a:rPr lang="zh-CN" altLang="en-US"/>
              <a:t>发现相关领域的所有知识。</a:t>
            </a:r>
          </a:p>
          <a:p>
            <a:r>
              <a:rPr lang="zh-CN" altLang="en-US"/>
              <a:t>第七、统一的阅读方式：全部文献支持 HTML、CAJ、PDF、EPUB 四种格式，并可以两篇文献对比阅读。</a:t>
            </a:r>
          </a:p>
          <a:p>
            <a:r>
              <a:rPr lang="zh-CN" altLang="en-US"/>
              <a:t>第八、统一的个性化服务：基于个人用户与机构用户的知识获取行为分析技术，构建用户需求模型，提供文献智能推荐服务，支持用户构建自己的个人数字图书馆，全面记录用户的科研生涯。</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7D8E374D-6E28-41D4-B529-E46F9BB59559}" type="slidenum">
              <a:rPr lang="zh-CN" altLang="en-US" smtClean="0"/>
              <a:pPr/>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21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28</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总库检索指在 CNKI 中外知识资源总库中一键完成各类资源的检索，其检索</a:t>
            </a:r>
          </a:p>
          <a:p>
            <a:r>
              <a:rPr lang="zh-CN" altLang="en-US"/>
              <a:t>的范围包括中外文期刊、学位论文、会议论文、报纸、年鉴、标准、专利等各类</a:t>
            </a:r>
          </a:p>
          <a:p>
            <a:r>
              <a:rPr lang="zh-CN" altLang="en-US"/>
              <a:t>资源，检索的字段是上述各种类型文献的公共字段（映射关系参见附件 2）。单</a:t>
            </a:r>
          </a:p>
          <a:p>
            <a:r>
              <a:rPr lang="zh-CN" altLang="en-US"/>
              <a:t>库检索指限定在上述文献类型的具体一种中进行检索，检索字段会根据资源类型</a:t>
            </a:r>
          </a:p>
          <a:p>
            <a:r>
              <a:rPr lang="zh-CN" altLang="en-US"/>
              <a:t>有所不同。</a:t>
            </a:r>
          </a:p>
          <a:p>
            <a:r>
              <a:rPr lang="zh-CN" altLang="en-US"/>
              <a:t>检索字段是基于文献的标引结果设置的检索点，标引项越多，读者查询文献</a:t>
            </a:r>
          </a:p>
          <a:p>
            <a:r>
              <a:rPr lang="zh-CN" altLang="en-US"/>
              <a:t>的途径阅读越多，标引越规范，检索的准确率越高。检索字段分为虚拟字段和实</a:t>
            </a:r>
          </a:p>
          <a:p>
            <a:r>
              <a:rPr lang="zh-CN" altLang="en-US"/>
              <a:t>际字段两种，实际字段指在实际存在的物理字段，如篇名、作者、关键词、摘要、</a:t>
            </a:r>
          </a:p>
          <a:p>
            <a:r>
              <a:rPr lang="zh-CN" altLang="en-US"/>
              <a:t>全文等；虚拟字段指为了扩大检索范围，提升检索效果设置的复合映射字段，如</a:t>
            </a:r>
          </a:p>
          <a:p>
            <a:r>
              <a:rPr lang="zh-CN" altLang="en-US"/>
              <a:t>篇关摘字段，是篇名、关键词和摘要的组合。</a:t>
            </a:r>
          </a:p>
          <a:p>
            <a:endParaRPr lang="zh-CN" altLang="en-US"/>
          </a:p>
          <a:p>
            <a:r>
              <a:rPr lang="zh-CN" altLang="en-US"/>
              <a:t>知识元是指不可分割的具有知识表达的知识单位，包括概念知识元，事实知识元和数值型知识元等</a:t>
            </a:r>
          </a:p>
          <a:p>
            <a:r>
              <a:rPr lang="zh-CN" altLang="en-US"/>
              <a:t>引文检索时指对文章的参考文献进行检索，是从学术论文中引证关系入手进行检索的一种方法。</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1</a:t>
            </a:r>
            <a:r>
              <a:rPr lang="zh-CN" altLang="en-US" dirty="0"/>
              <a:t>、试用流程：与总库试用流程一样，</a:t>
            </a:r>
            <a:r>
              <a:rPr lang="zh-CN" altLang="en-US" dirty="0">
                <a:sym typeface="+mn-ea"/>
              </a:rPr>
              <a:t>正常在</a:t>
            </a:r>
            <a:r>
              <a:rPr lang="zh-CN" altLang="en-US" b="1" dirty="0">
                <a:solidFill>
                  <a:srgbClr val="FF0000"/>
                </a:solidFill>
                <a:sym typeface="+mn-ea"/>
              </a:rPr>
              <a:t>OA上提交申请</a:t>
            </a:r>
            <a:r>
              <a:rPr lang="zh-CN" altLang="en-US" dirty="0">
                <a:sym typeface="+mn-ea"/>
              </a:rPr>
              <a:t>产品试用申请，可申请试用的版本为</a:t>
            </a:r>
            <a:r>
              <a:rPr lang="zh-CN" altLang="en-US" b="1" dirty="0">
                <a:sym typeface="+mn-ea"/>
              </a:rPr>
              <a:t>团队版和机构版，需要注意的是服务模式为包库</a:t>
            </a:r>
          </a:p>
          <a:p>
            <a:r>
              <a:rPr lang="en-US" altLang="zh-CN" dirty="0"/>
              <a:t>3</a:t>
            </a:r>
            <a:r>
              <a:rPr lang="zh-CN" altLang="en-US" dirty="0"/>
              <a:t>、机构版强调下与资源</a:t>
            </a:r>
            <a:r>
              <a:rPr lang="en-US" altLang="zh-CN" dirty="0"/>
              <a:t>IP</a:t>
            </a:r>
            <a:r>
              <a:rPr lang="zh-CN" altLang="en-US" dirty="0"/>
              <a:t>一致</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a:lnSpc>
                <a:spcPct val="130000"/>
              </a:lnSpc>
            </a:pPr>
            <a:r>
              <a:rPr lang="zh-CN" dirty="0" smtClean="0">
                <a:latin typeface="楷体" panose="02010609060101010101" pitchFamily="49" charset="-122"/>
                <a:ea typeface="楷体" panose="02010609060101010101" pitchFamily="49" charset="-122"/>
                <a:sym typeface="+mn-ea"/>
              </a:rPr>
              <a:t>中英文双语语料库支撑：5000万篇中英对照题录、300种双语期刊319种（64种医学）双语词典、600万中英对照专业词库</a:t>
            </a:r>
          </a:p>
          <a:p>
            <a:pPr algn="l">
              <a:lnSpc>
                <a:spcPct val="130000"/>
              </a:lnSpc>
            </a:pPr>
            <a:endParaRPr lang="zh-CN" altLang="en-US"/>
          </a:p>
          <a:p>
            <a:pPr algn="l">
              <a:lnSpc>
                <a:spcPct val="130000"/>
              </a:lnSpc>
            </a:pPr>
            <a:r>
              <a:rPr lang="zh-CN" altLang="en-US"/>
              <a:t>旧版：不支持同字段逻辑运算         单一检索词扩展（中英文扩展和同 义词扩展）</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noTextEdit="1"/>
          </p:cNvSpPr>
          <p:nvPr>
            <p:ph type="sldImg"/>
          </p:nvPr>
        </p:nvSpPr>
        <p:spPr>
          <a:ln>
            <a:solidFill>
              <a:srgbClr val="000000"/>
            </a:solidFill>
            <a:miter/>
          </a:ln>
        </p:spPr>
      </p:sp>
      <p:sp>
        <p:nvSpPr>
          <p:cNvPr id="18434" name="备注占位符 2"/>
          <p:cNvSpPr>
            <a:spLocks noGrp="1"/>
          </p:cNvSpPr>
          <p:nvPr>
            <p:ph type="body"/>
          </p:nvPr>
        </p:nvSpPr>
        <p:spPr>
          <a:noFill/>
          <a:ln>
            <a:noFill/>
          </a:ln>
        </p:spPr>
        <p:txBody>
          <a:bodyPr wrap="square" lIns="91440" tIns="45720" rIns="91440" bIns="45720" anchor="t"/>
          <a:lstStyle/>
          <a:p>
            <a:pPr lvl="0"/>
            <a:endParaRPr lang="zh-CN" altLang="en-US" dirty="0"/>
          </a:p>
        </p:txBody>
      </p:sp>
      <p:sp>
        <p:nvSpPr>
          <p:cNvPr id="4" name="灯片编号占位符 3"/>
          <p:cNvSpPr txBox="1">
            <a:spLocks noGrp="1"/>
          </p:cNvSpPr>
          <p:nvPr>
            <p:ph type="sldNum" sz="quarter"/>
          </p:nvPr>
        </p:nvSpPr>
        <p:spPr>
          <a:noFill/>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C6386696-B08C-4D6D-8756-20CFE7C720C2}" type="slidenum">
              <a:rPr kumimoji="0" lang="zh-CN" alt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以整刊或供稿单位为主要对象，帮助用户了解文献来源的出版物详情，或查找权威优质的出版物，按出版物浏览文献。 3.1. 导航入口</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详情模式显示较为详细的文献信息，可通过浏览题录信息确定是否为所查找的文献。详 情模式的页面布局分为两个部分，左半部分为题录摘要区，右半部分为操作功能区。</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文献主题脉络图显示节点文献的主题词，最多可以显示 9 个主题词。研究起点是二级参 考文献的主题词，研究来源是参考文献的主题词，研究分支是引证文献的主题词，研究去脉 是二级引证文献的主题词，均按主题词出现频次由多到少遴选，最多显示 10 条。将鼠标移 入主题词，可以显示出该主题词来源文献的篇名，点击篇名，链接到该篇文献的知网节页面</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50</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sym typeface="+mn-ea"/>
              </a:rPr>
              <a:t> 第一，名字要准确、规范。准确度是指论文的题目是什么，研究的对象是什么，论文的名称一定要与研究的内容相一致，不要太大，不要太小，要准确总结出你研究的对象、问题。</a:t>
            </a:r>
          </a:p>
          <a:p>
            <a:r>
              <a:rPr lang="zh-CN" altLang="en-US" b="1" dirty="0">
                <a:sym typeface="+mn-ea"/>
              </a:rPr>
              <a:t> 第二，名字应该简明扼要，不要太长。无论是论文还是主题，名称都不能太长。如果你不能，你应该尽量不要用超过20个词。</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9E6FDB6-6D2B-46C1-9FA1-D82906A37C3A}" type="slidenum">
              <a:rPr lang="zh-CN" altLang="en-US" smtClean="0"/>
              <a:pPr/>
              <a:t>56</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0836"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65</a:t>
            </a:fld>
            <a:endParaRPr lang="zh-CN" altLang="en-US">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solidFill>
                  <a:schemeClr val="bg1"/>
                </a:solidFill>
                <a:latin typeface="微软雅黑" panose="020B0503020204020204" pitchFamily="34" charset="-122"/>
                <a:ea typeface="微软雅黑" panose="020B0503020204020204" pitchFamily="34" charset="-122"/>
                <a:sym typeface="+mn-ea"/>
              </a:rPr>
              <a:t>期刊，</a:t>
            </a:r>
            <a:r>
              <a:rPr lang="zh-CN" altLang="en-US" dirty="0">
                <a:solidFill>
                  <a:schemeClr val="bg1"/>
                </a:solidFill>
                <a:latin typeface="微软雅黑" panose="020B0503020204020204" pitchFamily="34" charset="-122"/>
                <a:ea typeface="微软雅黑" panose="020B0503020204020204" pitchFamily="34" charset="-122"/>
                <a:sym typeface="+mn-ea"/>
              </a:rPr>
              <a:t>是学术成果传播的载体和纽带，也是获取学术知识和开展学术研究的基础。</a:t>
            </a:r>
            <a:endParaRPr lang="zh-CN" altLang="en-US" b="1" dirty="0">
              <a:solidFill>
                <a:schemeClr val="bg1"/>
              </a:solidFill>
              <a:latin typeface="微软雅黑" panose="020B0503020204020204" pitchFamily="34" charset="-122"/>
              <a:ea typeface="微软雅黑" panose="020B0503020204020204" pitchFamily="34" charset="-122"/>
              <a:sym typeface="+mn-ea"/>
            </a:endParaRPr>
          </a:p>
          <a:p>
            <a:r>
              <a:rPr lang="zh-CN" altLang="en-US" b="1" dirty="0">
                <a:solidFill>
                  <a:schemeClr val="bg1"/>
                </a:solidFill>
                <a:latin typeface="微软雅黑" panose="020B0503020204020204" pitchFamily="34" charset="-122"/>
                <a:ea typeface="微软雅黑" panose="020B0503020204020204" pitchFamily="34" charset="-122"/>
                <a:sym typeface="+mn-ea"/>
              </a:rPr>
              <a:t>选刊，</a:t>
            </a:r>
            <a:r>
              <a:rPr lang="zh-CN" altLang="en-US" dirty="0">
                <a:solidFill>
                  <a:schemeClr val="bg1"/>
                </a:solidFill>
                <a:latin typeface="微软雅黑" panose="020B0503020204020204" pitchFamily="34" charset="-122"/>
                <a:ea typeface="微软雅黑" panose="020B0503020204020204" pitchFamily="34" charset="-122"/>
                <a:sym typeface="+mn-ea"/>
              </a:rPr>
              <a:t>不仅关乎文章能否顺利发表，也关乎学术水平的定位。</a:t>
            </a:r>
            <a:endParaRPr lang="zh-CN" altLang="en-US" b="1" dirty="0">
              <a:solidFill>
                <a:schemeClr val="bg1"/>
              </a:solidFill>
              <a:latin typeface="微软雅黑" panose="020B0503020204020204" pitchFamily="34" charset="-122"/>
              <a:ea typeface="微软雅黑" panose="020B0503020204020204" pitchFamily="34" charset="-122"/>
              <a:sym typeface="+mn-ea"/>
            </a:endParaRPr>
          </a:p>
          <a:p>
            <a:r>
              <a:rPr lang="zh-CN" altLang="en-US" b="1" dirty="0">
                <a:solidFill>
                  <a:schemeClr val="bg1"/>
                </a:solidFill>
                <a:latin typeface="微软雅黑" panose="020B0503020204020204" pitchFamily="34" charset="-122"/>
                <a:ea typeface="微软雅黑" panose="020B0503020204020204" pitchFamily="34" charset="-122"/>
                <a:sym typeface="+mn-ea"/>
              </a:rPr>
              <a:t>论文撰写：</a:t>
            </a:r>
            <a:r>
              <a:rPr lang="zh-CN" altLang="en-US" dirty="0"/>
              <a:t>你是世界上最了解你所做工作的专家，因此你也成为了最不合格的读者。</a:t>
            </a:r>
          </a:p>
          <a:p>
            <a:r>
              <a:rPr lang="zh-CN" altLang="en-US" b="1" dirty="0">
                <a:solidFill>
                  <a:schemeClr val="bg1"/>
                </a:solidFill>
                <a:latin typeface="微软雅黑" panose="020B0503020204020204" pitchFamily="34" charset="-122"/>
                <a:ea typeface="微软雅黑" panose="020B0503020204020204" pitchFamily="34" charset="-122"/>
                <a:sym typeface="+mn-ea"/>
              </a:rPr>
              <a:t>论文投稿：</a:t>
            </a:r>
            <a:r>
              <a:rPr lang="zh-CN" altLang="en-US" dirty="0"/>
              <a:t>国际三大数据库SCI、EI和ISTP和国内的CSCD、中文核心期刊目录、CSSCI等。</a:t>
            </a:r>
          </a:p>
          <a:p>
            <a:r>
              <a:rPr lang="zh-CN" altLang="en-US" dirty="0"/>
              <a:t>二八法则，百分之</a:t>
            </a:r>
            <a:r>
              <a:rPr lang="en-US" altLang="zh-CN" dirty="0"/>
              <a:t>20</a:t>
            </a:r>
            <a:r>
              <a:rPr lang="zh-CN" altLang="en-US" dirty="0"/>
              <a:t>的期刊登载了百分之</a:t>
            </a:r>
            <a:r>
              <a:rPr lang="en-US" altLang="zh-CN" dirty="0"/>
              <a:t>80</a:t>
            </a:r>
            <a:r>
              <a:rPr lang="zh-CN" altLang="en-US" dirty="0"/>
              <a:t>的重要内容</a:t>
            </a:r>
          </a:p>
          <a:p>
            <a:endParaRPr lang="zh-CN" altLang="en-US" dirty="0"/>
          </a:p>
          <a:p>
            <a:r>
              <a:rPr lang="zh-CN" altLang="en-US" dirty="0"/>
              <a:t>新教育法对高等教育改革的作用，美国教育法的区别</a:t>
            </a:r>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pPr/>
              <a:t>4</a:t>
            </a:fld>
            <a:endParaRPr lang="zh-CN" alt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0836"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66</a:t>
            </a:fld>
            <a:endParaRPr lang="zh-CN" altLang="en-US">
              <a:ea typeface="宋体" panose="02010600030101010101" pitchFamily="2" charset="-122"/>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20835" name="备注占位符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0836" name="灯片编号占位符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67</a:t>
            </a:fld>
            <a:endParaRPr lang="zh-CN" altLang="en-US">
              <a:ea typeface="宋体" panose="02010600030101010101" pitchFamily="2" charset="-12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p:cNvSpPr>
            <a:spLocks noGrp="1" noRot="1" noChangeAspect="1" noChangeArrowheads="1" noTextEdit="1"/>
          </p:cNvSpPr>
          <p:nvPr>
            <p:ph type="sldImg" idx="2"/>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143363" name="文本占位符 2"/>
          <p:cNvSpPr>
            <a:spLocks noGrp="1" noChangeArrowheads="1"/>
          </p:cNvSpPr>
          <p:nvPr>
            <p:ph type="body" idx="3"/>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r>
              <a:rPr lang="en-US" altLang="zh-CN"/>
              <a:t>10</a:t>
            </a:r>
            <a:r>
              <a:rPr lang="zh-CN" altLang="en-US"/>
              <a:t>大来源专辑、</a:t>
            </a:r>
            <a:r>
              <a:rPr lang="en-US" altLang="zh-CN"/>
              <a:t>168</a:t>
            </a:r>
            <a:r>
              <a:rPr lang="zh-CN" altLang="en-US"/>
              <a:t>个学科，</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ED1E37E-5ECA-4AE8-A2D7-F5F853D560DB}" type="slidenum">
              <a:rPr lang="en-US" smtClean="0"/>
              <a:pPr>
                <a:defRPr/>
              </a:pPr>
              <a:t>90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ED1E37E-5ECA-4AE8-A2D7-F5F853D560DB}" type="slidenum">
              <a:rPr lang="en-US" smtClean="0"/>
              <a:pPr>
                <a:defRPr/>
              </a:pPr>
              <a:t>91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a:ln>
            <a:miter lim="800000"/>
          </a:ln>
        </p:spPr>
      </p:sp>
      <p:sp>
        <p:nvSpPr>
          <p:cNvPr id="41987"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41988" name="灯片编号占位符 3"/>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fld id="{9A0DB2DC-4C9A-4742-B13C-FB6460FD3503}" type="slidenum">
              <a:rPr lang="en-US" altLang="en-US" sz="1200" dirty="0">
                <a:solidFill>
                  <a:srgbClr val="000000"/>
                </a:solidFill>
              </a:rPr>
              <a:pPr lvl="0" algn="r" eaLnBrk="1" hangingPunct="1"/>
              <a:t>96</a:t>
            </a:fld>
            <a:endParaRPr lang="en-US" altLang="en-US" sz="1200" dirty="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a:lnSpc>
                <a:spcPct val="14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论文在研究、撰写、答辩过</a:t>
            </a:r>
          </a:p>
          <a:p>
            <a:pPr algn="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程中可能存在的不端行为</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5C3DCF2-437D-4778-99AC-63A726948FA5}"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what</a:t>
            </a:r>
            <a:r>
              <a:rPr lang="zh-CN" altLang="en-US" dirty="0"/>
              <a:t>、</a:t>
            </a:r>
            <a:r>
              <a:rPr lang="en-US" altLang="zh-CN" dirty="0"/>
              <a:t>Why</a:t>
            </a:r>
            <a:r>
              <a:rPr lang="zh-CN" altLang="en-US" dirty="0"/>
              <a:t>、</a:t>
            </a:r>
            <a:r>
              <a:rPr lang="en-US" altLang="zh-CN" dirty="0" err="1"/>
              <a:t>Menseted</a:t>
            </a:r>
            <a:endParaRPr lang="en-US" altLang="zh-CN" dirty="0"/>
          </a:p>
          <a:p>
            <a:r>
              <a:rPr lang="zh-CN" altLang="en-US" dirty="0"/>
              <a:t>背景历史来龙去脉</a:t>
            </a:r>
            <a:endParaRPr lang="en-US" altLang="zh-CN" dirty="0"/>
          </a:p>
          <a:p>
            <a:r>
              <a:rPr lang="zh-CN" altLang="en-US"/>
              <a:t>总述、</a:t>
            </a:r>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特点：新颖、简洁、明确、概括、宜小不宜大，字数不超过20个。</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特点：新颖、简洁、明确、概括、宜小不宜大，字数不超过20个。</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关键词是从论文标题和正文中选取出来的，具有表现论文主题内容的规范化词语或术语，单独标写在摘要之后，正文之前。其作用是表示某一信息数目，便于文献资料和情报信息检索系统存入存储器，以供检索。</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tags" Target="../tags/tag77.xml"/><Relationship Id="rId18" Type="http://schemas.openxmlformats.org/officeDocument/2006/relationships/slideMaster" Target="../slideMasters/slideMaster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tags" Target="../tags/tag76.xml"/><Relationship Id="rId17" Type="http://schemas.openxmlformats.org/officeDocument/2006/relationships/tags" Target="../tags/tag81.xml"/><Relationship Id="rId2" Type="http://schemas.openxmlformats.org/officeDocument/2006/relationships/tags" Target="../tags/tag66.xml"/><Relationship Id="rId16" Type="http://schemas.openxmlformats.org/officeDocument/2006/relationships/tags" Target="../tags/tag80.xml"/><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tags" Target="../tags/tag75.xml"/><Relationship Id="rId5" Type="http://schemas.openxmlformats.org/officeDocument/2006/relationships/tags" Target="../tags/tag69.xml"/><Relationship Id="rId15" Type="http://schemas.openxmlformats.org/officeDocument/2006/relationships/tags" Target="../tags/tag79.xml"/><Relationship Id="rId10" Type="http://schemas.openxmlformats.org/officeDocument/2006/relationships/tags" Target="../tags/tag74.xml"/><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tags" Target="../tags/tag78.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slideMaster" Target="../slideMasters/slideMaster2.xml"/><Relationship Id="rId5" Type="http://schemas.openxmlformats.org/officeDocument/2006/relationships/tags" Target="../tags/tag86.xml"/><Relationship Id="rId10" Type="http://schemas.openxmlformats.org/officeDocument/2006/relationships/tags" Target="../tags/tag91.xml"/><Relationship Id="rId4" Type="http://schemas.openxmlformats.org/officeDocument/2006/relationships/tags" Target="../tags/tag85.xml"/><Relationship Id="rId9" Type="http://schemas.openxmlformats.org/officeDocument/2006/relationships/tags" Target="../tags/tag90.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slideMaster" Target="../slideMasters/slideMaster2.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slideMaster" Target="../slideMasters/slideMaster2.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0" Type="http://schemas.openxmlformats.org/officeDocument/2006/relationships/tags" Target="../tags/tag112.xml"/><Relationship Id="rId4" Type="http://schemas.openxmlformats.org/officeDocument/2006/relationships/tags" Target="../tags/tag106.xml"/><Relationship Id="rId9" Type="http://schemas.openxmlformats.org/officeDocument/2006/relationships/tags" Target="../tags/tag11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tags" Target="../tags/tag126.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tags" Target="../tags/tag125.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tags" Target="../tags/tag124.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4.xml"/><Relationship Id="rId3" Type="http://schemas.openxmlformats.org/officeDocument/2006/relationships/tags" Target="../tags/tag129.xml"/><Relationship Id="rId7" Type="http://schemas.openxmlformats.org/officeDocument/2006/relationships/tags" Target="../tags/tag13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45.xml"/><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slideMaster" Target="../slideMasters/slideMaster2.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8.xml"/><Relationship Id="rId5" Type="http://schemas.openxmlformats.org/officeDocument/2006/relationships/tags" Target="../tags/tag142.xml"/><Relationship Id="rId10" Type="http://schemas.openxmlformats.org/officeDocument/2006/relationships/tags" Target="../tags/tag147.xml"/><Relationship Id="rId4" Type="http://schemas.openxmlformats.org/officeDocument/2006/relationships/tags" Target="../tags/tag141.xml"/><Relationship Id="rId9" Type="http://schemas.openxmlformats.org/officeDocument/2006/relationships/tags" Target="../tags/tag146.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56.xml"/><Relationship Id="rId3" Type="http://schemas.openxmlformats.org/officeDocument/2006/relationships/tags" Target="../tags/tag151.xml"/><Relationship Id="rId7" Type="http://schemas.openxmlformats.org/officeDocument/2006/relationships/tags" Target="../tags/tag155.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slideMaster" Target="../slideMasters/slideMaster2.xml"/><Relationship Id="rId5" Type="http://schemas.openxmlformats.org/officeDocument/2006/relationships/tags" Target="../tags/tag153.xml"/><Relationship Id="rId10" Type="http://schemas.openxmlformats.org/officeDocument/2006/relationships/tags" Target="../tags/tag158.xml"/><Relationship Id="rId4" Type="http://schemas.openxmlformats.org/officeDocument/2006/relationships/tags" Target="../tags/tag152.xml"/><Relationship Id="rId9" Type="http://schemas.openxmlformats.org/officeDocument/2006/relationships/tags" Target="../tags/tag157.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166.xml"/><Relationship Id="rId3" Type="http://schemas.openxmlformats.org/officeDocument/2006/relationships/tags" Target="../tags/tag161.xml"/><Relationship Id="rId7" Type="http://schemas.openxmlformats.org/officeDocument/2006/relationships/tags" Target="../tags/tag16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10" Type="http://schemas.openxmlformats.org/officeDocument/2006/relationships/slideMaster" Target="../slideMasters/slideMaster2.xml"/><Relationship Id="rId4" Type="http://schemas.openxmlformats.org/officeDocument/2006/relationships/tags" Target="../tags/tag162.xml"/><Relationship Id="rId9" Type="http://schemas.openxmlformats.org/officeDocument/2006/relationships/tags" Target="../tags/tag167.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tags" Target="../tags/tag179.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slideMaster" Target="../slideMasters/slideMaster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89.xml"/><Relationship Id="rId3" Type="http://schemas.openxmlformats.org/officeDocument/2006/relationships/tags" Target="../tags/tag184.xml"/><Relationship Id="rId7" Type="http://schemas.openxmlformats.org/officeDocument/2006/relationships/tags" Target="../tags/tag18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197.xml"/><Relationship Id="rId3" Type="http://schemas.openxmlformats.org/officeDocument/2006/relationships/tags" Target="../tags/tag192.xml"/><Relationship Id="rId7" Type="http://schemas.openxmlformats.org/officeDocument/2006/relationships/tags" Target="../tags/tag196.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205.xml"/><Relationship Id="rId3" Type="http://schemas.openxmlformats.org/officeDocument/2006/relationships/tags" Target="../tags/tag200.xml"/><Relationship Id="rId7" Type="http://schemas.openxmlformats.org/officeDocument/2006/relationships/tags" Target="../tags/tag204.xml"/><Relationship Id="rId12" Type="http://schemas.openxmlformats.org/officeDocument/2006/relationships/slideMaster" Target="../slideMasters/slideMaster2.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tags" Target="../tags/tag208.xml"/><Relationship Id="rId5" Type="http://schemas.openxmlformats.org/officeDocument/2006/relationships/tags" Target="../tags/tag202.xml"/><Relationship Id="rId10" Type="http://schemas.openxmlformats.org/officeDocument/2006/relationships/tags" Target="../tags/tag207.xml"/><Relationship Id="rId4" Type="http://schemas.openxmlformats.org/officeDocument/2006/relationships/tags" Target="../tags/tag201.xml"/><Relationship Id="rId9" Type="http://schemas.openxmlformats.org/officeDocument/2006/relationships/tags" Target="../tags/tag206.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216.xml"/><Relationship Id="rId3" Type="http://schemas.openxmlformats.org/officeDocument/2006/relationships/tags" Target="../tags/tag211.xml"/><Relationship Id="rId7" Type="http://schemas.openxmlformats.org/officeDocument/2006/relationships/tags" Target="../tags/tag215.xml"/><Relationship Id="rId12" Type="http://schemas.openxmlformats.org/officeDocument/2006/relationships/slideMaster" Target="../slideMasters/slideMaster2.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0" Type="http://schemas.openxmlformats.org/officeDocument/2006/relationships/tags" Target="../tags/tag218.xml"/><Relationship Id="rId4" Type="http://schemas.openxmlformats.org/officeDocument/2006/relationships/tags" Target="../tags/tag212.xml"/><Relationship Id="rId9" Type="http://schemas.openxmlformats.org/officeDocument/2006/relationships/tags" Target="../tags/tag217.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227.xml"/><Relationship Id="rId3" Type="http://schemas.openxmlformats.org/officeDocument/2006/relationships/tags" Target="../tags/tag222.xml"/><Relationship Id="rId7" Type="http://schemas.openxmlformats.org/officeDocument/2006/relationships/tags" Target="../tags/tag226.xml"/><Relationship Id="rId12" Type="http://schemas.openxmlformats.org/officeDocument/2006/relationships/slideMaster" Target="../slideMasters/slideMaster2.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tags" Target="../tags/tag225.xml"/><Relationship Id="rId11" Type="http://schemas.openxmlformats.org/officeDocument/2006/relationships/tags" Target="../tags/tag230.xml"/><Relationship Id="rId5" Type="http://schemas.openxmlformats.org/officeDocument/2006/relationships/tags" Target="../tags/tag224.xml"/><Relationship Id="rId10" Type="http://schemas.openxmlformats.org/officeDocument/2006/relationships/tags" Target="../tags/tag229.xml"/><Relationship Id="rId4" Type="http://schemas.openxmlformats.org/officeDocument/2006/relationships/tags" Target="../tags/tag223.xml"/><Relationship Id="rId9" Type="http://schemas.openxmlformats.org/officeDocument/2006/relationships/tags" Target="../tags/tag228.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slideMaster" Target="../slideMasters/slideMaster2.xml"/><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tags" Target="../tags/tag242.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tags" Target="../tags/tag241.xml"/><Relationship Id="rId5" Type="http://schemas.openxmlformats.org/officeDocument/2006/relationships/tags" Target="../tags/tag235.xml"/><Relationship Id="rId10" Type="http://schemas.openxmlformats.org/officeDocument/2006/relationships/tags" Target="../tags/tag240.xml"/><Relationship Id="rId4" Type="http://schemas.openxmlformats.org/officeDocument/2006/relationships/tags" Target="../tags/tag234.xml"/><Relationship Id="rId9" Type="http://schemas.openxmlformats.org/officeDocument/2006/relationships/tags" Target="../tags/tag239.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50.xml"/><Relationship Id="rId13" Type="http://schemas.openxmlformats.org/officeDocument/2006/relationships/slideMaster" Target="../slideMasters/slideMaster2.xml"/><Relationship Id="rId3" Type="http://schemas.openxmlformats.org/officeDocument/2006/relationships/tags" Target="../tags/tag245.xml"/><Relationship Id="rId7" Type="http://schemas.openxmlformats.org/officeDocument/2006/relationships/tags" Target="../tags/tag249.xml"/><Relationship Id="rId12" Type="http://schemas.openxmlformats.org/officeDocument/2006/relationships/tags" Target="../tags/tag254.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tags" Target="../tags/tag253.xml"/><Relationship Id="rId5" Type="http://schemas.openxmlformats.org/officeDocument/2006/relationships/tags" Target="../tags/tag247.xml"/><Relationship Id="rId10" Type="http://schemas.openxmlformats.org/officeDocument/2006/relationships/tags" Target="../tags/tag252.xml"/><Relationship Id="rId4" Type="http://schemas.openxmlformats.org/officeDocument/2006/relationships/tags" Target="../tags/tag246.xml"/><Relationship Id="rId9" Type="http://schemas.openxmlformats.org/officeDocument/2006/relationships/tags" Target="../tags/tag25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2020/12/11 Friday</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4" name="任意多边形: 形状 3"/>
          <p:cNvSpPr/>
          <p:nvPr>
            <p:custDataLst>
              <p:tags r:id="rId1"/>
            </p:custDataLst>
          </p:nvPr>
        </p:nvSpPr>
        <p:spPr>
          <a:xfrm>
            <a:off x="9324975" y="587375"/>
            <a:ext cx="2647950" cy="1809750"/>
          </a:xfrm>
          <a:custGeom>
            <a:avLst/>
            <a:gdLst>
              <a:gd name="connsiteX0" fmla="*/ 2644775 w 2647950"/>
              <a:gd name="connsiteY0" fmla="*/ 1806575 h 1809750"/>
              <a:gd name="connsiteX1" fmla="*/ 701675 w 2647950"/>
              <a:gd name="connsiteY1" fmla="*/ 1666875 h 1809750"/>
              <a:gd name="connsiteX2" fmla="*/ 3175 w 2647950"/>
              <a:gd name="connsiteY2" fmla="*/ 3175 h 1809750"/>
            </a:gdLst>
            <a:ahLst/>
            <a:cxnLst>
              <a:cxn ang="0">
                <a:pos x="connsiteX0" y="connsiteY0"/>
              </a:cxn>
              <a:cxn ang="0">
                <a:pos x="connsiteX1" y="connsiteY1"/>
              </a:cxn>
              <a:cxn ang="0">
                <a:pos x="connsiteX2" y="connsiteY2"/>
              </a:cxn>
            </a:cxnLst>
            <a:rect l="l" t="t" r="r" b="b"/>
            <a:pathLst>
              <a:path w="2647950" h="1809750">
                <a:moveTo>
                  <a:pt x="2644775" y="1806575"/>
                </a:moveTo>
                <a:lnTo>
                  <a:pt x="701675" y="166687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5" name="任意多边形: 形状 4"/>
          <p:cNvSpPr/>
          <p:nvPr>
            <p:custDataLst>
              <p:tags r:id="rId2"/>
            </p:custDataLst>
          </p:nvPr>
        </p:nvSpPr>
        <p:spPr>
          <a:xfrm>
            <a:off x="9686925" y="4530725"/>
            <a:ext cx="2082800" cy="2108200"/>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6" name="任意多边形: 形状 5"/>
          <p:cNvSpPr/>
          <p:nvPr>
            <p:custDataLst>
              <p:tags r:id="rId3"/>
            </p:custDataLst>
          </p:nvPr>
        </p:nvSpPr>
        <p:spPr>
          <a:xfrm>
            <a:off x="9197975" y="4321175"/>
            <a:ext cx="2997200" cy="2540000"/>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8" name="任意多边形: 形状 7"/>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9" name="任意多边形: 形状 8"/>
          <p:cNvSpPr/>
          <p:nvPr>
            <p:custDataLst>
              <p:tags r:id="rId6"/>
            </p:custDataLst>
          </p:nvPr>
        </p:nvSpPr>
        <p:spPr>
          <a:xfrm>
            <a:off x="7755890" y="4530725"/>
            <a:ext cx="1911350" cy="2330450"/>
          </a:xfrm>
          <a:custGeom>
            <a:avLst/>
            <a:gdLst>
              <a:gd name="connsiteX0" fmla="*/ 328295 w 1911350"/>
              <a:gd name="connsiteY0" fmla="*/ 2327275 h 2330450"/>
              <a:gd name="connsiteX1" fmla="*/ 1910715 w 1911350"/>
              <a:gd name="connsiteY1" fmla="*/ 2327275 h 2330450"/>
              <a:gd name="connsiteX2" fmla="*/ 334010 w 1911350"/>
              <a:gd name="connsiteY2" fmla="*/ 3175 h 2330450"/>
              <a:gd name="connsiteX3" fmla="*/ 3175 w 1911350"/>
              <a:gd name="connsiteY3" fmla="*/ 1880870 h 2330450"/>
              <a:gd name="connsiteX4" fmla="*/ 797560 w 1911350"/>
              <a:gd name="connsiteY4" fmla="*/ 1927225 h 233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50" h="2330450">
                <a:moveTo>
                  <a:pt x="328295" y="2327275"/>
                </a:moveTo>
                <a:lnTo>
                  <a:pt x="1910715" y="2327275"/>
                </a:lnTo>
                <a:lnTo>
                  <a:pt x="334010" y="3175"/>
                </a:lnTo>
                <a:lnTo>
                  <a:pt x="3175" y="1880870"/>
                </a:lnTo>
                <a:lnTo>
                  <a:pt x="797560" y="192722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0" name="任意多边形: 形状 9"/>
          <p:cNvSpPr/>
          <p:nvPr>
            <p:custDataLst>
              <p:tags r:id="rId7"/>
            </p:custDataLst>
          </p:nvPr>
        </p:nvSpPr>
        <p:spPr>
          <a:xfrm>
            <a:off x="6412230" y="6334125"/>
            <a:ext cx="2139950" cy="527050"/>
          </a:xfrm>
          <a:custGeom>
            <a:avLst/>
            <a:gdLst>
              <a:gd name="connsiteX0" fmla="*/ 1346835 w 2139950"/>
              <a:gd name="connsiteY0" fmla="*/ 77470 h 527050"/>
              <a:gd name="connsiteX1" fmla="*/ 64770 w 2139950"/>
              <a:gd name="connsiteY1" fmla="*/ 3175 h 527050"/>
              <a:gd name="connsiteX2" fmla="*/ 3175 w 2139950"/>
              <a:gd name="connsiteY2" fmla="*/ 523875 h 527050"/>
              <a:gd name="connsiteX3" fmla="*/ 1268730 w 2139950"/>
              <a:gd name="connsiteY3" fmla="*/ 523875 h 527050"/>
              <a:gd name="connsiteX4" fmla="*/ 1671955 w 2139950"/>
              <a:gd name="connsiteY4" fmla="*/ 523875 h 527050"/>
              <a:gd name="connsiteX5" fmla="*/ 2141220 w 2139950"/>
              <a:gd name="connsiteY5" fmla="*/ 123825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950" h="527050">
                <a:moveTo>
                  <a:pt x="1346835" y="77470"/>
                </a:moveTo>
                <a:lnTo>
                  <a:pt x="64770" y="3175"/>
                </a:lnTo>
                <a:lnTo>
                  <a:pt x="3175" y="523875"/>
                </a:lnTo>
                <a:lnTo>
                  <a:pt x="1268730" y="523875"/>
                </a:lnTo>
                <a:lnTo>
                  <a:pt x="1671955" y="523875"/>
                </a:lnTo>
                <a:lnTo>
                  <a:pt x="2141220" y="12382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11" name="任意多边形: 形状 10"/>
          <p:cNvSpPr/>
          <p:nvPr>
            <p:custDataLst>
              <p:tags r:id="rId8"/>
            </p:custDataLst>
          </p:nvPr>
        </p:nvSpPr>
        <p:spPr>
          <a:xfrm>
            <a:off x="10302875" y="-3175"/>
            <a:ext cx="1892300" cy="2940050"/>
          </a:xfrm>
          <a:custGeom>
            <a:avLst/>
            <a:gdLst>
              <a:gd name="connsiteX0" fmla="*/ 910590 w 1892300"/>
              <a:gd name="connsiteY0" fmla="*/ 3175 h 2940050"/>
              <a:gd name="connsiteX1" fmla="*/ 519430 w 1892300"/>
              <a:gd name="connsiteY1" fmla="*/ 3175 h 2940050"/>
              <a:gd name="connsiteX2" fmla="*/ 3175 w 1892300"/>
              <a:gd name="connsiteY2" fmla="*/ 2936875 h 2940050"/>
              <a:gd name="connsiteX3" fmla="*/ 1889125 w 1892300"/>
              <a:gd name="connsiteY3" fmla="*/ 2212975 h 2940050"/>
              <a:gd name="connsiteX4" fmla="*/ 1889125 w 1892300"/>
              <a:gd name="connsiteY4" fmla="*/ 1445895 h 29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2940050">
                <a:moveTo>
                  <a:pt x="910590" y="3175"/>
                </a:moveTo>
                <a:lnTo>
                  <a:pt x="519430" y="3175"/>
                </a:lnTo>
                <a:lnTo>
                  <a:pt x="3175" y="2936875"/>
                </a:lnTo>
                <a:lnTo>
                  <a:pt x="1889125" y="2212975"/>
                </a:lnTo>
                <a:lnTo>
                  <a:pt x="1889125" y="144589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9801" name="副标题 2"/>
          <p:cNvSpPr>
            <a:spLocks noGrp="1"/>
          </p:cNvSpPr>
          <p:nvPr>
            <p:ph type="subTitle" idx="1" hasCustomPrompt="1"/>
            <p:custDataLst>
              <p:tags r:id="rId9"/>
            </p:custDataLst>
          </p:nvPr>
        </p:nvSpPr>
        <p:spPr>
          <a:xfrm>
            <a:off x="2595225" y="4003106"/>
            <a:ext cx="7025026" cy="427312"/>
          </a:xfrm>
        </p:spPr>
        <p:txBody>
          <a:bodyPr anchor="t">
            <a:normAutofit/>
          </a:bodyPr>
          <a:lstStyle>
            <a:lvl1pPr marL="0" indent="0" algn="l">
              <a:buNone/>
              <a:defRPr sz="1800" spc="600" baseline="0">
                <a:solidFill>
                  <a:schemeClr val="tx1">
                    <a:lumMod val="75000"/>
                    <a:lumOff val="25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en-US" dirty="0"/>
          </a:p>
        </p:txBody>
      </p:sp>
      <p:sp>
        <p:nvSpPr>
          <p:cNvPr id="9802" name="标题 1"/>
          <p:cNvSpPr>
            <a:spLocks noGrp="1"/>
          </p:cNvSpPr>
          <p:nvPr>
            <p:ph type="ctrTitle" hasCustomPrompt="1"/>
            <p:custDataLst>
              <p:tags r:id="rId10"/>
            </p:custDataLst>
          </p:nvPr>
        </p:nvSpPr>
        <p:spPr>
          <a:xfrm>
            <a:off x="2614274" y="2434312"/>
            <a:ext cx="7134337" cy="1414507"/>
          </a:xfrm>
        </p:spPr>
        <p:txBody>
          <a:bodyPr anchor="b">
            <a:normAutofit/>
          </a:bodyPr>
          <a:lstStyle>
            <a:lvl1pPr algn="l">
              <a:defRPr sz="8000" baseline="0">
                <a:solidFill>
                  <a:schemeClr val="accent1"/>
                </a:solidFill>
                <a:latin typeface="Arial" panose="020B0604020202020204" pitchFamily="34" charset="0"/>
                <a:ea typeface="汉仪旗黑-85S" panose="00020600040101010101" pitchFamily="18" charset="-122"/>
              </a:defRPr>
            </a:lvl1pPr>
          </a:lstStyle>
          <a:p>
            <a:r>
              <a:rPr lang="zh-CN" altLang="en-US" dirty="0"/>
              <a:t>单击编辑标题</a:t>
            </a:r>
          </a:p>
        </p:txBody>
      </p:sp>
      <p:sp>
        <p:nvSpPr>
          <p:cNvPr id="12" name="文本占位符 13"/>
          <p:cNvSpPr>
            <a:spLocks noGrp="1"/>
          </p:cNvSpPr>
          <p:nvPr>
            <p:ph type="body" sz="quarter" idx="10" hasCustomPrompt="1"/>
            <p:custDataLst>
              <p:tags r:id="rId11"/>
            </p:custDataLst>
          </p:nvPr>
        </p:nvSpPr>
        <p:spPr>
          <a:xfrm>
            <a:off x="2614274" y="4603557"/>
            <a:ext cx="1800000" cy="316800"/>
          </a:xfrm>
        </p:spPr>
        <p:txBody>
          <a:bodyPr vert="horz" anchor="ctr">
            <a:normAutofit/>
          </a:bodyPr>
          <a:lstStyle>
            <a:lvl1pPr marL="0" indent="0" algn="l">
              <a:buNone/>
              <a:defRPr sz="1600" b="0" baseline="0">
                <a:solidFill>
                  <a:schemeClr val="tx1">
                    <a:lumMod val="85000"/>
                    <a:lumOff val="15000"/>
                  </a:schemeClr>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12"/>
            </p:custDataLst>
          </p:nvPr>
        </p:nvSpPr>
        <p:spPr>
          <a:xfrm>
            <a:off x="2614274" y="5013123"/>
            <a:ext cx="1800000" cy="316800"/>
          </a:xfrm>
        </p:spPr>
        <p:txBody>
          <a:bodyPr vert="horz" anchor="ctr">
            <a:normAutofit/>
          </a:bodyPr>
          <a:lstStyle>
            <a:lvl1pPr marL="0" indent="0" algn="l">
              <a:buNone/>
              <a:defRPr sz="1600" b="0" baseline="0">
                <a:solidFill>
                  <a:schemeClr val="tx1">
                    <a:lumMod val="85000"/>
                    <a:lumOff val="15000"/>
                  </a:schemeClr>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p>
        </p:txBody>
      </p:sp>
      <p:sp>
        <p:nvSpPr>
          <p:cNvPr id="2" name="日期占位符 1"/>
          <p:cNvSpPr>
            <a:spLocks noGrp="1"/>
          </p:cNvSpPr>
          <p:nvPr>
            <p:ph type="dt" sz="half" idx="12"/>
            <p:custDataLst>
              <p:tags r:id="rId13"/>
            </p:custDataLst>
          </p:nvPr>
        </p:nvSpPr>
        <p:spPr/>
        <p:txBody>
          <a:bodyPr/>
          <a:lstStyle/>
          <a:p>
            <a:fld id="{760FBDFE-C587-4B4C-A407-44438C67B59E}" type="datetimeFigureOut">
              <a:rPr lang="zh-CN" altLang="en-US" smtClean="0"/>
              <a:pPr/>
              <a:t>2020/12/11 Friday</a:t>
            </a:fld>
            <a:endParaRPr lang="zh-CN" altLang="en-US" dirty="0"/>
          </a:p>
        </p:txBody>
      </p:sp>
      <p:sp>
        <p:nvSpPr>
          <p:cNvPr id="3" name="页脚占位符 2"/>
          <p:cNvSpPr>
            <a:spLocks noGrp="1"/>
          </p:cNvSpPr>
          <p:nvPr>
            <p:ph type="ftr" sz="quarter" idx="13"/>
            <p:custDataLst>
              <p:tags r:id="rId14"/>
            </p:custDataLst>
          </p:nvPr>
        </p:nvSpPr>
        <p:spPr/>
        <p:txBody>
          <a:bodyPr/>
          <a:lstStyle/>
          <a:p>
            <a:endParaRPr lang="zh-CN" altLang="en-US" dirty="0"/>
          </a:p>
        </p:txBody>
      </p:sp>
      <p:sp>
        <p:nvSpPr>
          <p:cNvPr id="15" name="灯片编号占位符 14"/>
          <p:cNvSpPr>
            <a:spLocks noGrp="1"/>
          </p:cNvSpPr>
          <p:nvPr>
            <p:ph type="sldNum" sz="quarter" idx="14"/>
            <p:custDataLst>
              <p:tags r:id="rId15"/>
            </p:custDataLst>
          </p:nvPr>
        </p:nvSpPr>
        <p:spPr/>
        <p:txBody>
          <a:bodyPr/>
          <a:lstStyle/>
          <a:p>
            <a:fld id="{49AE70B2-8BF9-45C0-BB95-33D1B9D3A854}" type="slidenum">
              <a:rPr lang="zh-CN" altLang="en-US" smtClean="0"/>
              <a:pPr/>
              <a:t>‹#›</a:t>
            </a:fld>
            <a:endParaRPr lang="zh-CN" altLang="en-US" dirty="0"/>
          </a:p>
        </p:txBody>
      </p:sp>
      <p:sp>
        <p:nvSpPr>
          <p:cNvPr id="14" name="矩形 13"/>
          <p:cNvSpPr/>
          <p:nvPr userDrawn="1">
            <p:custDataLst>
              <p:tags r:id="rId16"/>
            </p:custDataLst>
          </p:nvPr>
        </p:nvSpPr>
        <p:spPr>
          <a:xfrm flipV="1">
            <a:off x="2695051" y="3844743"/>
            <a:ext cx="933521" cy="6674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userDrawn="1">
            <p:custDataLst>
              <p:tags r:id="rId17"/>
            </p:custDataLst>
          </p:nvPr>
        </p:nvCxnSpPr>
        <p:spPr>
          <a:xfrm>
            <a:off x="3625397" y="3902856"/>
            <a:ext cx="5238115"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18" name="组合 17"/>
          <p:cNvGrpSpPr/>
          <p:nvPr userDrawn="1">
            <p:custDataLst>
              <p:tags r:id="rId1"/>
            </p:custDataLst>
          </p:nvPr>
        </p:nvGrpSpPr>
        <p:grpSpPr>
          <a:xfrm>
            <a:off x="69071" y="-240753"/>
            <a:ext cx="12270521" cy="7403643"/>
            <a:chOff x="69071" y="-240753"/>
            <a:chExt cx="12270521" cy="7403643"/>
          </a:xfrm>
        </p:grpSpPr>
        <p:sp>
          <p:nvSpPr>
            <p:cNvPr id="15" name="任意多边形: 形状 14"/>
            <p:cNvSpPr/>
            <p:nvPr userDrawn="1">
              <p:custDataLst>
                <p:tags r:id="rId7"/>
              </p:custDataLst>
            </p:nvPr>
          </p:nvSpPr>
          <p:spPr>
            <a:xfrm rot="12622615">
              <a:off x="69071" y="-240753"/>
              <a:ext cx="1380916" cy="1801005"/>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等腰三角形 12"/>
            <p:cNvSpPr/>
            <p:nvPr userDrawn="1">
              <p:custDataLst>
                <p:tags r:id="rId8"/>
              </p:custDataLst>
            </p:nvPr>
          </p:nvSpPr>
          <p:spPr>
            <a:xfrm rot="7762903">
              <a:off x="50564" y="191256"/>
              <a:ext cx="717119" cy="4699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任意多边形: 形状 15"/>
            <p:cNvSpPr/>
            <p:nvPr userDrawn="1">
              <p:custDataLst>
                <p:tags r:id="rId9"/>
              </p:custDataLst>
            </p:nvPr>
          </p:nvSpPr>
          <p:spPr>
            <a:xfrm rot="20327538">
              <a:off x="11258186" y="4922768"/>
              <a:ext cx="1079280" cy="1801005"/>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userDrawn="1">
              <p:custDataLst>
                <p:tags r:id="rId10"/>
              </p:custDataLst>
            </p:nvPr>
          </p:nvSpPr>
          <p:spPr>
            <a:xfrm rot="3843558">
              <a:off x="10687917" y="5511216"/>
              <a:ext cx="1456971" cy="1846378"/>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userDrawn="1">
            <p:ph type="title"/>
            <p:custDataLst>
              <p:tags r:id="rId2"/>
            </p:custDataLst>
          </p:nvPr>
        </p:nvSpPr>
        <p:spPr>
          <a:xfrm>
            <a:off x="669882" y="443234"/>
            <a:ext cx="10852237" cy="441964"/>
          </a:xfrm>
        </p:spPr>
        <p:txBody>
          <a:bodyPr vert="horz" lIns="100800" tIns="39600" rIns="75600" bIns="396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userDrawn="1">
            <p:ph idx="1"/>
            <p:custDataLst>
              <p:tags r:id="rId3"/>
            </p:custDataLst>
          </p:nvPr>
        </p:nvSpPr>
        <p:spPr>
          <a:xfrm>
            <a:off x="669882" y="952508"/>
            <a:ext cx="10852237" cy="5388907"/>
          </a:xfrm>
        </p:spPr>
        <p:txBody>
          <a:bodyPr vert="horz" lIns="100800" tIns="0" rIns="82800" bIns="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userDrawn="1">
            <p:ph type="dt" sz="half" idx="10"/>
            <p:custDataLst>
              <p:tags r:id="rId4"/>
            </p:custDataLst>
          </p:nvPr>
        </p:nvSpPr>
        <p:spPr/>
        <p:txBody>
          <a:bodyPr/>
          <a:lstStyle>
            <a:lvl1pPr>
              <a:lnSpc>
                <a:spcPct val="120000"/>
              </a:lnSpc>
              <a:defRPr/>
            </a:lvl1pPr>
          </a:lstStyle>
          <a:p>
            <a:fld id="{760FBDFE-C587-4B4C-A407-44438C67B59E}" type="datetimeFigureOut">
              <a:rPr lang="zh-CN" altLang="en-US" smtClean="0"/>
              <a:pPr/>
              <a:t>2020/12/11 Friday</a:t>
            </a:fld>
            <a:endParaRPr lang="zh-CN" altLang="en-US"/>
          </a:p>
        </p:txBody>
      </p:sp>
      <p:sp>
        <p:nvSpPr>
          <p:cNvPr id="5" name="页脚占位符 4"/>
          <p:cNvSpPr>
            <a:spLocks noGrp="1"/>
          </p:cNvSpPr>
          <p:nvPr userDrawn="1">
            <p:ph type="ftr" sz="quarter" idx="11"/>
            <p:custDataLst>
              <p:tags r:id="rId5"/>
            </p:custDataLst>
          </p:nvPr>
        </p:nvSpPr>
        <p:spPr/>
        <p:txBody>
          <a:bodyPr/>
          <a:lstStyle>
            <a:lvl1pPr>
              <a:lnSpc>
                <a:spcPct val="120000"/>
              </a:lnSpc>
              <a:defRPr/>
            </a:lvl1pPr>
          </a:lstStyle>
          <a:p>
            <a:endParaRPr lang="zh-CN" altLang="en-US"/>
          </a:p>
        </p:txBody>
      </p:sp>
      <p:sp>
        <p:nvSpPr>
          <p:cNvPr id="6" name="灯片编号占位符 5"/>
          <p:cNvSpPr>
            <a:spLocks noGrp="1"/>
          </p:cNvSpPr>
          <p:nvPr userDrawn="1">
            <p:ph type="sldNum" sz="quarter" idx="12"/>
            <p:custDataLst>
              <p:tags r:id="rId6"/>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userDrawn="1">
  <p:cSld name="节标题">
    <p:bg>
      <p:bgPr>
        <a:solidFill>
          <a:schemeClr val="bg2"/>
        </a:solidFill>
        <a:effectLst/>
      </p:bgPr>
    </p:bg>
    <p:spTree>
      <p:nvGrpSpPr>
        <p:cNvPr id="1" name=""/>
        <p:cNvGrpSpPr/>
        <p:nvPr/>
      </p:nvGrpSpPr>
      <p:grpSpPr>
        <a:xfrm>
          <a:off x="0" y="0"/>
          <a:ext cx="0" cy="0"/>
          <a:chOff x="0" y="0"/>
          <a:chExt cx="0" cy="0"/>
        </a:xfrm>
      </p:grpSpPr>
      <p:sp>
        <p:nvSpPr>
          <p:cNvPr id="6" name="任意多边形: 形状 5"/>
          <p:cNvSpPr/>
          <p:nvPr>
            <p:custDataLst>
              <p:tags r:id="rId1"/>
            </p:custDataLst>
          </p:nvPr>
        </p:nvSpPr>
        <p:spPr>
          <a:xfrm>
            <a:off x="9324975" y="587375"/>
            <a:ext cx="2647950" cy="1809750"/>
          </a:xfrm>
          <a:custGeom>
            <a:avLst/>
            <a:gdLst>
              <a:gd name="connsiteX0" fmla="*/ 2644775 w 2647950"/>
              <a:gd name="connsiteY0" fmla="*/ 1806575 h 1809750"/>
              <a:gd name="connsiteX1" fmla="*/ 701675 w 2647950"/>
              <a:gd name="connsiteY1" fmla="*/ 1666875 h 1809750"/>
              <a:gd name="connsiteX2" fmla="*/ 3175 w 2647950"/>
              <a:gd name="connsiteY2" fmla="*/ 3175 h 1809750"/>
            </a:gdLst>
            <a:ahLst/>
            <a:cxnLst>
              <a:cxn ang="0">
                <a:pos x="connsiteX0" y="connsiteY0"/>
              </a:cxn>
              <a:cxn ang="0">
                <a:pos x="connsiteX1" y="connsiteY1"/>
              </a:cxn>
              <a:cxn ang="0">
                <a:pos x="connsiteX2" y="connsiteY2"/>
              </a:cxn>
            </a:cxnLst>
            <a:rect l="l" t="t" r="r" b="b"/>
            <a:pathLst>
              <a:path w="2647950" h="1809750">
                <a:moveTo>
                  <a:pt x="2644775" y="1806575"/>
                </a:moveTo>
                <a:lnTo>
                  <a:pt x="701675" y="166687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2"/>
            </p:custDataLst>
          </p:nvPr>
        </p:nvSpPr>
        <p:spPr>
          <a:xfrm>
            <a:off x="9686925" y="4530725"/>
            <a:ext cx="2082800" cy="2108200"/>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8" name="任意多边形: 形状 7"/>
          <p:cNvSpPr/>
          <p:nvPr>
            <p:custDataLst>
              <p:tags r:id="rId3"/>
            </p:custDataLst>
          </p:nvPr>
        </p:nvSpPr>
        <p:spPr>
          <a:xfrm>
            <a:off x="9197975" y="4321175"/>
            <a:ext cx="2997200" cy="2540000"/>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11" name="任意多边形: 形状 10"/>
          <p:cNvSpPr/>
          <p:nvPr>
            <p:custDataLst>
              <p:tags r:id="rId4"/>
            </p:custDataLst>
          </p:nvPr>
        </p:nvSpPr>
        <p:spPr>
          <a:xfrm>
            <a:off x="7755890" y="4530725"/>
            <a:ext cx="1911350" cy="2330450"/>
          </a:xfrm>
          <a:custGeom>
            <a:avLst/>
            <a:gdLst>
              <a:gd name="connsiteX0" fmla="*/ 328295 w 1911350"/>
              <a:gd name="connsiteY0" fmla="*/ 2327275 h 2330450"/>
              <a:gd name="connsiteX1" fmla="*/ 1910715 w 1911350"/>
              <a:gd name="connsiteY1" fmla="*/ 2327275 h 2330450"/>
              <a:gd name="connsiteX2" fmla="*/ 334010 w 1911350"/>
              <a:gd name="connsiteY2" fmla="*/ 3175 h 2330450"/>
              <a:gd name="connsiteX3" fmla="*/ 3175 w 1911350"/>
              <a:gd name="connsiteY3" fmla="*/ 1880870 h 2330450"/>
              <a:gd name="connsiteX4" fmla="*/ 797560 w 1911350"/>
              <a:gd name="connsiteY4" fmla="*/ 1927225 h 233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50" h="2330450">
                <a:moveTo>
                  <a:pt x="328295" y="2327275"/>
                </a:moveTo>
                <a:lnTo>
                  <a:pt x="1910715" y="2327275"/>
                </a:lnTo>
                <a:lnTo>
                  <a:pt x="334010" y="3175"/>
                </a:lnTo>
                <a:lnTo>
                  <a:pt x="3175" y="1880870"/>
                </a:lnTo>
                <a:lnTo>
                  <a:pt x="797560" y="192722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2" name="任意多边形: 形状 11"/>
          <p:cNvSpPr/>
          <p:nvPr>
            <p:custDataLst>
              <p:tags r:id="rId5"/>
            </p:custDataLst>
          </p:nvPr>
        </p:nvSpPr>
        <p:spPr>
          <a:xfrm>
            <a:off x="6412230" y="6334125"/>
            <a:ext cx="2139950" cy="527050"/>
          </a:xfrm>
          <a:custGeom>
            <a:avLst/>
            <a:gdLst>
              <a:gd name="connsiteX0" fmla="*/ 1346835 w 2139950"/>
              <a:gd name="connsiteY0" fmla="*/ 77470 h 527050"/>
              <a:gd name="connsiteX1" fmla="*/ 64770 w 2139950"/>
              <a:gd name="connsiteY1" fmla="*/ 3175 h 527050"/>
              <a:gd name="connsiteX2" fmla="*/ 3175 w 2139950"/>
              <a:gd name="connsiteY2" fmla="*/ 523875 h 527050"/>
              <a:gd name="connsiteX3" fmla="*/ 1268730 w 2139950"/>
              <a:gd name="connsiteY3" fmla="*/ 523875 h 527050"/>
              <a:gd name="connsiteX4" fmla="*/ 1671955 w 2139950"/>
              <a:gd name="connsiteY4" fmla="*/ 523875 h 527050"/>
              <a:gd name="connsiteX5" fmla="*/ 2141220 w 2139950"/>
              <a:gd name="connsiteY5" fmla="*/ 123825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950" h="527050">
                <a:moveTo>
                  <a:pt x="1346835" y="77470"/>
                </a:moveTo>
                <a:lnTo>
                  <a:pt x="64770" y="3175"/>
                </a:lnTo>
                <a:lnTo>
                  <a:pt x="3175" y="523875"/>
                </a:lnTo>
                <a:lnTo>
                  <a:pt x="1268730" y="523875"/>
                </a:lnTo>
                <a:lnTo>
                  <a:pt x="1671955" y="523875"/>
                </a:lnTo>
                <a:lnTo>
                  <a:pt x="2141220" y="12382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13" name="任意多边形: 形状 12"/>
          <p:cNvSpPr/>
          <p:nvPr>
            <p:custDataLst>
              <p:tags r:id="rId6"/>
            </p:custDataLst>
          </p:nvPr>
        </p:nvSpPr>
        <p:spPr>
          <a:xfrm>
            <a:off x="10302875" y="-3175"/>
            <a:ext cx="1892300" cy="2940050"/>
          </a:xfrm>
          <a:custGeom>
            <a:avLst/>
            <a:gdLst>
              <a:gd name="connsiteX0" fmla="*/ 910590 w 1892300"/>
              <a:gd name="connsiteY0" fmla="*/ 3175 h 2940050"/>
              <a:gd name="connsiteX1" fmla="*/ 519430 w 1892300"/>
              <a:gd name="connsiteY1" fmla="*/ 3175 h 2940050"/>
              <a:gd name="connsiteX2" fmla="*/ 3175 w 1892300"/>
              <a:gd name="connsiteY2" fmla="*/ 2936875 h 2940050"/>
              <a:gd name="connsiteX3" fmla="*/ 1889125 w 1892300"/>
              <a:gd name="connsiteY3" fmla="*/ 2212975 h 2940050"/>
              <a:gd name="connsiteX4" fmla="*/ 1889125 w 1892300"/>
              <a:gd name="connsiteY4" fmla="*/ 1445895 h 29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2940050">
                <a:moveTo>
                  <a:pt x="910590" y="3175"/>
                </a:moveTo>
                <a:lnTo>
                  <a:pt x="519430" y="3175"/>
                </a:lnTo>
                <a:lnTo>
                  <a:pt x="3175" y="2936875"/>
                </a:lnTo>
                <a:lnTo>
                  <a:pt x="1889125" y="2212975"/>
                </a:lnTo>
                <a:lnTo>
                  <a:pt x="1889125" y="144589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20" name="标题 1"/>
          <p:cNvSpPr>
            <a:spLocks noGrp="1"/>
          </p:cNvSpPr>
          <p:nvPr>
            <p:ph type="title" hasCustomPrompt="1"/>
            <p:custDataLst>
              <p:tags r:id="rId7"/>
            </p:custDataLst>
          </p:nvPr>
        </p:nvSpPr>
        <p:spPr>
          <a:xfrm>
            <a:off x="3447741" y="2489200"/>
            <a:ext cx="5419185" cy="895350"/>
          </a:xfrm>
        </p:spPr>
        <p:txBody>
          <a:bodyPr anchor="b">
            <a:normAutofit/>
          </a:bodyPr>
          <a:lstStyle>
            <a:lvl1pPr algn="l">
              <a:defRPr sz="4000" b="1"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单击此处编辑标题</a:t>
            </a:r>
          </a:p>
        </p:txBody>
      </p:sp>
      <p:sp>
        <p:nvSpPr>
          <p:cNvPr id="21" name="文本占位符 2"/>
          <p:cNvSpPr>
            <a:spLocks noGrp="1"/>
          </p:cNvSpPr>
          <p:nvPr>
            <p:ph type="body" idx="1" hasCustomPrompt="1"/>
            <p:custDataLst>
              <p:tags r:id="rId8"/>
            </p:custDataLst>
          </p:nvPr>
        </p:nvSpPr>
        <p:spPr>
          <a:xfrm>
            <a:off x="3447741" y="3463836"/>
            <a:ext cx="5419185" cy="1015623"/>
          </a:xfrm>
        </p:spPr>
        <p:txBody>
          <a:bodyPr anchor="t">
            <a:normAutofit/>
          </a:bodyPr>
          <a:lstStyle>
            <a:lvl1pPr marL="0" indent="0" algn="l">
              <a:lnSpc>
                <a:spcPct val="100000"/>
              </a:lnSpc>
              <a:buNone/>
              <a:defRPr sz="2000" baseline="0">
                <a:solidFill>
                  <a:schemeClr val="tx1">
                    <a:lumMod val="85000"/>
                    <a:lumOff val="1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en-US" dirty="0"/>
          </a:p>
        </p:txBody>
      </p:sp>
      <p:sp>
        <p:nvSpPr>
          <p:cNvPr id="2" name="日期占位符 1"/>
          <p:cNvSpPr>
            <a:spLocks noGrp="1"/>
          </p:cNvSpPr>
          <p:nvPr>
            <p:ph type="dt" sz="half" idx="10"/>
            <p:custDataLst>
              <p:tags r:id="rId9"/>
            </p:custDataLst>
          </p:nvPr>
        </p:nvSpPr>
        <p:spPr/>
        <p:txBody>
          <a:bodyPr/>
          <a:lstStyle/>
          <a:p>
            <a:fld id="{760FBDFE-C587-4B4C-A407-44438C67B59E}" type="datetimeFigureOut">
              <a:rPr lang="zh-CN" altLang="en-US" smtClean="0"/>
              <a:pPr/>
              <a:t>2020/12/11 Friday</a:t>
            </a:fld>
            <a:endParaRPr lang="zh-CN" altLang="en-US" dirty="0"/>
          </a:p>
        </p:txBody>
      </p:sp>
      <p:sp>
        <p:nvSpPr>
          <p:cNvPr id="3" name="页脚占位符 2"/>
          <p:cNvSpPr>
            <a:spLocks noGrp="1"/>
          </p:cNvSpPr>
          <p:nvPr>
            <p:ph type="ftr" sz="quarter" idx="11"/>
            <p:custDataLst>
              <p:tags r:id="rId10"/>
            </p:custDataLst>
          </p:nvPr>
        </p:nvSpPr>
        <p:spPr/>
        <p:txBody>
          <a:bodyPr/>
          <a:lstStyle/>
          <a:p>
            <a:endParaRPr lang="zh-CN" altLang="en-US" dirty="0"/>
          </a:p>
        </p:txBody>
      </p:sp>
      <p:sp>
        <p:nvSpPr>
          <p:cNvPr id="4" name="灯片编号占位符 3"/>
          <p:cNvSpPr>
            <a:spLocks noGrp="1"/>
          </p:cNvSpPr>
          <p:nvPr>
            <p:ph type="sldNum" sz="quarter" idx="12"/>
            <p:custDataLst>
              <p:tags r:id="rId11"/>
            </p:custDataLst>
          </p:nvPr>
        </p:nvSpPr>
        <p:spPr/>
        <p:txBody>
          <a:bodyPr/>
          <a:lstStyle/>
          <a:p>
            <a:fld id="{49AE70B2-8BF9-45C0-BB95-33D1B9D3A854}" type="slidenum">
              <a:rPr lang="zh-CN" altLang="en-US" smtClean="0"/>
              <a:pPr/>
              <a:t>‹#›</a:t>
            </a:fld>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7" name="组合 16"/>
          <p:cNvGrpSpPr/>
          <p:nvPr userDrawn="1">
            <p:custDataLst>
              <p:tags r:id="rId1"/>
            </p:custDataLst>
          </p:nvPr>
        </p:nvGrpSpPr>
        <p:grpSpPr>
          <a:xfrm>
            <a:off x="69071" y="-240753"/>
            <a:ext cx="12270521" cy="7403643"/>
            <a:chOff x="69071" y="-240753"/>
            <a:chExt cx="12270521" cy="7403643"/>
          </a:xfrm>
        </p:grpSpPr>
        <p:sp>
          <p:nvSpPr>
            <p:cNvPr id="18" name="任意多边形: 形状 17"/>
            <p:cNvSpPr/>
            <p:nvPr userDrawn="1">
              <p:custDataLst>
                <p:tags r:id="rId8"/>
              </p:custDataLst>
            </p:nvPr>
          </p:nvSpPr>
          <p:spPr>
            <a:xfrm rot="12622615">
              <a:off x="69071" y="-240753"/>
              <a:ext cx="1380916" cy="1801005"/>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等腰三角形 18"/>
            <p:cNvSpPr/>
            <p:nvPr userDrawn="1">
              <p:custDataLst>
                <p:tags r:id="rId9"/>
              </p:custDataLst>
            </p:nvPr>
          </p:nvSpPr>
          <p:spPr>
            <a:xfrm rot="7762903">
              <a:off x="50564" y="191256"/>
              <a:ext cx="717119" cy="4699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19"/>
            <p:cNvSpPr/>
            <p:nvPr userDrawn="1">
              <p:custDataLst>
                <p:tags r:id="rId10"/>
              </p:custDataLst>
            </p:nvPr>
          </p:nvSpPr>
          <p:spPr>
            <a:xfrm rot="20327538">
              <a:off x="11258186" y="4922768"/>
              <a:ext cx="1079280" cy="1801005"/>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userDrawn="1">
              <p:custDataLst>
                <p:tags r:id="rId11"/>
              </p:custDataLst>
            </p:nvPr>
          </p:nvSpPr>
          <p:spPr>
            <a:xfrm rot="3843558">
              <a:off x="10687917" y="5511216"/>
              <a:ext cx="1456971" cy="1846378"/>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a:normAutofit/>
          </a:bodyPr>
          <a:lstStyle>
            <a:lvl1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p:txBody>
          <a:bodyPr/>
          <a:lstStyle>
            <a:lvl1pPr>
              <a:lnSpc>
                <a:spcPct val="120000"/>
              </a:lnSpc>
              <a:defRPr/>
            </a:lvl1pPr>
          </a:lstStyle>
          <a:p>
            <a:fld id="{760FBDFE-C587-4B4C-A407-44438C67B59E}" type="datetimeFigureOut">
              <a:rPr lang="zh-CN" altLang="en-US" smtClean="0"/>
              <a:pPr/>
              <a:t>2020/12/11 Friday</a:t>
            </a:fld>
            <a:endParaRPr lang="zh-CN" altLang="en-US"/>
          </a:p>
        </p:txBody>
      </p:sp>
      <p:sp>
        <p:nvSpPr>
          <p:cNvPr id="6" name="页脚占位符 5"/>
          <p:cNvSpPr>
            <a:spLocks noGrp="1"/>
          </p:cNvSpPr>
          <p:nvPr>
            <p:ph type="ftr" sz="quarter" idx="11"/>
            <p:custDataLst>
              <p:tags r:id="rId6"/>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9" name="组合 18"/>
          <p:cNvGrpSpPr/>
          <p:nvPr userDrawn="1">
            <p:custDataLst>
              <p:tags r:id="rId1"/>
            </p:custDataLst>
          </p:nvPr>
        </p:nvGrpSpPr>
        <p:grpSpPr>
          <a:xfrm>
            <a:off x="69071" y="-240753"/>
            <a:ext cx="12270521" cy="7403643"/>
            <a:chOff x="69071" y="-240753"/>
            <a:chExt cx="12270521" cy="7403643"/>
          </a:xfrm>
        </p:grpSpPr>
        <p:sp>
          <p:nvSpPr>
            <p:cNvPr id="20" name="任意多边形: 形状 19"/>
            <p:cNvSpPr/>
            <p:nvPr userDrawn="1">
              <p:custDataLst>
                <p:tags r:id="rId10"/>
              </p:custDataLst>
            </p:nvPr>
          </p:nvSpPr>
          <p:spPr>
            <a:xfrm rot="12622615">
              <a:off x="69071" y="-240753"/>
              <a:ext cx="1380916" cy="1801005"/>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等腰三角形 20"/>
            <p:cNvSpPr/>
            <p:nvPr userDrawn="1">
              <p:custDataLst>
                <p:tags r:id="rId11"/>
              </p:custDataLst>
            </p:nvPr>
          </p:nvSpPr>
          <p:spPr>
            <a:xfrm rot="7762903">
              <a:off x="50564" y="191256"/>
              <a:ext cx="717119" cy="4699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p:cNvSpPr/>
            <p:nvPr userDrawn="1">
              <p:custDataLst>
                <p:tags r:id="rId12"/>
              </p:custDataLst>
            </p:nvPr>
          </p:nvSpPr>
          <p:spPr>
            <a:xfrm rot="20327538">
              <a:off x="11258186" y="4922768"/>
              <a:ext cx="1079280" cy="1801005"/>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p:cNvSpPr/>
            <p:nvPr userDrawn="1">
              <p:custDataLst>
                <p:tags r:id="rId13"/>
              </p:custDataLst>
            </p:nvPr>
          </p:nvSpPr>
          <p:spPr>
            <a:xfrm rot="3843558">
              <a:off x="10687917" y="5511216"/>
              <a:ext cx="1456971" cy="1846378"/>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p:custDataLst>
              <p:tags r:id="rId2"/>
            </p:custDataLst>
          </p:nvPr>
        </p:nvSpPr>
        <p:spPr>
          <a:xfrm>
            <a:off x="669882"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p:txBody>
          <a:bodyPr/>
          <a:lstStyle>
            <a:lvl1pPr>
              <a:lnSpc>
                <a:spcPct val="120000"/>
              </a:lnSpc>
              <a:defRPr/>
            </a:lvl1pPr>
          </a:lstStyle>
          <a:p>
            <a:fld id="{760FBDFE-C587-4B4C-A407-44438C67B59E}" type="datetimeFigureOut">
              <a:rPr lang="zh-CN" altLang="en-US" smtClean="0"/>
              <a:pPr/>
              <a:t>2020/12/11 Friday</a:t>
            </a:fld>
            <a:endParaRPr lang="zh-CN" altLang="en-US"/>
          </a:p>
        </p:txBody>
      </p:sp>
      <p:sp>
        <p:nvSpPr>
          <p:cNvPr id="8" name="页脚占位符 7"/>
          <p:cNvSpPr>
            <a:spLocks noGrp="1"/>
          </p:cNvSpPr>
          <p:nvPr>
            <p:ph type="ftr" sz="quarter" idx="11"/>
            <p:custDataLst>
              <p:tags r:id="rId8"/>
            </p:custDataLst>
          </p:nvPr>
        </p:nvSpPr>
        <p:spPr/>
        <p:txBody>
          <a:bodyPr/>
          <a:lstStyle>
            <a:lvl1pPr>
              <a:lnSpc>
                <a:spcPct val="120000"/>
              </a:lnSpc>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6" name="任意多边形: 形状 5"/>
          <p:cNvSpPr/>
          <p:nvPr>
            <p:custDataLst>
              <p:tags r:id="rId1"/>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2"/>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8" name="任意多边形: 形状 7"/>
          <p:cNvSpPr/>
          <p:nvPr>
            <p:custDataLst>
              <p:tags r:id="rId3"/>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9" name="任意多边形: 形状 8"/>
          <p:cNvSpPr/>
          <p:nvPr>
            <p:custDataLst>
              <p:tags r:id="rId4"/>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5"/>
            </p:custDataLst>
          </p:nvPr>
        </p:nvSpPr>
        <p:spPr>
          <a:xfrm>
            <a:off x="1517301" y="443230"/>
            <a:ext cx="10004818"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2020/12/11 Friday</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7" name="组合 16"/>
          <p:cNvGrpSpPr/>
          <p:nvPr userDrawn="1">
            <p:custDataLst>
              <p:tags r:id="rId1"/>
            </p:custDataLst>
          </p:nvPr>
        </p:nvGrpSpPr>
        <p:grpSpPr>
          <a:xfrm>
            <a:off x="69071" y="-240753"/>
            <a:ext cx="12270521" cy="7403643"/>
            <a:chOff x="69071" y="-240753"/>
            <a:chExt cx="12270521" cy="7403643"/>
          </a:xfrm>
        </p:grpSpPr>
        <p:sp>
          <p:nvSpPr>
            <p:cNvPr id="18" name="任意多边形: 形状 17"/>
            <p:cNvSpPr/>
            <p:nvPr userDrawn="1">
              <p:custDataLst>
                <p:tags r:id="rId8"/>
              </p:custDataLst>
            </p:nvPr>
          </p:nvSpPr>
          <p:spPr>
            <a:xfrm rot="12622615">
              <a:off x="69071" y="-240753"/>
              <a:ext cx="1380916" cy="1801005"/>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等腰三角形 18"/>
            <p:cNvSpPr/>
            <p:nvPr userDrawn="1">
              <p:custDataLst>
                <p:tags r:id="rId9"/>
              </p:custDataLst>
            </p:nvPr>
          </p:nvSpPr>
          <p:spPr>
            <a:xfrm rot="7762903">
              <a:off x="50564" y="191256"/>
              <a:ext cx="717119" cy="4699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19"/>
            <p:cNvSpPr/>
            <p:nvPr userDrawn="1">
              <p:custDataLst>
                <p:tags r:id="rId10"/>
              </p:custDataLst>
            </p:nvPr>
          </p:nvSpPr>
          <p:spPr>
            <a:xfrm rot="20327538">
              <a:off x="11258186" y="4922768"/>
              <a:ext cx="1079280" cy="1801005"/>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userDrawn="1">
              <p:custDataLst>
                <p:tags r:id="rId11"/>
              </p:custDataLst>
            </p:nvPr>
          </p:nvSpPr>
          <p:spPr>
            <a:xfrm rot="3843558">
              <a:off x="10687917" y="5511216"/>
              <a:ext cx="1456971" cy="1846378"/>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标题 1"/>
          <p:cNvSpPr>
            <a:spLocks noGrp="1"/>
          </p:cNvSpPr>
          <p:nvPr>
            <p:ph type="title"/>
            <p:custDataLst>
              <p:tags r:id="rId2"/>
            </p:custDataLst>
          </p:nvPr>
        </p:nvSpPr>
        <p:spPr>
          <a:xfrm>
            <a:off x="669930"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pPr/>
              <a:t>2020/12/11 Friday</a:t>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8" name="矩形 7"/>
          <p:cNvSpPr/>
          <p:nvPr userDrawn="1"/>
        </p:nvSpPr>
        <p:spPr>
          <a:xfrm>
            <a:off x="0" y="-27940"/>
            <a:ext cx="4216400" cy="6885940"/>
          </a:xfrm>
          <a:prstGeom prst="rect">
            <a:avLst/>
          </a:prstGeom>
          <a:solidFill>
            <a:srgbClr val="506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custDataLst>
              <p:tags r:id="rId1"/>
            </p:custDataLst>
          </p:nvPr>
        </p:nvSpPr>
        <p:spPr/>
        <p:txBody>
          <a:bodyPr/>
          <a:lstStyle/>
          <a:p>
            <a:fld id="{760FBDFE-C587-4B4C-A407-44438C67B59E}" type="datetimeFigureOut">
              <a:rPr lang="zh-CN" altLang="en-US" smtClean="0"/>
              <a:pPr/>
              <a:t>2020/12/11 Friday</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9" name="直角三角形 8"/>
          <p:cNvSpPr/>
          <p:nvPr userDrawn="1"/>
        </p:nvSpPr>
        <p:spPr>
          <a:xfrm rot="10800000">
            <a:off x="-635" y="-27940"/>
            <a:ext cx="4217670" cy="93027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6" name="组合 15"/>
          <p:cNvGrpSpPr/>
          <p:nvPr userDrawn="1">
            <p:custDataLst>
              <p:tags r:id="rId1"/>
            </p:custDataLst>
          </p:nvPr>
        </p:nvGrpSpPr>
        <p:grpSpPr>
          <a:xfrm>
            <a:off x="69071" y="-240753"/>
            <a:ext cx="12270521" cy="7403643"/>
            <a:chOff x="69071" y="-240753"/>
            <a:chExt cx="12270521" cy="7403643"/>
          </a:xfrm>
        </p:grpSpPr>
        <p:sp>
          <p:nvSpPr>
            <p:cNvPr id="17" name="任意多边形: 形状 16"/>
            <p:cNvSpPr/>
            <p:nvPr userDrawn="1">
              <p:custDataLst>
                <p:tags r:id="rId7"/>
              </p:custDataLst>
            </p:nvPr>
          </p:nvSpPr>
          <p:spPr>
            <a:xfrm rot="12622615">
              <a:off x="69071" y="-240753"/>
              <a:ext cx="1380916" cy="1801005"/>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等腰三角形 17"/>
            <p:cNvSpPr/>
            <p:nvPr userDrawn="1">
              <p:custDataLst>
                <p:tags r:id="rId8"/>
              </p:custDataLst>
            </p:nvPr>
          </p:nvSpPr>
          <p:spPr>
            <a:xfrm rot="7762903">
              <a:off x="50564" y="191256"/>
              <a:ext cx="717119" cy="4699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任意多边形: 形状 18"/>
            <p:cNvSpPr/>
            <p:nvPr userDrawn="1">
              <p:custDataLst>
                <p:tags r:id="rId9"/>
              </p:custDataLst>
            </p:nvPr>
          </p:nvSpPr>
          <p:spPr>
            <a:xfrm rot="20327538">
              <a:off x="11258186" y="4922768"/>
              <a:ext cx="1079280" cy="1801005"/>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p:cNvSpPr/>
            <p:nvPr userDrawn="1">
              <p:custDataLst>
                <p:tags r:id="rId10"/>
              </p:custDataLst>
            </p:nvPr>
          </p:nvSpPr>
          <p:spPr>
            <a:xfrm rot="3843558">
              <a:off x="10687917" y="5511216"/>
              <a:ext cx="1456971" cy="1846378"/>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竖排标题 1"/>
          <p:cNvSpPr>
            <a:spLocks noGrp="1"/>
          </p:cNvSpPr>
          <p:nvPr>
            <p:ph type="title" orient="vert"/>
            <p:custDataLst>
              <p:tags r:id="rId2"/>
            </p:custDataLst>
          </p:nvPr>
        </p:nvSpPr>
        <p:spPr>
          <a:xfrm>
            <a:off x="10571135" y="952508"/>
            <a:ext cx="950984" cy="5388907"/>
          </a:xfrm>
        </p:spPr>
        <p:txBody>
          <a:bodyPr vert="eaVert" lIns="90000" tIns="46800" rIns="90000" bIns="468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lIns="90000" tIns="46800" rIns="90000" bIns="46800">
            <a:normAutofit/>
          </a:bodyPr>
          <a:lstStyle>
            <a:lvl1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p:txBody>
          <a:bodyPr/>
          <a:lstStyle>
            <a:lvl1pPr>
              <a:lnSpc>
                <a:spcPct val="120000"/>
              </a:lnSpc>
              <a:defRPr/>
            </a:lvl1pPr>
          </a:lstStyle>
          <a:p>
            <a:fld id="{760FBDFE-C587-4B4C-A407-44438C67B59E}" type="datetimeFigureOut">
              <a:rPr lang="zh-CN" altLang="en-US" smtClean="0"/>
              <a:pPr/>
              <a:t>2020/12/11 Friday</a:t>
            </a:fld>
            <a:endParaRPr lang="zh-CN" altLang="en-US"/>
          </a:p>
        </p:txBody>
      </p:sp>
      <p:sp>
        <p:nvSpPr>
          <p:cNvPr id="5" name="页脚占位符 4"/>
          <p:cNvSpPr>
            <a:spLocks noGrp="1"/>
          </p:cNvSpPr>
          <p:nvPr>
            <p:ph type="ftr" sz="quarter" idx="11"/>
            <p:custDataLst>
              <p:tags r:id="rId5"/>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lnSpc>
                <a:spcPct val="120000"/>
              </a:lnSpc>
              <a:defRPr/>
            </a:lvl1p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6" name="组合 15"/>
          <p:cNvGrpSpPr/>
          <p:nvPr userDrawn="1">
            <p:custDataLst>
              <p:tags r:id="rId1"/>
            </p:custDataLst>
          </p:nvPr>
        </p:nvGrpSpPr>
        <p:grpSpPr>
          <a:xfrm>
            <a:off x="69071" y="-240753"/>
            <a:ext cx="12270521" cy="7403643"/>
            <a:chOff x="69071" y="-240753"/>
            <a:chExt cx="12270521" cy="7403643"/>
          </a:xfrm>
        </p:grpSpPr>
        <p:sp>
          <p:nvSpPr>
            <p:cNvPr id="17" name="任意多边形: 形状 16"/>
            <p:cNvSpPr/>
            <p:nvPr userDrawn="1">
              <p:custDataLst>
                <p:tags r:id="rId6"/>
              </p:custDataLst>
            </p:nvPr>
          </p:nvSpPr>
          <p:spPr>
            <a:xfrm rot="12622615">
              <a:off x="69071" y="-240753"/>
              <a:ext cx="1380916" cy="1801005"/>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等腰三角形 17"/>
            <p:cNvSpPr/>
            <p:nvPr userDrawn="1">
              <p:custDataLst>
                <p:tags r:id="rId7"/>
              </p:custDataLst>
            </p:nvPr>
          </p:nvSpPr>
          <p:spPr>
            <a:xfrm rot="7762903">
              <a:off x="50564" y="191256"/>
              <a:ext cx="717119" cy="46995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任意多边形: 形状 18"/>
            <p:cNvSpPr/>
            <p:nvPr userDrawn="1">
              <p:custDataLst>
                <p:tags r:id="rId8"/>
              </p:custDataLst>
            </p:nvPr>
          </p:nvSpPr>
          <p:spPr>
            <a:xfrm rot="20327538">
              <a:off x="11258186" y="4922768"/>
              <a:ext cx="1079280" cy="1801005"/>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p:cNvSpPr/>
            <p:nvPr userDrawn="1">
              <p:custDataLst>
                <p:tags r:id="rId9"/>
              </p:custDataLst>
            </p:nvPr>
          </p:nvSpPr>
          <p:spPr>
            <a:xfrm rot="3843558">
              <a:off x="10687917" y="5511216"/>
              <a:ext cx="1456971" cy="1846378"/>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3" name="任意多边形: 形状 2"/>
          <p:cNvSpPr/>
          <p:nvPr>
            <p:custDataLst>
              <p:tags r:id="rId1"/>
            </p:custDataLst>
          </p:nvPr>
        </p:nvSpPr>
        <p:spPr>
          <a:xfrm flipH="1">
            <a:off x="9749155" y="3810"/>
            <a:ext cx="1495425" cy="1818640"/>
          </a:xfrm>
          <a:custGeom>
            <a:avLst/>
            <a:gdLst>
              <a:gd name="connsiteX0" fmla="*/ 1498646 w 1495484"/>
              <a:gd name="connsiteY0" fmla="*/ 3162 h 1818661"/>
              <a:gd name="connsiteX1" fmla="*/ 91877 w 1495484"/>
              <a:gd name="connsiteY1" fmla="*/ 1523993 h 1818661"/>
              <a:gd name="connsiteX2" fmla="*/ 3162 w 1495484"/>
              <a:gd name="connsiteY2" fmla="*/ 1821823 h 1818661"/>
              <a:gd name="connsiteX3" fmla="*/ 1422605 w 1495484"/>
              <a:gd name="connsiteY3" fmla="*/ 1328820 h 1818661"/>
            </a:gdLst>
            <a:ahLst/>
            <a:cxnLst>
              <a:cxn ang="0">
                <a:pos x="connsiteX0" y="connsiteY0"/>
              </a:cxn>
              <a:cxn ang="0">
                <a:pos x="connsiteX1" y="connsiteY1"/>
              </a:cxn>
              <a:cxn ang="0">
                <a:pos x="connsiteX2" y="connsiteY2"/>
              </a:cxn>
              <a:cxn ang="0">
                <a:pos x="connsiteX3" y="connsiteY3"/>
              </a:cxn>
            </a:cxnLst>
            <a:rect l="l" t="t" r="r" b="b"/>
            <a:pathLst>
              <a:path w="1495484" h="1818661">
                <a:moveTo>
                  <a:pt x="1498646" y="3162"/>
                </a:moveTo>
                <a:lnTo>
                  <a:pt x="91877" y="1523993"/>
                </a:lnTo>
                <a:lnTo>
                  <a:pt x="3162" y="1821823"/>
                </a:lnTo>
                <a:lnTo>
                  <a:pt x="1422605" y="1328820"/>
                </a:lnTo>
                <a:close/>
              </a:path>
            </a:pathLst>
          </a:custGeom>
          <a:solidFill>
            <a:schemeClr val="accent1">
              <a:lumMod val="60000"/>
              <a:lumOff val="40000"/>
              <a:alpha val="40000"/>
            </a:schemeClr>
          </a:solidFill>
          <a:ln w="6337" cap="flat">
            <a:noFill/>
            <a:prstDash val="solid"/>
            <a:miter/>
          </a:ln>
        </p:spPr>
        <p:txBody>
          <a:bodyPr rtlCol="0" anchor="ctr"/>
          <a:lstStyle/>
          <a:p>
            <a:endParaRPr lang="zh-CN" altLang="en-US"/>
          </a:p>
        </p:txBody>
      </p:sp>
      <p:sp>
        <p:nvSpPr>
          <p:cNvPr id="4" name="任意多边形: 形状 3"/>
          <p:cNvSpPr/>
          <p:nvPr>
            <p:custDataLst>
              <p:tags r:id="rId2"/>
            </p:custDataLst>
          </p:nvPr>
        </p:nvSpPr>
        <p:spPr>
          <a:xfrm flipH="1">
            <a:off x="9749155" y="3810"/>
            <a:ext cx="2439670" cy="2648585"/>
          </a:xfrm>
          <a:custGeom>
            <a:avLst/>
            <a:gdLst>
              <a:gd name="connsiteX0" fmla="*/ 3162 w 2439667"/>
              <a:gd name="connsiteY0" fmla="*/ 3162 h 2648781"/>
              <a:gd name="connsiteX1" fmla="*/ 2442829 w 2439667"/>
              <a:gd name="connsiteY1" fmla="*/ 3162 h 2648781"/>
              <a:gd name="connsiteX2" fmla="*/ 3162 w 2439667"/>
              <a:gd name="connsiteY2" fmla="*/ 2651944 h 2648781"/>
            </a:gdLst>
            <a:ahLst/>
            <a:cxnLst>
              <a:cxn ang="0">
                <a:pos x="connsiteX0" y="connsiteY0"/>
              </a:cxn>
              <a:cxn ang="0">
                <a:pos x="connsiteX1" y="connsiteY1"/>
              </a:cxn>
              <a:cxn ang="0">
                <a:pos x="connsiteX2" y="connsiteY2"/>
              </a:cxn>
            </a:cxnLst>
            <a:rect l="l" t="t" r="r" b="b"/>
            <a:pathLst>
              <a:path w="2439667" h="2648781">
                <a:moveTo>
                  <a:pt x="3162" y="3162"/>
                </a:moveTo>
                <a:lnTo>
                  <a:pt x="2442829" y="3162"/>
                </a:lnTo>
                <a:lnTo>
                  <a:pt x="3162" y="2651944"/>
                </a:lnTo>
                <a:close/>
              </a:path>
            </a:pathLst>
          </a:custGeom>
          <a:solidFill>
            <a:schemeClr val="accent2">
              <a:alpha val="80000"/>
            </a:schemeClr>
          </a:solidFill>
          <a:ln w="6337" cap="flat">
            <a:noFill/>
            <a:prstDash val="solid"/>
            <a:miter/>
          </a:ln>
        </p:spPr>
        <p:txBody>
          <a:bodyPr rtlCol="0" anchor="ctr"/>
          <a:lstStyle/>
          <a:p>
            <a:endParaRPr lang="zh-CN" altLang="en-US"/>
          </a:p>
        </p:txBody>
      </p:sp>
      <p:sp>
        <p:nvSpPr>
          <p:cNvPr id="7" name="任意多边形: 形状 6"/>
          <p:cNvSpPr/>
          <p:nvPr>
            <p:custDataLst>
              <p:tags r:id="rId3"/>
            </p:custDataLst>
          </p:nvPr>
        </p:nvSpPr>
        <p:spPr>
          <a:xfrm flipH="1">
            <a:off x="218440" y="593090"/>
            <a:ext cx="2635885" cy="1799590"/>
          </a:xfrm>
          <a:custGeom>
            <a:avLst/>
            <a:gdLst>
              <a:gd name="connsiteX0" fmla="*/ 2639270 w 2636108"/>
              <a:gd name="connsiteY0" fmla="*/ 1802813 h 1799650"/>
              <a:gd name="connsiteX1" fmla="*/ 700210 w 2636108"/>
              <a:gd name="connsiteY1" fmla="*/ 1663403 h 1799650"/>
              <a:gd name="connsiteX2" fmla="*/ 3162 w 2636108"/>
              <a:gd name="connsiteY2" fmla="*/ 3162 h 1799650"/>
            </a:gdLst>
            <a:ahLst/>
            <a:cxnLst>
              <a:cxn ang="0">
                <a:pos x="connsiteX0" y="connsiteY0"/>
              </a:cxn>
              <a:cxn ang="0">
                <a:pos x="connsiteX1" y="connsiteY1"/>
              </a:cxn>
              <a:cxn ang="0">
                <a:pos x="connsiteX2" y="connsiteY2"/>
              </a:cxn>
            </a:cxnLst>
            <a:rect l="l" t="t" r="r" b="b"/>
            <a:pathLst>
              <a:path w="2636108" h="1799650">
                <a:moveTo>
                  <a:pt x="2639270" y="1802813"/>
                </a:moveTo>
                <a:lnTo>
                  <a:pt x="700210" y="1663403"/>
                </a:lnTo>
                <a:lnTo>
                  <a:pt x="3162" y="3162"/>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8" name="任意多边形: 形状 7"/>
          <p:cNvSpPr/>
          <p:nvPr>
            <p:custDataLst>
              <p:tags r:id="rId4"/>
            </p:custDataLst>
          </p:nvPr>
        </p:nvSpPr>
        <p:spPr>
          <a:xfrm flipH="1">
            <a:off x="421640" y="4540885"/>
            <a:ext cx="2072005" cy="2097405"/>
          </a:xfrm>
          <a:custGeom>
            <a:avLst/>
            <a:gdLst>
              <a:gd name="connsiteX0" fmla="*/ 2075295 w 2072133"/>
              <a:gd name="connsiteY0" fmla="*/ 123561 h 2097480"/>
              <a:gd name="connsiteX1" fmla="*/ 883977 w 2072133"/>
              <a:gd name="connsiteY1" fmla="*/ 2100642 h 2097480"/>
              <a:gd name="connsiteX2" fmla="*/ 3162 w 2072133"/>
              <a:gd name="connsiteY2" fmla="*/ 3162 h 2097480"/>
            </a:gdLst>
            <a:ahLst/>
            <a:cxnLst>
              <a:cxn ang="0">
                <a:pos x="connsiteX0" y="connsiteY0"/>
              </a:cxn>
              <a:cxn ang="0">
                <a:pos x="connsiteX1" y="connsiteY1"/>
              </a:cxn>
              <a:cxn ang="0">
                <a:pos x="connsiteX2" y="connsiteY2"/>
              </a:cxn>
            </a:cxnLst>
            <a:rect l="l" t="t" r="r" b="b"/>
            <a:pathLst>
              <a:path w="2072133" h="2097480">
                <a:moveTo>
                  <a:pt x="2075295" y="123561"/>
                </a:moveTo>
                <a:lnTo>
                  <a:pt x="883977" y="2100642"/>
                </a:lnTo>
                <a:lnTo>
                  <a:pt x="3162" y="3162"/>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9" name="任意多边形: 形状 8"/>
          <p:cNvSpPr/>
          <p:nvPr>
            <p:custDataLst>
              <p:tags r:id="rId5"/>
            </p:custDataLst>
          </p:nvPr>
        </p:nvSpPr>
        <p:spPr>
          <a:xfrm flipH="1">
            <a:off x="-3175" y="4331970"/>
            <a:ext cx="2984500" cy="2528570"/>
          </a:xfrm>
          <a:custGeom>
            <a:avLst/>
            <a:gdLst>
              <a:gd name="connsiteX0" fmla="*/ 2987794 w 2984632"/>
              <a:gd name="connsiteY0" fmla="*/ 2531544 h 2528382"/>
              <a:gd name="connsiteX1" fmla="*/ 3162 w 2984632"/>
              <a:gd name="connsiteY1" fmla="*/ 2531544 h 2528382"/>
              <a:gd name="connsiteX2" fmla="*/ 2987794 w 2984632"/>
              <a:gd name="connsiteY2" fmla="*/ 3162 h 2528382"/>
            </a:gdLst>
            <a:ahLst/>
            <a:cxnLst>
              <a:cxn ang="0">
                <a:pos x="connsiteX0" y="connsiteY0"/>
              </a:cxn>
              <a:cxn ang="0">
                <a:pos x="connsiteX1" y="connsiteY1"/>
              </a:cxn>
              <a:cxn ang="0">
                <a:pos x="connsiteX2" y="connsiteY2"/>
              </a:cxn>
            </a:cxnLst>
            <a:rect l="l" t="t" r="r" b="b"/>
            <a:pathLst>
              <a:path w="2984632" h="2528382">
                <a:moveTo>
                  <a:pt x="2987794" y="2531544"/>
                </a:moveTo>
                <a:lnTo>
                  <a:pt x="3162" y="2531544"/>
                </a:lnTo>
                <a:lnTo>
                  <a:pt x="2987794" y="3162"/>
                </a:lnTo>
                <a:close/>
              </a:path>
            </a:pathLst>
          </a:custGeom>
          <a:solidFill>
            <a:schemeClr val="accent2">
              <a:alpha val="80000"/>
            </a:schemeClr>
          </a:solidFill>
          <a:ln w="6337" cap="flat">
            <a:noFill/>
            <a:prstDash val="solid"/>
            <a:miter/>
          </a:ln>
        </p:spPr>
        <p:txBody>
          <a:bodyPr rtlCol="0" anchor="ctr"/>
          <a:lstStyle/>
          <a:p>
            <a:endParaRPr lang="zh-CN" altLang="en-US"/>
          </a:p>
        </p:txBody>
      </p:sp>
      <p:sp>
        <p:nvSpPr>
          <p:cNvPr id="10" name="任意多边形: 形状 9"/>
          <p:cNvSpPr/>
          <p:nvPr>
            <p:custDataLst>
              <p:tags r:id="rId6"/>
            </p:custDataLst>
          </p:nvPr>
        </p:nvSpPr>
        <p:spPr>
          <a:xfrm flipH="1">
            <a:off x="2513330" y="4540885"/>
            <a:ext cx="1907540" cy="2319020"/>
          </a:xfrm>
          <a:custGeom>
            <a:avLst/>
            <a:gdLst>
              <a:gd name="connsiteX0" fmla="*/ 327606 w 1907376"/>
              <a:gd name="connsiteY0" fmla="*/ 2322430 h 2319268"/>
              <a:gd name="connsiteX1" fmla="*/ 1906736 w 1907376"/>
              <a:gd name="connsiteY1" fmla="*/ 2322430 h 2319268"/>
              <a:gd name="connsiteX2" fmla="*/ 333309 w 1907376"/>
              <a:gd name="connsiteY2" fmla="*/ 3162 h 2319268"/>
              <a:gd name="connsiteX3" fmla="*/ 3162 w 1907376"/>
              <a:gd name="connsiteY3" fmla="*/ 1876953 h 2319268"/>
              <a:gd name="connsiteX4" fmla="*/ 795895 w 1907376"/>
              <a:gd name="connsiteY4" fmla="*/ 1923212 h 231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376" h="2319268">
                <a:moveTo>
                  <a:pt x="327606" y="2322430"/>
                </a:moveTo>
                <a:lnTo>
                  <a:pt x="1906736" y="2322430"/>
                </a:lnTo>
                <a:lnTo>
                  <a:pt x="333309" y="3162"/>
                </a:lnTo>
                <a:lnTo>
                  <a:pt x="3162" y="1876953"/>
                </a:lnTo>
                <a:lnTo>
                  <a:pt x="795895" y="1923212"/>
                </a:lnTo>
                <a:close/>
              </a:path>
            </a:pathLst>
          </a:custGeom>
          <a:solidFill>
            <a:schemeClr val="accent1">
              <a:lumMod val="60000"/>
              <a:lumOff val="40000"/>
              <a:alpha val="39000"/>
            </a:schemeClr>
          </a:solidFill>
          <a:ln w="6337" cap="flat">
            <a:noFill/>
            <a:prstDash val="solid"/>
            <a:miter/>
          </a:ln>
        </p:spPr>
        <p:txBody>
          <a:bodyPr rtlCol="0" anchor="ctr"/>
          <a:lstStyle/>
          <a:p>
            <a:endParaRPr lang="zh-CN" altLang="en-US"/>
          </a:p>
        </p:txBody>
      </p:sp>
      <p:sp>
        <p:nvSpPr>
          <p:cNvPr id="11" name="任意多边形: 形状 10"/>
          <p:cNvSpPr/>
          <p:nvPr>
            <p:custDataLst>
              <p:tags r:id="rId7"/>
            </p:custDataLst>
          </p:nvPr>
        </p:nvSpPr>
        <p:spPr>
          <a:xfrm flipH="1">
            <a:off x="3625850" y="6340475"/>
            <a:ext cx="2135505" cy="519430"/>
          </a:xfrm>
          <a:custGeom>
            <a:avLst/>
            <a:gdLst>
              <a:gd name="connsiteX0" fmla="*/ 1344029 w 2135501"/>
              <a:gd name="connsiteY0" fmla="*/ 77302 h 519617"/>
              <a:gd name="connsiteX1" fmla="*/ 64629 w 2135501"/>
              <a:gd name="connsiteY1" fmla="*/ 3162 h 519617"/>
              <a:gd name="connsiteX2" fmla="*/ 3162 w 2135501"/>
              <a:gd name="connsiteY2" fmla="*/ 522779 h 519617"/>
              <a:gd name="connsiteX3" fmla="*/ 1266086 w 2135501"/>
              <a:gd name="connsiteY3" fmla="*/ 522779 h 519617"/>
              <a:gd name="connsiteX4" fmla="*/ 1668472 w 2135501"/>
              <a:gd name="connsiteY4" fmla="*/ 522779 h 519617"/>
              <a:gd name="connsiteX5" fmla="*/ 2136762 w 2135501"/>
              <a:gd name="connsiteY5" fmla="*/ 123561 h 5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501" h="519617">
                <a:moveTo>
                  <a:pt x="1344029" y="77302"/>
                </a:moveTo>
                <a:lnTo>
                  <a:pt x="64629" y="3162"/>
                </a:lnTo>
                <a:lnTo>
                  <a:pt x="3162" y="522779"/>
                </a:lnTo>
                <a:lnTo>
                  <a:pt x="1266086" y="522779"/>
                </a:lnTo>
                <a:lnTo>
                  <a:pt x="1668472" y="522779"/>
                </a:lnTo>
                <a:lnTo>
                  <a:pt x="2136762" y="123561"/>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12" name="任意多边形: 形状 11"/>
          <p:cNvSpPr/>
          <p:nvPr>
            <p:custDataLst>
              <p:tags r:id="rId8"/>
            </p:custDataLst>
          </p:nvPr>
        </p:nvSpPr>
        <p:spPr>
          <a:xfrm flipH="1">
            <a:off x="-3175" y="3810"/>
            <a:ext cx="1882140" cy="2927350"/>
          </a:xfrm>
          <a:custGeom>
            <a:avLst/>
            <a:gdLst>
              <a:gd name="connsiteX0" fmla="*/ 908690 w 1882029"/>
              <a:gd name="connsiteY0" fmla="*/ 3162 h 2927600"/>
              <a:gd name="connsiteX1" fmla="*/ 518344 w 1882029"/>
              <a:gd name="connsiteY1" fmla="*/ 3162 h 2927600"/>
              <a:gd name="connsiteX2" fmla="*/ 3162 w 1882029"/>
              <a:gd name="connsiteY2" fmla="*/ 2930763 h 2927600"/>
              <a:gd name="connsiteX3" fmla="*/ 1885191 w 1882029"/>
              <a:gd name="connsiteY3" fmla="*/ 2208368 h 2927600"/>
              <a:gd name="connsiteX4" fmla="*/ 1885191 w 1882029"/>
              <a:gd name="connsiteY4" fmla="*/ 1442882 h 2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029" h="2927600">
                <a:moveTo>
                  <a:pt x="908690" y="3162"/>
                </a:moveTo>
                <a:lnTo>
                  <a:pt x="518344" y="3162"/>
                </a:lnTo>
                <a:lnTo>
                  <a:pt x="3162" y="2930763"/>
                </a:lnTo>
                <a:lnTo>
                  <a:pt x="1885191" y="2208368"/>
                </a:lnTo>
                <a:lnTo>
                  <a:pt x="1885191" y="1442882"/>
                </a:lnTo>
                <a:close/>
              </a:path>
            </a:pathLst>
          </a:custGeom>
          <a:solidFill>
            <a:schemeClr val="accent1">
              <a:lumMod val="60000"/>
              <a:lumOff val="40000"/>
              <a:alpha val="39000"/>
            </a:schemeClr>
          </a:solidFill>
          <a:ln w="6337" cap="flat">
            <a:noFill/>
            <a:prstDash val="solid"/>
            <a:miter/>
          </a:ln>
        </p:spPr>
        <p:txBody>
          <a:bodyPr rtlCol="0" anchor="ctr"/>
          <a:lstStyle/>
          <a:p>
            <a:endParaRPr lang="zh-CN" altLang="en-US"/>
          </a:p>
        </p:txBody>
      </p:sp>
      <p:sp>
        <p:nvSpPr>
          <p:cNvPr id="14" name="任意多边形: 形状 13"/>
          <p:cNvSpPr/>
          <p:nvPr>
            <p:custDataLst>
              <p:tags r:id="rId9"/>
            </p:custDataLst>
          </p:nvPr>
        </p:nvSpPr>
        <p:spPr>
          <a:xfrm flipH="1">
            <a:off x="10693400" y="3810"/>
            <a:ext cx="1495425" cy="2256155"/>
          </a:xfrm>
          <a:custGeom>
            <a:avLst/>
            <a:gdLst>
              <a:gd name="connsiteX0" fmla="*/ 1498646 w 1495484"/>
              <a:gd name="connsiteY0" fmla="*/ 3162 h 2255900"/>
              <a:gd name="connsiteX1" fmla="*/ 3162 w 1495484"/>
              <a:gd name="connsiteY1" fmla="*/ 3162 h 2255900"/>
              <a:gd name="connsiteX2" fmla="*/ 3162 w 1495484"/>
              <a:gd name="connsiteY2" fmla="*/ 1821823 h 2255900"/>
              <a:gd name="connsiteX3" fmla="*/ 814272 w 1495484"/>
              <a:gd name="connsiteY3" fmla="*/ 2259062 h 2255900"/>
            </a:gdLst>
            <a:ahLst/>
            <a:cxnLst>
              <a:cxn ang="0">
                <a:pos x="connsiteX0" y="connsiteY0"/>
              </a:cxn>
              <a:cxn ang="0">
                <a:pos x="connsiteX1" y="connsiteY1"/>
              </a:cxn>
              <a:cxn ang="0">
                <a:pos x="connsiteX2" y="connsiteY2"/>
              </a:cxn>
              <a:cxn ang="0">
                <a:pos x="connsiteX3" y="connsiteY3"/>
              </a:cxn>
            </a:cxnLst>
            <a:rect l="l" t="t" r="r" b="b"/>
            <a:pathLst>
              <a:path w="1495484" h="2255900">
                <a:moveTo>
                  <a:pt x="1498646" y="3162"/>
                </a:moveTo>
                <a:lnTo>
                  <a:pt x="3162" y="3162"/>
                </a:lnTo>
                <a:lnTo>
                  <a:pt x="3162" y="1821823"/>
                </a:lnTo>
                <a:lnTo>
                  <a:pt x="814272" y="2259062"/>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2" name="日期占位符 1"/>
          <p:cNvSpPr>
            <a:spLocks noGrp="1"/>
          </p:cNvSpPr>
          <p:nvPr>
            <p:ph type="dt" sz="half" idx="19"/>
            <p:custDataLst>
              <p:tags r:id="rId10"/>
            </p:custDataLst>
          </p:nvPr>
        </p:nvSpPr>
        <p:spPr/>
        <p:txBody>
          <a:bodyPr/>
          <a:lstStyle/>
          <a:p>
            <a:fld id="{760FBDFE-C587-4B4C-A407-44438C67B59E}" type="datetimeFigureOut">
              <a:rPr lang="zh-CN" altLang="en-US" smtClean="0"/>
              <a:pPr/>
              <a:t>2020/12/11 Friday</a:t>
            </a:fld>
            <a:endParaRPr lang="zh-CN" altLang="en-US" dirty="0"/>
          </a:p>
        </p:txBody>
      </p:sp>
      <p:sp>
        <p:nvSpPr>
          <p:cNvPr id="5" name="页脚占位符 4"/>
          <p:cNvSpPr>
            <a:spLocks noGrp="1"/>
          </p:cNvSpPr>
          <p:nvPr>
            <p:ph type="ftr" sz="quarter" idx="20"/>
            <p:custDataLst>
              <p:tags r:id="rId11"/>
            </p:custDataLst>
          </p:nvPr>
        </p:nvSpPr>
        <p:spPr/>
        <p:txBody>
          <a:bodyPr/>
          <a:lstStyle/>
          <a:p>
            <a:endParaRPr lang="zh-CN" altLang="en-US" dirty="0"/>
          </a:p>
        </p:txBody>
      </p:sp>
      <p:sp>
        <p:nvSpPr>
          <p:cNvPr id="17" name="灯片编号占位符 16"/>
          <p:cNvSpPr>
            <a:spLocks noGrp="1"/>
          </p:cNvSpPr>
          <p:nvPr>
            <p:ph type="sldNum" sz="quarter" idx="21"/>
            <p:custDataLst>
              <p:tags r:id="rId12"/>
            </p:custDataLst>
          </p:nvPr>
        </p:nvSpPr>
        <p:spPr/>
        <p:txBody>
          <a:bodyPr/>
          <a:lstStyle/>
          <a:p>
            <a:fld id="{49AE70B2-8BF9-45C0-BB95-33D1B9D3A854}" type="slidenum">
              <a:rPr lang="zh-CN" altLang="en-US" smtClean="0"/>
              <a:pPr/>
              <a:t>‹#›</a:t>
            </a:fld>
            <a:endParaRPr lang="zh-CN" altLang="en-US" dirty="0"/>
          </a:p>
        </p:txBody>
      </p:sp>
      <p:sp>
        <p:nvSpPr>
          <p:cNvPr id="13" name="标题 1"/>
          <p:cNvSpPr>
            <a:spLocks noGrp="1"/>
          </p:cNvSpPr>
          <p:nvPr>
            <p:ph type="ctrTitle" hasCustomPrompt="1"/>
            <p:custDataLst>
              <p:tags r:id="rId13"/>
            </p:custDataLst>
          </p:nvPr>
        </p:nvSpPr>
        <p:spPr>
          <a:xfrm>
            <a:off x="4883456" y="2408693"/>
            <a:ext cx="5968684" cy="1783660"/>
          </a:xfrm>
        </p:spPr>
        <p:txBody>
          <a:bodyPr anchor="b">
            <a:normAutofit/>
          </a:bodyPr>
          <a:lstStyle>
            <a:lvl1pPr marL="0" indent="0" algn="ctr">
              <a:buFont typeface="Arial" panose="020B0604020202020204" pitchFamily="34" charset="0"/>
              <a:buNone/>
              <a:defRPr sz="8800" u="none" strike="noStrike" kern="1200" cap="none" spc="200" normalizeH="0" baseline="0">
                <a:solidFill>
                  <a:schemeClr val="accent1"/>
                </a:solidFill>
                <a:uFillTx/>
                <a:latin typeface="Arial" panose="020B0604020202020204" pitchFamily="34" charset="0"/>
                <a:ea typeface="汉仪旗黑-85S" panose="00020600040101010101" pitchFamily="18" charset="-122"/>
              </a:defRPr>
            </a:lvl1pPr>
          </a:lstStyle>
          <a:p>
            <a:r>
              <a:rPr lang="zh-CN" altLang="en-US" dirty="0"/>
              <a:t>编辑标题</a:t>
            </a:r>
          </a:p>
        </p:txBody>
      </p:sp>
      <p:sp>
        <p:nvSpPr>
          <p:cNvPr id="15" name="文本占位符 14"/>
          <p:cNvSpPr>
            <a:spLocks noGrp="1"/>
          </p:cNvSpPr>
          <p:nvPr>
            <p:ph type="body" sz="quarter" idx="22" hasCustomPrompt="1"/>
            <p:custDataLst>
              <p:tags r:id="rId14"/>
            </p:custDataLst>
          </p:nvPr>
        </p:nvSpPr>
        <p:spPr>
          <a:xfrm>
            <a:off x="4882831" y="4331970"/>
            <a:ext cx="5968684" cy="331057"/>
          </a:xfrm>
        </p:spPr>
        <p:txBody>
          <a:bodyPr>
            <a:noAutofit/>
          </a:bodyPr>
          <a:lstStyle>
            <a:lvl1pPr marL="0" indent="0" algn="ctr">
              <a:buNone/>
              <a:defRPr sz="2000" spc="600" baseline="0">
                <a:solidFill>
                  <a:schemeClr val="tx1">
                    <a:lumMod val="75000"/>
                    <a:lumOff val="25000"/>
                  </a:schemeClr>
                </a:solidFill>
              </a:defRPr>
            </a:lvl1pPr>
          </a:lstStyle>
          <a:p>
            <a:pPr lvl="0"/>
            <a:r>
              <a:rPr lang="zh-CN" altLang="en-US" dirty="0"/>
              <a:t>单击此处编辑副标题</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17" name="任意多边形: 形状 16"/>
          <p:cNvSpPr/>
          <p:nvPr userDrawn="1">
            <p:custDataLst>
              <p:tags r:id="rId1"/>
            </p:custDataLst>
          </p:nvPr>
        </p:nvSpPr>
        <p:spPr>
          <a:xfrm rot="12622615">
            <a:off x="69215" y="-240665"/>
            <a:ext cx="1381125" cy="1800860"/>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8" name="等腰三角形 17"/>
          <p:cNvSpPr/>
          <p:nvPr userDrawn="1">
            <p:custDataLst>
              <p:tags r:id="rId2"/>
            </p:custDataLst>
          </p:nvPr>
        </p:nvSpPr>
        <p:spPr>
          <a:xfrm rot="7762903">
            <a:off x="50800" y="19113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任意多边形: 形状 18"/>
          <p:cNvSpPr/>
          <p:nvPr userDrawn="1">
            <p:custDataLst>
              <p:tags r:id="rId3"/>
            </p:custDataLst>
          </p:nvPr>
        </p:nvSpPr>
        <p:spPr>
          <a:xfrm rot="20327538">
            <a:off x="11257915" y="4922520"/>
            <a:ext cx="1079500" cy="1800860"/>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p:cNvSpPr/>
          <p:nvPr userDrawn="1">
            <p:custDataLst>
              <p:tags r:id="rId4"/>
            </p:custDataLst>
          </p:nvPr>
        </p:nvSpPr>
        <p:spPr>
          <a:xfrm rot="3843557">
            <a:off x="10687685" y="5511165"/>
            <a:ext cx="1456690" cy="1846580"/>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custDataLst>
              <p:tags r:id="rId5"/>
            </p:custDataLst>
          </p:nvPr>
        </p:nvSpPr>
        <p:spPr>
          <a:xfrm>
            <a:off x="669882" y="443230"/>
            <a:ext cx="10852237" cy="441964"/>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292735" y="304165"/>
            <a:ext cx="11606530" cy="62496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userDrawn="1">
            <p:custDataLst>
              <p:tags r:id="rId2"/>
            </p:custDataLst>
          </p:nvPr>
        </p:nvSpPr>
        <p:spPr>
          <a:xfrm rot="7762903">
            <a:off x="50800" y="19113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等腰三角形 17"/>
          <p:cNvSpPr/>
          <p:nvPr userDrawn="1">
            <p:custDataLst>
              <p:tags r:id="rId3"/>
            </p:custDataLst>
          </p:nvPr>
        </p:nvSpPr>
        <p:spPr>
          <a:xfrm rot="18562903">
            <a:off x="11424285" y="619696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hasCustomPrompt="1"/>
            <p:custDataLst>
              <p:tags r:id="rId4"/>
            </p:custDataLst>
          </p:nvPr>
        </p:nvSpPr>
        <p:spPr>
          <a:xfrm>
            <a:off x="1281600" y="1249200"/>
            <a:ext cx="9626400" cy="723600"/>
          </a:xfrm>
        </p:spPr>
        <p:txBody>
          <a:bodyPr anchor="ctr"/>
          <a:lstStyle>
            <a:lvl1pPr>
              <a:defRPr sz="3200" baseline="0">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5"/>
            </p:custDataLst>
          </p:nvPr>
        </p:nvSpPr>
        <p:spPr>
          <a:xfrm>
            <a:off x="1281113" y="2163600"/>
            <a:ext cx="9626600" cy="34452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15" name="任意多边形: 形状 14"/>
          <p:cNvSpPr/>
          <p:nvPr userDrawn="1">
            <p:custDataLst>
              <p:tags r:id="rId2"/>
            </p:custDataLst>
          </p:nvPr>
        </p:nvSpPr>
        <p:spPr>
          <a:xfrm rot="12622615">
            <a:off x="69215" y="-240665"/>
            <a:ext cx="1381125" cy="1800860"/>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等腰三角形 15"/>
          <p:cNvSpPr/>
          <p:nvPr userDrawn="1">
            <p:custDataLst>
              <p:tags r:id="rId3"/>
            </p:custDataLst>
          </p:nvPr>
        </p:nvSpPr>
        <p:spPr>
          <a:xfrm rot="7762903">
            <a:off x="50800" y="19113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p:cNvSpPr/>
          <p:nvPr userDrawn="1">
            <p:custDataLst>
              <p:tags r:id="rId4"/>
            </p:custDataLst>
          </p:nvPr>
        </p:nvSpPr>
        <p:spPr>
          <a:xfrm rot="20327538">
            <a:off x="11257915" y="4922520"/>
            <a:ext cx="1079500" cy="1800860"/>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p:cNvSpPr/>
          <p:nvPr userDrawn="1">
            <p:custDataLst>
              <p:tags r:id="rId5"/>
            </p:custDataLst>
          </p:nvPr>
        </p:nvSpPr>
        <p:spPr>
          <a:xfrm rot="3843557">
            <a:off x="10687685" y="5511165"/>
            <a:ext cx="1456690" cy="1846580"/>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0" name="任意多边形: 形状 19"/>
          <p:cNvSpPr/>
          <p:nvPr userDrawn="1">
            <p:custDataLst>
              <p:tags r:id="rId2"/>
            </p:custDataLst>
          </p:nvPr>
        </p:nvSpPr>
        <p:spPr>
          <a:xfrm rot="12622615">
            <a:off x="69215" y="-240665"/>
            <a:ext cx="1381125" cy="1800860"/>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等腰三角形 20"/>
          <p:cNvSpPr/>
          <p:nvPr userDrawn="1">
            <p:custDataLst>
              <p:tags r:id="rId3"/>
            </p:custDataLst>
          </p:nvPr>
        </p:nvSpPr>
        <p:spPr>
          <a:xfrm rot="7762903">
            <a:off x="50800" y="19113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p:cNvSpPr/>
          <p:nvPr userDrawn="1">
            <p:custDataLst>
              <p:tags r:id="rId4"/>
            </p:custDataLst>
          </p:nvPr>
        </p:nvSpPr>
        <p:spPr>
          <a:xfrm rot="20327538">
            <a:off x="11257915" y="4922520"/>
            <a:ext cx="1079500" cy="1800860"/>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p:cNvSpPr/>
          <p:nvPr userDrawn="1">
            <p:custDataLst>
              <p:tags r:id="rId5"/>
            </p:custDataLst>
          </p:nvPr>
        </p:nvSpPr>
        <p:spPr>
          <a:xfrm rot="3843557">
            <a:off x="10687685" y="5511165"/>
            <a:ext cx="1456690" cy="1846580"/>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9" name="任意多边形: 形状 18"/>
          <p:cNvSpPr/>
          <p:nvPr userDrawn="1">
            <p:custDataLst>
              <p:tags r:id="rId2"/>
            </p:custDataLst>
          </p:nvPr>
        </p:nvSpPr>
        <p:spPr>
          <a:xfrm rot="12622615">
            <a:off x="69215" y="-240665"/>
            <a:ext cx="1381125" cy="1800860"/>
          </a:xfrm>
          <a:custGeom>
            <a:avLst/>
            <a:gdLst>
              <a:gd name="connsiteX0" fmla="*/ 1380916 w 1380916"/>
              <a:gd name="connsiteY0" fmla="*/ 1270279 h 1801005"/>
              <a:gd name="connsiteX1" fmla="*/ 475479 w 1380916"/>
              <a:gd name="connsiteY1" fmla="*/ 1801005 h 1801005"/>
              <a:gd name="connsiteX2" fmla="*/ 0 w 1380916"/>
              <a:gd name="connsiteY2" fmla="*/ 1801005 h 1801005"/>
              <a:gd name="connsiteX3" fmla="*/ 809771 w 1380916"/>
              <a:gd name="connsiteY3" fmla="*/ 0 h 1801005"/>
            </a:gdLst>
            <a:ahLst/>
            <a:cxnLst>
              <a:cxn ang="0">
                <a:pos x="connsiteX0" y="connsiteY0"/>
              </a:cxn>
              <a:cxn ang="0">
                <a:pos x="connsiteX1" y="connsiteY1"/>
              </a:cxn>
              <a:cxn ang="0">
                <a:pos x="connsiteX2" y="connsiteY2"/>
              </a:cxn>
              <a:cxn ang="0">
                <a:pos x="connsiteX3" y="connsiteY3"/>
              </a:cxn>
            </a:cxnLst>
            <a:rect l="l" t="t" r="r" b="b"/>
            <a:pathLst>
              <a:path w="1380916" h="1801005">
                <a:moveTo>
                  <a:pt x="1380916" y="1270279"/>
                </a:moveTo>
                <a:lnTo>
                  <a:pt x="475479" y="1801005"/>
                </a:lnTo>
                <a:lnTo>
                  <a:pt x="0" y="1801005"/>
                </a:lnTo>
                <a:lnTo>
                  <a:pt x="809771"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等腰三角形 19"/>
          <p:cNvSpPr/>
          <p:nvPr userDrawn="1">
            <p:custDataLst>
              <p:tags r:id="rId3"/>
            </p:custDataLst>
          </p:nvPr>
        </p:nvSpPr>
        <p:spPr>
          <a:xfrm rot="7762903">
            <a:off x="50800" y="19113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任意多边形: 形状 20"/>
          <p:cNvSpPr/>
          <p:nvPr userDrawn="1">
            <p:custDataLst>
              <p:tags r:id="rId4"/>
            </p:custDataLst>
          </p:nvPr>
        </p:nvSpPr>
        <p:spPr>
          <a:xfrm rot="20327538">
            <a:off x="11257915" y="4922520"/>
            <a:ext cx="1079500" cy="1800860"/>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custDataLst>
              <p:tags r:id="rId5"/>
            </p:custDataLst>
          </p:nvPr>
        </p:nvSpPr>
        <p:spPr>
          <a:xfrm rot="3843557">
            <a:off x="10687685" y="5511165"/>
            <a:ext cx="1456690" cy="1846580"/>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custDataLst>
              <p:tags r:id="rId6"/>
            </p:custDataLst>
          </p:nvPr>
        </p:nvSpPr>
        <p:spPr>
          <a:xfrm>
            <a:off x="604800" y="669600"/>
            <a:ext cx="10976400" cy="565200"/>
          </a:xfrm>
        </p:spPr>
        <p:txBody>
          <a:bodyPr anchor="ctr"/>
          <a:lstStyle>
            <a:lvl1pPr algn="ctr">
              <a:defRPr sz="3200" baseline="0">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8" name="等腰三角形 17"/>
          <p:cNvSpPr/>
          <p:nvPr userDrawn="1">
            <p:custDataLst>
              <p:tags r:id="rId2"/>
            </p:custDataLst>
          </p:nvPr>
        </p:nvSpPr>
        <p:spPr>
          <a:xfrm rot="7762903">
            <a:off x="50800" y="191135"/>
            <a:ext cx="716915" cy="4699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任意多边形: 形状 21"/>
          <p:cNvSpPr/>
          <p:nvPr userDrawn="1">
            <p:custDataLst>
              <p:tags r:id="rId3"/>
            </p:custDataLst>
          </p:nvPr>
        </p:nvSpPr>
        <p:spPr>
          <a:xfrm rot="20327538">
            <a:off x="11257915" y="4922520"/>
            <a:ext cx="1079500" cy="1800860"/>
          </a:xfrm>
          <a:custGeom>
            <a:avLst/>
            <a:gdLst>
              <a:gd name="connsiteX0" fmla="*/ 809771 w 1079280"/>
              <a:gd name="connsiteY0" fmla="*/ 0 h 1801005"/>
              <a:gd name="connsiteX1" fmla="*/ 1079280 w 1079280"/>
              <a:gd name="connsiteY1" fmla="*/ 599414 h 1801005"/>
              <a:gd name="connsiteX2" fmla="*/ 613028 w 1079280"/>
              <a:gd name="connsiteY2" fmla="*/ 1801005 h 1801005"/>
              <a:gd name="connsiteX3" fmla="*/ 0 w 1079280"/>
              <a:gd name="connsiteY3" fmla="*/ 1801005 h 1801005"/>
            </a:gdLst>
            <a:ahLst/>
            <a:cxnLst>
              <a:cxn ang="0">
                <a:pos x="connsiteX0" y="connsiteY0"/>
              </a:cxn>
              <a:cxn ang="0">
                <a:pos x="connsiteX1" y="connsiteY1"/>
              </a:cxn>
              <a:cxn ang="0">
                <a:pos x="connsiteX2" y="connsiteY2"/>
              </a:cxn>
              <a:cxn ang="0">
                <a:pos x="connsiteX3" y="connsiteY3"/>
              </a:cxn>
            </a:cxnLst>
            <a:rect l="l" t="t" r="r" b="b"/>
            <a:pathLst>
              <a:path w="1079280" h="1801005">
                <a:moveTo>
                  <a:pt x="809771" y="0"/>
                </a:moveTo>
                <a:lnTo>
                  <a:pt x="1079280" y="599414"/>
                </a:lnTo>
                <a:lnTo>
                  <a:pt x="613028" y="1801005"/>
                </a:lnTo>
                <a:lnTo>
                  <a:pt x="0" y="1801005"/>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3" name="任意多边形: 形状 22"/>
          <p:cNvSpPr/>
          <p:nvPr userDrawn="1">
            <p:custDataLst>
              <p:tags r:id="rId4"/>
            </p:custDataLst>
          </p:nvPr>
        </p:nvSpPr>
        <p:spPr>
          <a:xfrm rot="3843557">
            <a:off x="10687685" y="5511165"/>
            <a:ext cx="1456690" cy="1846580"/>
          </a:xfrm>
          <a:custGeom>
            <a:avLst/>
            <a:gdLst>
              <a:gd name="connsiteX0" fmla="*/ 607477 w 1456971"/>
              <a:gd name="connsiteY0" fmla="*/ 0 h 1846378"/>
              <a:gd name="connsiteX1" fmla="*/ 1456971 w 1456971"/>
              <a:gd name="connsiteY1" fmla="*/ 413238 h 1846378"/>
              <a:gd name="connsiteX2" fmla="*/ 759818 w 1456971"/>
              <a:gd name="connsiteY2" fmla="*/ 1846378 h 1846378"/>
              <a:gd name="connsiteX3" fmla="*/ 0 w 1456971"/>
              <a:gd name="connsiteY3" fmla="*/ 1846378 h 1846378"/>
            </a:gdLst>
            <a:ahLst/>
            <a:cxnLst>
              <a:cxn ang="0">
                <a:pos x="connsiteX0" y="connsiteY0"/>
              </a:cxn>
              <a:cxn ang="0">
                <a:pos x="connsiteX1" y="connsiteY1"/>
              </a:cxn>
              <a:cxn ang="0">
                <a:pos x="connsiteX2" y="connsiteY2"/>
              </a:cxn>
              <a:cxn ang="0">
                <a:pos x="connsiteX3" y="connsiteY3"/>
              </a:cxn>
            </a:cxnLst>
            <a:rect l="l" t="t" r="r" b="b"/>
            <a:pathLst>
              <a:path w="1456971" h="1846378">
                <a:moveTo>
                  <a:pt x="607477" y="0"/>
                </a:moveTo>
                <a:lnTo>
                  <a:pt x="1456971" y="413238"/>
                </a:lnTo>
                <a:lnTo>
                  <a:pt x="759818" y="1846378"/>
                </a:lnTo>
                <a:lnTo>
                  <a:pt x="0" y="1846378"/>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24" name="任意多边形: 形状 23"/>
          <p:cNvSpPr/>
          <p:nvPr userDrawn="1">
            <p:custDataLst>
              <p:tags r:id="rId1"/>
            </p:custDataLst>
          </p:nvPr>
        </p:nvSpPr>
        <p:spPr>
          <a:xfrm rot="20327538">
            <a:off x="9598660" y="3430270"/>
            <a:ext cx="2461895" cy="3603625"/>
          </a:xfrm>
          <a:custGeom>
            <a:avLst/>
            <a:gdLst>
              <a:gd name="connsiteX0" fmla="*/ 1379554 w 2461733"/>
              <a:gd name="connsiteY0" fmla="*/ 0 h 3603894"/>
              <a:gd name="connsiteX1" fmla="*/ 2461733 w 2461733"/>
              <a:gd name="connsiteY1" fmla="*/ 2406866 h 3603894"/>
              <a:gd name="connsiteX2" fmla="*/ 1997251 w 2461733"/>
              <a:gd name="connsiteY2" fmla="*/ 3603894 h 3603894"/>
              <a:gd name="connsiteX3" fmla="*/ 1380408 w 2461733"/>
              <a:gd name="connsiteY3" fmla="*/ 3603894 h 3603894"/>
              <a:gd name="connsiteX4" fmla="*/ 0 w 2461733"/>
              <a:gd name="connsiteY4" fmla="*/ 3068256 h 3603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733" h="3603894">
                <a:moveTo>
                  <a:pt x="1379554" y="0"/>
                </a:moveTo>
                <a:lnTo>
                  <a:pt x="2461733" y="2406866"/>
                </a:lnTo>
                <a:lnTo>
                  <a:pt x="1997251" y="3603894"/>
                </a:lnTo>
                <a:lnTo>
                  <a:pt x="1380408" y="3603894"/>
                </a:lnTo>
                <a:lnTo>
                  <a:pt x="0" y="3068256"/>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custDataLst>
              <p:tags r:id="rId2"/>
            </p:custDataLst>
          </p:nvPr>
        </p:nvSpPr>
        <p:spPr>
          <a:xfrm rot="3843557">
            <a:off x="3611880" y="1074420"/>
            <a:ext cx="5196840" cy="7897495"/>
          </a:xfrm>
          <a:custGeom>
            <a:avLst/>
            <a:gdLst>
              <a:gd name="connsiteX0" fmla="*/ 5196908 w 5196909"/>
              <a:gd name="connsiteY0" fmla="*/ 7897792 h 7897792"/>
              <a:gd name="connsiteX1" fmla="*/ 5196909 w 5196909"/>
              <a:gd name="connsiteY1" fmla="*/ 7897790 h 7897792"/>
              <a:gd name="connsiteX2" fmla="*/ 5196909 w 5196909"/>
              <a:gd name="connsiteY2" fmla="*/ 7897792 h 7897792"/>
              <a:gd name="connsiteX3" fmla="*/ 2598455 w 5196909"/>
              <a:gd name="connsiteY3" fmla="*/ 0 h 7897792"/>
              <a:gd name="connsiteX4" fmla="*/ 4196670 w 5196909"/>
              <a:gd name="connsiteY4" fmla="*/ 4857646 h 7897792"/>
              <a:gd name="connsiteX5" fmla="*/ 2717785 w 5196909"/>
              <a:gd name="connsiteY5" fmla="*/ 7897792 h 7897792"/>
              <a:gd name="connsiteX6" fmla="*/ 0 w 5196909"/>
              <a:gd name="connsiteY6" fmla="*/ 7897792 h 7897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6909" h="7897792">
                <a:moveTo>
                  <a:pt x="5196908" y="7897792"/>
                </a:moveTo>
                <a:lnTo>
                  <a:pt x="5196909" y="7897790"/>
                </a:lnTo>
                <a:lnTo>
                  <a:pt x="5196909" y="7897792"/>
                </a:lnTo>
                <a:close/>
                <a:moveTo>
                  <a:pt x="2598455" y="0"/>
                </a:moveTo>
                <a:lnTo>
                  <a:pt x="4196670" y="4857646"/>
                </a:lnTo>
                <a:lnTo>
                  <a:pt x="2717785" y="7897792"/>
                </a:lnTo>
                <a:lnTo>
                  <a:pt x="0" y="7897792"/>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4" name="等腰三角形 13"/>
          <p:cNvSpPr/>
          <p:nvPr userDrawn="1">
            <p:custDataLst>
              <p:tags r:id="rId3"/>
            </p:custDataLst>
          </p:nvPr>
        </p:nvSpPr>
        <p:spPr>
          <a:xfrm rot="12622615">
            <a:off x="1390015" y="704850"/>
            <a:ext cx="3191510" cy="3549015"/>
          </a:xfrm>
          <a:prstGeom prst="triangle">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形状 20"/>
          <p:cNvSpPr/>
          <p:nvPr userDrawn="1">
            <p:custDataLst>
              <p:tags r:id="rId4"/>
            </p:custDataLst>
          </p:nvPr>
        </p:nvSpPr>
        <p:spPr>
          <a:xfrm rot="14809432">
            <a:off x="6325235" y="-1657350"/>
            <a:ext cx="3098165" cy="7489190"/>
          </a:xfrm>
          <a:custGeom>
            <a:avLst/>
            <a:gdLst>
              <a:gd name="connsiteX0" fmla="*/ 3097954 w 3097954"/>
              <a:gd name="connsiteY0" fmla="*/ 5457090 h 7489319"/>
              <a:gd name="connsiteX1" fmla="*/ 2227941 w 3097954"/>
              <a:gd name="connsiteY1" fmla="*/ 7489318 h 7489319"/>
              <a:gd name="connsiteX2" fmla="*/ 0 w 3097954"/>
              <a:gd name="connsiteY2" fmla="*/ 7489319 h 7489319"/>
              <a:gd name="connsiteX3" fmla="*/ 1792124 w 3097954"/>
              <a:gd name="connsiteY3" fmla="*/ 0 h 7489319"/>
            </a:gdLst>
            <a:ahLst/>
            <a:cxnLst>
              <a:cxn ang="0">
                <a:pos x="connsiteX0" y="connsiteY0"/>
              </a:cxn>
              <a:cxn ang="0">
                <a:pos x="connsiteX1" y="connsiteY1"/>
              </a:cxn>
              <a:cxn ang="0">
                <a:pos x="connsiteX2" y="connsiteY2"/>
              </a:cxn>
              <a:cxn ang="0">
                <a:pos x="connsiteX3" y="connsiteY3"/>
              </a:cxn>
            </a:cxnLst>
            <a:rect l="l" t="t" r="r" b="b"/>
            <a:pathLst>
              <a:path w="3097954" h="7489319">
                <a:moveTo>
                  <a:pt x="3097954" y="5457090"/>
                </a:moveTo>
                <a:lnTo>
                  <a:pt x="2227941" y="7489318"/>
                </a:lnTo>
                <a:lnTo>
                  <a:pt x="0" y="7489319"/>
                </a:lnTo>
                <a:lnTo>
                  <a:pt x="1792124" y="0"/>
                </a:ln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9"/>
          <p:cNvSpPr/>
          <p:nvPr userDrawn="1">
            <p:custDataLst>
              <p:tags r:id="rId5"/>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19" name="等腰三角形 18"/>
          <p:cNvSpPr/>
          <p:nvPr userDrawn="1">
            <p:custDataLst>
              <p:tags r:id="rId6"/>
            </p:custDataLst>
          </p:nvPr>
        </p:nvSpPr>
        <p:spPr>
          <a:xfrm rot="20116463">
            <a:off x="10890885" y="5353050"/>
            <a:ext cx="1042670" cy="9474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等腰三角形 14"/>
          <p:cNvSpPr/>
          <p:nvPr userDrawn="1">
            <p:custDataLst>
              <p:tags r:id="rId7"/>
            </p:custDataLst>
          </p:nvPr>
        </p:nvSpPr>
        <p:spPr>
          <a:xfrm rot="9316463">
            <a:off x="495300" y="431800"/>
            <a:ext cx="1042670" cy="9474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userDrawn="1">
            <p:ph type="title" hasCustomPrompt="1"/>
            <p:custDataLst>
              <p:tags r:id="rId8"/>
            </p:custDataLst>
          </p:nvPr>
        </p:nvSpPr>
        <p:spPr>
          <a:xfrm>
            <a:off x="1522800" y="1339200"/>
            <a:ext cx="9144000" cy="2386800"/>
          </a:xfrm>
        </p:spPr>
        <p:txBody>
          <a:bodyPr anchor="b"/>
          <a:lstStyle>
            <a:lvl1pPr algn="ctr">
              <a:defRPr sz="6000" baseline="0">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userDrawn="1">
            <p:ph type="dt" sz="half" idx="10"/>
            <p:custDataLst>
              <p:tags r:id="rId9"/>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userDrawn="1">
            <p:ph type="ftr" sz="quarter" idx="11"/>
            <p:custDataLst>
              <p:tags r:id="rId10"/>
            </p:custDataLst>
          </p:nvPr>
        </p:nvSpPr>
        <p:spPr/>
        <p:txBody>
          <a:bodyPr/>
          <a:lstStyle/>
          <a:p>
            <a:endParaRPr lang="zh-CN" altLang="en-US" dirty="0"/>
          </a:p>
        </p:txBody>
      </p:sp>
      <p:sp>
        <p:nvSpPr>
          <p:cNvPr id="5" name="灯片编号占位符 4"/>
          <p:cNvSpPr>
            <a:spLocks noGrp="1"/>
          </p:cNvSpPr>
          <p:nvPr userDrawn="1">
            <p:ph type="sldNum" sz="quarter" idx="12"/>
            <p:custDataLst>
              <p:tags r:id="rId11"/>
            </p:custDataLst>
          </p:nvPr>
        </p:nvSpPr>
        <p:spPr/>
        <p:txBody>
          <a:bodyPr/>
          <a:lstStyle/>
          <a:p>
            <a:fld id="{49AE70B2-8BF9-45C0-BB95-33D1B9D3A854}" type="slidenum">
              <a:rPr lang="zh-CN" altLang="en-US" smtClean="0"/>
              <a:pPr/>
              <a:t>‹#›</a:t>
            </a:fld>
            <a:endParaRPr lang="zh-CN" altLang="en-US" dirty="0"/>
          </a:p>
        </p:txBody>
      </p:sp>
      <p:sp>
        <p:nvSpPr>
          <p:cNvPr id="7" name="文本占位符 6"/>
          <p:cNvSpPr>
            <a:spLocks noGrp="1"/>
          </p:cNvSpPr>
          <p:nvPr userDrawn="1">
            <p:ph type="body" sz="quarter" idx="13"/>
            <p:custDataLst>
              <p:tags r:id="rId12"/>
            </p:custDataLst>
          </p:nvPr>
        </p:nvSpPr>
        <p:spPr>
          <a:xfrm>
            <a:off x="1522413" y="3862800"/>
            <a:ext cx="9144000" cy="1656000"/>
          </a:xfrm>
        </p:spPr>
        <p:txBody>
          <a:bodyPr/>
          <a:lstStyle>
            <a:lvl1pPr algn="ct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760FBDFE-C587-4B4C-A407-44438C67B59E}" type="datetimeFigureOut">
              <a:rPr lang="zh-CN" altLang="en-US" smtClean="0"/>
              <a:pPr/>
              <a:t>2020/12/11 Friday</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8" name="矩形 7"/>
          <p:cNvSpPr/>
          <p:nvPr userDrawn="1"/>
        </p:nvSpPr>
        <p:spPr>
          <a:xfrm>
            <a:off x="0" y="-27940"/>
            <a:ext cx="1045210" cy="6885940"/>
          </a:xfrm>
          <a:prstGeom prst="rect">
            <a:avLst/>
          </a:pr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userDrawn="1"/>
        </p:nvSpPr>
        <p:spPr>
          <a:xfrm rot="10800000">
            <a:off x="-635" y="-27940"/>
            <a:ext cx="1045210" cy="93027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7" name="矩形 6"/>
          <p:cNvSpPr/>
          <p:nvPr userDrawn="1"/>
        </p:nvSpPr>
        <p:spPr>
          <a:xfrm>
            <a:off x="371325" y="387275"/>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19325" y="135275"/>
            <a:ext cx="252000"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1226675" y="6318000"/>
            <a:ext cx="540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灯片编号占位符 15"/>
          <p:cNvSpPr>
            <a:spLocks noGrp="1"/>
          </p:cNvSpPr>
          <p:nvPr>
            <p:ph type="sldNum" sz="quarter" idx="12"/>
          </p:nvPr>
        </p:nvSpPr>
        <p:spPr>
          <a:xfrm>
            <a:off x="10801350" y="6405438"/>
            <a:ext cx="1390650" cy="365125"/>
          </a:xfrm>
        </p:spPr>
        <p:txBody>
          <a:bodyPr/>
          <a:lstStyle>
            <a:lvl1pPr algn="ctr">
              <a:defRPr sz="2000" b="1">
                <a:solidFill>
                  <a:schemeClr val="bg1"/>
                </a:solidFill>
              </a:defRPr>
            </a:lvl1pPr>
          </a:lstStyle>
          <a:p>
            <a:fld id="{51D91E7F-84B6-4064-9D4E-CC7D244BCA04}" type="slidenum">
              <a:rPr lang="zh-CN" altLang="en-US" smtClean="0"/>
              <a:pPr/>
              <a:t>‹#›</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2000" advTm="3000"/>
    </mc:Choice>
    <mc:Fallback>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自定义版式">
    <p:bg bwMode="auto">
      <p:bgPr>
        <a:solidFill>
          <a:srgbClr val="FCFBF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p>
          <a:p>
            <a:pPr lvl="1"/>
            <a:r>
              <a:rPr lang="zh-CN" altLang="en-US" noProof="1" smtClean="0"/>
              <a:t>第二级</a:t>
            </a:r>
          </a:p>
          <a:p>
            <a:pPr lvl="2"/>
            <a:r>
              <a:rPr lang="zh-CN" altLang="en-US" noProof="1" smtClean="0"/>
              <a:t>第三级</a:t>
            </a:r>
          </a:p>
          <a:p>
            <a:pPr lvl="3"/>
            <a:r>
              <a:rPr lang="zh-CN" altLang="en-US" noProof="1" smtClean="0"/>
              <a:t>第四级</a:t>
            </a:r>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2020/12/11 Friday</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2020/12/11 Friday</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2020/12/11 Friday</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2020/12/11 Friday</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2020/12/11 Friday</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2020/12/11 Friday</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ags" Target="../tags/tag5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6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ags" Target="../tags/tag61.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ags" Target="../tags/tag6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ags" Target="../tags/tag60.xml"/><Relationship Id="rId30" Type="http://schemas.openxmlformats.org/officeDocument/2006/relationships/tags" Target="../tags/tag6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2020/12/11 Friday</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669882" y="443230"/>
            <a:ext cx="10852237" cy="441964"/>
          </a:xfrm>
          <a:prstGeom prst="rect">
            <a:avLst/>
          </a:prstGeom>
        </p:spPr>
        <p:txBody>
          <a:bodyPr vert="horz" lIns="100800" tIns="39600" rIns="75600" bIns="39600" rtlCol="0" anchor="t" anchorCtr="0">
            <a:noAutofit/>
          </a:bodyPr>
          <a:lstStyle/>
          <a:p>
            <a:r>
              <a:rPr lang="zh-CN" altLang="en-US" dirty="0"/>
              <a:t>单击此处编辑母版标题样式</a:t>
            </a:r>
          </a:p>
        </p:txBody>
      </p:sp>
      <p:sp>
        <p:nvSpPr>
          <p:cNvPr id="3" name="文本占位符 2"/>
          <p:cNvSpPr>
            <a:spLocks noGrp="1"/>
          </p:cNvSpPr>
          <p:nvPr>
            <p:ph type="body" idx="1"/>
            <p:custDataLst>
              <p:tags r:id="rId27"/>
            </p:custDataLst>
          </p:nvPr>
        </p:nvSpPr>
        <p:spPr>
          <a:xfrm>
            <a:off x="669882" y="952508"/>
            <a:ext cx="10852237" cy="5388907"/>
          </a:xfrm>
          <a:prstGeom prst="rect">
            <a:avLst/>
          </a:prstGeom>
        </p:spPr>
        <p:txBody>
          <a:bodyPr vert="horz" lIns="100800" tIns="0" rIns="8280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8"/>
            </p:custDataLst>
          </p:nvPr>
        </p:nvSpPr>
        <p:spPr>
          <a:xfrm>
            <a:off x="879742" y="6349833"/>
            <a:ext cx="2700000" cy="316800"/>
          </a:xfrm>
          <a:prstGeom prst="rect">
            <a:avLst/>
          </a:prstGeom>
        </p:spPr>
        <p:txBody>
          <a:bodyPr vert="horz" lIns="90000" tIns="46800" rIns="90000" bIns="4680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pPr/>
              <a:t>2020/12/11 Friday</a:t>
            </a:fld>
            <a:endParaRPr lang="zh-CN" altLang="en-US"/>
          </a:p>
        </p:txBody>
      </p:sp>
      <p:sp>
        <p:nvSpPr>
          <p:cNvPr id="5" name="页脚占位符 4"/>
          <p:cNvSpPr>
            <a:spLocks noGrp="1"/>
          </p:cNvSpPr>
          <p:nvPr>
            <p:ph type="ftr" sz="quarter" idx="3"/>
            <p:custDataLst>
              <p:tags r:id="rId29"/>
            </p:custDataLst>
          </p:nvPr>
        </p:nvSpPr>
        <p:spPr>
          <a:xfrm>
            <a:off x="4116000" y="6349833"/>
            <a:ext cx="3960000" cy="316800"/>
          </a:xfrm>
          <a:prstGeom prst="rect">
            <a:avLst/>
          </a:prstGeom>
        </p:spPr>
        <p:txBody>
          <a:bodyPr vert="horz" lIns="90000" tIns="46800" rIns="90000" bIns="4680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30"/>
            </p:custDataLst>
          </p:nvPr>
        </p:nvSpPr>
        <p:spPr>
          <a:xfrm>
            <a:off x="8610600" y="6349833"/>
            <a:ext cx="2700000" cy="316800"/>
          </a:xfrm>
          <a:prstGeom prst="rect">
            <a:avLst/>
          </a:prstGeom>
        </p:spPr>
        <p:txBody>
          <a:bodyPr vert="horz" lIns="90000" tIns="46800" rIns="90000" bIns="4680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pPr/>
              <a:t>‹#›</a:t>
            </a:fld>
            <a:endParaRPr lang="zh-CN" altLang="en-US" dirty="0"/>
          </a:p>
        </p:txBody>
      </p:sp>
      <p:sp>
        <p:nvSpPr>
          <p:cNvPr id="7" name="KSO_TEMPLATE" hidden="1"/>
          <p:cNvSpPr/>
          <p:nvPr>
            <p:custDataLst>
              <p:tags r:id="rId3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506FFEC-113E-4379-8C8D-8CF40E5A398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defRPr/>
              </a:pPr>
              <a:t>2020/12/11 Friday</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15A10EB9-72B0-42ED-A9C3-F4BE709E689E}" type="slidenum">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2055" name="图片 2"/>
          <p:cNvPicPr>
            <a:picLocks noGrp="1" noChangeAspect="1"/>
          </p:cNvPicPr>
          <p:nvPr userDrawn="1"/>
        </p:nvPicPr>
        <p:blipFill>
          <a:blip r:embed="rId8" cstate="print"/>
          <a:stretch>
            <a:fillRect/>
          </a:stretch>
        </p:blipFill>
        <p:spPr>
          <a:xfrm>
            <a:off x="-33337" y="-14287"/>
            <a:ext cx="12228512" cy="6861175"/>
          </a:xfrm>
          <a:prstGeom prst="rect">
            <a:avLst/>
          </a:prstGeom>
          <a:noFill/>
          <a:ln w="9525">
            <a:noFill/>
          </a:ln>
        </p:spPr>
      </p:pic>
      <p:pic>
        <p:nvPicPr>
          <p:cNvPr id="2056" name="图片 1" descr="知网logo"/>
          <p:cNvPicPr>
            <a:picLocks noChangeAspect="1"/>
          </p:cNvPicPr>
          <p:nvPr userDrawn="1"/>
        </p:nvPicPr>
        <p:blipFill>
          <a:blip r:embed="rId9" cstate="print"/>
          <a:stretch>
            <a:fillRect/>
          </a:stretch>
        </p:blipFill>
        <p:spPr>
          <a:xfrm>
            <a:off x="10452100" y="160338"/>
            <a:ext cx="1524000" cy="5064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ransition spd="slow"/>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256.xml"/><Relationship Id="rId7" Type="http://schemas.openxmlformats.org/officeDocument/2006/relationships/tags" Target="../tags/tag260.xml"/><Relationship Id="rId2" Type="http://schemas.openxmlformats.org/officeDocument/2006/relationships/tags" Target="../tags/tag255.xml"/><Relationship Id="rId1" Type="http://schemas.openxmlformats.org/officeDocument/2006/relationships/themeOverride" Target="../theme/themeOverride1.xml"/><Relationship Id="rId6" Type="http://schemas.openxmlformats.org/officeDocument/2006/relationships/tags" Target="../tags/tag259.xml"/><Relationship Id="rId5" Type="http://schemas.openxmlformats.org/officeDocument/2006/relationships/tags" Target="../tags/tag258.xml"/><Relationship Id="rId10" Type="http://schemas.openxmlformats.org/officeDocument/2006/relationships/image" Target="../media/image3.png"/><Relationship Id="rId4" Type="http://schemas.openxmlformats.org/officeDocument/2006/relationships/tags" Target="../tags/tag257.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8.xml"/><Relationship Id="rId1" Type="http://schemas.openxmlformats.org/officeDocument/2006/relationships/tags" Target="../tags/tag37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80.xml"/><Relationship Id="rId1" Type="http://schemas.openxmlformats.org/officeDocument/2006/relationships/tags" Target="../tags/tag379.xml"/><Relationship Id="rId4" Type="http://schemas.openxmlformats.org/officeDocument/2006/relationships/image" Target="../media/image16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267.xml"/><Relationship Id="rId7" Type="http://schemas.openxmlformats.org/officeDocument/2006/relationships/image" Target="../media/image22.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13.xml"/><Relationship Id="rId5" Type="http://schemas.openxmlformats.org/officeDocument/2006/relationships/tags" Target="../tags/tag269.xml"/><Relationship Id="rId4" Type="http://schemas.openxmlformats.org/officeDocument/2006/relationships/tags" Target="../tags/tag268.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272.xml"/><Relationship Id="rId7" Type="http://schemas.openxmlformats.org/officeDocument/2006/relationships/slideLayout" Target="../slideLayouts/slideLayout2.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tags" Target="../tags/tag275.xml"/><Relationship Id="rId5" Type="http://schemas.openxmlformats.org/officeDocument/2006/relationships/tags" Target="../tags/tag274.xml"/><Relationship Id="rId10" Type="http://schemas.openxmlformats.org/officeDocument/2006/relationships/image" Target="../media/image27.png"/><Relationship Id="rId4" Type="http://schemas.openxmlformats.org/officeDocument/2006/relationships/tags" Target="../tags/tag273.xm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tags" Target="../tags/tag283.xml"/><Relationship Id="rId13" Type="http://schemas.openxmlformats.org/officeDocument/2006/relationships/tags" Target="../tags/tag288.xml"/><Relationship Id="rId3" Type="http://schemas.openxmlformats.org/officeDocument/2006/relationships/tags" Target="../tags/tag278.xml"/><Relationship Id="rId7" Type="http://schemas.openxmlformats.org/officeDocument/2006/relationships/tags" Target="../tags/tag282.xml"/><Relationship Id="rId12" Type="http://schemas.openxmlformats.org/officeDocument/2006/relationships/tags" Target="../tags/tag287.xml"/><Relationship Id="rId17" Type="http://schemas.openxmlformats.org/officeDocument/2006/relationships/notesSlide" Target="../notesSlides/notesSlide10.xml"/><Relationship Id="rId2" Type="http://schemas.openxmlformats.org/officeDocument/2006/relationships/tags" Target="../tags/tag277.xml"/><Relationship Id="rId16" Type="http://schemas.openxmlformats.org/officeDocument/2006/relationships/slideLayout" Target="../slideLayouts/slideLayout13.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tags" Target="../tags/tag286.xml"/><Relationship Id="rId5" Type="http://schemas.openxmlformats.org/officeDocument/2006/relationships/tags" Target="../tags/tag280.xml"/><Relationship Id="rId15" Type="http://schemas.openxmlformats.org/officeDocument/2006/relationships/tags" Target="../tags/tag290.xml"/><Relationship Id="rId10" Type="http://schemas.openxmlformats.org/officeDocument/2006/relationships/tags" Target="../tags/tag285.xml"/><Relationship Id="rId4" Type="http://schemas.openxmlformats.org/officeDocument/2006/relationships/tags" Target="../tags/tag279.xml"/><Relationship Id="rId9" Type="http://schemas.openxmlformats.org/officeDocument/2006/relationships/tags" Target="../tags/tag284.xml"/><Relationship Id="rId14" Type="http://schemas.openxmlformats.org/officeDocument/2006/relationships/tags" Target="../tags/tag28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tags" Target="../tags/tag303.xml"/><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tags" Target="../tags/tag302.xml"/><Relationship Id="rId17" Type="http://schemas.openxmlformats.org/officeDocument/2006/relationships/notesSlide" Target="../notesSlides/notesSlide11.xml"/><Relationship Id="rId2" Type="http://schemas.openxmlformats.org/officeDocument/2006/relationships/tags" Target="../tags/tag292.xml"/><Relationship Id="rId16" Type="http://schemas.openxmlformats.org/officeDocument/2006/relationships/slideLayout" Target="../slideLayouts/slideLayout17.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tags" Target="../tags/tag305.xml"/><Relationship Id="rId10" Type="http://schemas.openxmlformats.org/officeDocument/2006/relationships/tags" Target="../tags/tag300.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s>
</file>

<file path=ppt/slides/_rels/slide21.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notesSlide" Target="../notesSlides/notesSlide12.xml"/><Relationship Id="rId2" Type="http://schemas.openxmlformats.org/officeDocument/2006/relationships/tags" Target="../tags/tag306.xml"/><Relationship Id="rId1" Type="http://schemas.openxmlformats.org/officeDocument/2006/relationships/themeOverride" Target="../theme/themeOverride2.xml"/><Relationship Id="rId6" Type="http://schemas.openxmlformats.org/officeDocument/2006/relationships/slideLayout" Target="../slideLayouts/slideLayout14.xml"/><Relationship Id="rId5" Type="http://schemas.openxmlformats.org/officeDocument/2006/relationships/tags" Target="../tags/tag309.xml"/><Relationship Id="rId4" Type="http://schemas.openxmlformats.org/officeDocument/2006/relationships/tags" Target="../tags/tag308.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tags" Target="../tags/tag312.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slideLayout" Target="../slideLayouts/slideLayout2.xml"/><Relationship Id="rId11" Type="http://schemas.openxmlformats.org/officeDocument/2006/relationships/image" Target="../media/image38.png"/><Relationship Id="rId5" Type="http://schemas.openxmlformats.org/officeDocument/2006/relationships/tags" Target="../tags/tag314.xml"/><Relationship Id="rId10" Type="http://schemas.openxmlformats.org/officeDocument/2006/relationships/image" Target="../media/image37.png"/><Relationship Id="rId4" Type="http://schemas.openxmlformats.org/officeDocument/2006/relationships/tags" Target="../tags/tag313.xml"/><Relationship Id="rId9" Type="http://schemas.openxmlformats.org/officeDocument/2006/relationships/image" Target="../media/image36.png"/><Relationship Id="rId1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slideLayout" Target="../slideLayouts/slideLayout3.xml"/><Relationship Id="rId5" Type="http://schemas.openxmlformats.org/officeDocument/2006/relationships/tags" Target="../tags/tag319.xml"/><Relationship Id="rId4" Type="http://schemas.openxmlformats.org/officeDocument/2006/relationships/tags" Target="../tags/tag3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21.xml"/><Relationship Id="rId1" Type="http://schemas.openxmlformats.org/officeDocument/2006/relationships/tags" Target="../tags/tag320.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tags" Target="../tags/tag324.xml"/><Relationship Id="rId7" Type="http://schemas.openxmlformats.org/officeDocument/2006/relationships/image" Target="../media/image45.png"/><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32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6.xml"/></Relationships>
</file>

<file path=ppt/slides/_rels/slide28.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notesSlide" Target="../notesSlides/notesSlide13.xml"/><Relationship Id="rId2" Type="http://schemas.openxmlformats.org/officeDocument/2006/relationships/tags" Target="../tags/tag327.xml"/><Relationship Id="rId1" Type="http://schemas.openxmlformats.org/officeDocument/2006/relationships/themeOverride" Target="../theme/themeOverride3.xml"/><Relationship Id="rId6" Type="http://schemas.openxmlformats.org/officeDocument/2006/relationships/slideLayout" Target="../slideLayouts/slideLayout14.xml"/><Relationship Id="rId5" Type="http://schemas.openxmlformats.org/officeDocument/2006/relationships/tags" Target="../tags/tag330.xml"/><Relationship Id="rId4" Type="http://schemas.openxmlformats.org/officeDocument/2006/relationships/tags" Target="../tags/tag3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33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3.xml"/><Relationship Id="rId1" Type="http://schemas.openxmlformats.org/officeDocument/2006/relationships/tags" Target="../tags/tag261.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3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33.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33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35.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36.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33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slideLayout" Target="../slideLayouts/slideLayout3.xml"/><Relationship Id="rId1" Type="http://schemas.openxmlformats.org/officeDocument/2006/relationships/tags" Target="../tags/tag340.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341.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3.xml"/><Relationship Id="rId1" Type="http://schemas.openxmlformats.org/officeDocument/2006/relationships/tags" Target="../tags/tag34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3.xml"/><Relationship Id="rId1" Type="http://schemas.openxmlformats.org/officeDocument/2006/relationships/tags" Target="../tags/tag3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45.xml"/><Relationship Id="rId1" Type="http://schemas.openxmlformats.org/officeDocument/2006/relationships/tags" Target="../tags/tag344.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34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xml"/><Relationship Id="rId1" Type="http://schemas.openxmlformats.org/officeDocument/2006/relationships/tags" Target="../tags/tag347.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3.xml"/><Relationship Id="rId1" Type="http://schemas.openxmlformats.org/officeDocument/2006/relationships/tags" Target="../tags/tag348.xml"/><Relationship Id="rId5" Type="http://schemas.openxmlformats.org/officeDocument/2006/relationships/image" Target="../media/image97.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349.xml"/><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3.xml"/><Relationship Id="rId1" Type="http://schemas.openxmlformats.org/officeDocument/2006/relationships/tags" Target="../tags/tag350.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264.xml"/><Relationship Id="rId7" Type="http://schemas.openxmlformats.org/officeDocument/2006/relationships/image" Target="../media/image10.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image" Target="../media/image9.jpe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tags" Target="../tags/tag352.xml"/><Relationship Id="rId7" Type="http://schemas.openxmlformats.org/officeDocument/2006/relationships/notesSlide" Target="../notesSlides/notesSlide26.xml"/><Relationship Id="rId2" Type="http://schemas.openxmlformats.org/officeDocument/2006/relationships/tags" Target="../tags/tag351.xml"/><Relationship Id="rId1" Type="http://schemas.openxmlformats.org/officeDocument/2006/relationships/themeOverride" Target="../theme/themeOverride4.xml"/><Relationship Id="rId6" Type="http://schemas.openxmlformats.org/officeDocument/2006/relationships/slideLayout" Target="../slideLayouts/slideLayout14.xml"/><Relationship Id="rId5" Type="http://schemas.openxmlformats.org/officeDocument/2006/relationships/tags" Target="../tags/tag354.xml"/><Relationship Id="rId4" Type="http://schemas.openxmlformats.org/officeDocument/2006/relationships/tags" Target="../tags/tag353.xml"/></Relationships>
</file>

<file path=ppt/slides/_rels/slide51.xml.rels><?xml version="1.0" encoding="UTF-8" standalone="yes"?>
<Relationships xmlns="http://schemas.openxmlformats.org/package/2006/relationships"><Relationship Id="rId8" Type="http://schemas.openxmlformats.org/officeDocument/2006/relationships/tags" Target="../tags/tag362.xml"/><Relationship Id="rId13" Type="http://schemas.openxmlformats.org/officeDocument/2006/relationships/slideLayout" Target="../slideLayouts/slideLayout3.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tags" Target="../tags/tag366.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tags" Target="../tags/tag365.xml"/><Relationship Id="rId5" Type="http://schemas.openxmlformats.org/officeDocument/2006/relationships/tags" Target="../tags/tag359.xml"/><Relationship Id="rId15" Type="http://schemas.openxmlformats.org/officeDocument/2006/relationships/image" Target="../media/image102.jpeg"/><Relationship Id="rId10" Type="http://schemas.openxmlformats.org/officeDocument/2006/relationships/tags" Target="../tags/tag364.xml"/><Relationship Id="rId4" Type="http://schemas.openxmlformats.org/officeDocument/2006/relationships/tags" Target="../tags/tag358.xml"/><Relationship Id="rId9" Type="http://schemas.openxmlformats.org/officeDocument/2006/relationships/tags" Target="../tags/tag363.xml"/><Relationship Id="rId14" Type="http://schemas.openxmlformats.org/officeDocument/2006/relationships/image" Target="../media/image101.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6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71.xml"/><Relationship Id="rId1" Type="http://schemas.openxmlformats.org/officeDocument/2006/relationships/tags" Target="../tags/tag370.xml"/></Relationships>
</file>

<file path=ppt/slides/_rels/slide56.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notesSlide" Target="../notesSlides/notesSlide28.xml"/><Relationship Id="rId5" Type="http://schemas.openxmlformats.org/officeDocument/2006/relationships/slideLayout" Target="../slideLayouts/slideLayout14.xml"/><Relationship Id="rId4" Type="http://schemas.openxmlformats.org/officeDocument/2006/relationships/tags" Target="../tags/tag375.xml"/></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6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14.png"/></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18.png"/></Relationships>
</file>

<file path=ppt/slides/_rels/slide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18.xml"/><Relationship Id="rId1" Type="http://schemas.openxmlformats.org/officeDocument/2006/relationships/tags" Target="../tags/tag376.xml"/><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2.png"/><Relationship Id="rId1" Type="http://schemas.openxmlformats.org/officeDocument/2006/relationships/slideLayout" Target="../slideLayouts/slideLayout18.xml"/><Relationship Id="rId4" Type="http://schemas.openxmlformats.org/officeDocument/2006/relationships/image" Target="../media/image129.png"/></Relationships>
</file>

<file path=ppt/slides/_rels/slide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18.xml"/><Relationship Id="rId1" Type="http://schemas.openxmlformats.org/officeDocument/2006/relationships/tags" Target="../tags/tag377.xml"/><Relationship Id="rId4" Type="http://schemas.openxmlformats.org/officeDocument/2006/relationships/image" Target="../media/image132.png"/></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8.xml"/><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8.xml"/><Relationship Id="rId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1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5.xml"/><Relationship Id="rId1" Type="http://schemas.openxmlformats.org/officeDocument/2006/relationships/slideLayout" Target="../slideLayouts/slideLayout30.xml"/><Relationship Id="rId5" Type="http://schemas.openxmlformats.org/officeDocument/2006/relationships/image" Target="../media/image162.jpeg"/><Relationship Id="rId4" Type="http://schemas.openxmlformats.org/officeDocument/2006/relationships/image" Target="../media/image161.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custDataLst>
              <p:tags r:id="rId3"/>
            </p:custDataLst>
          </p:nvPr>
        </p:nvSpPr>
        <p:spPr/>
        <p:txBody>
          <a:bodyPr>
            <a:normAutofit/>
          </a:bodyPr>
          <a:lstStyle/>
          <a:p>
            <a:r>
              <a:rPr lang="zh-CN" altLang="en-US" sz="2000">
                <a:ea typeface="微软雅黑" panose="020B0503020204020204" pitchFamily="34" charset="-122"/>
              </a:rPr>
              <a:t>围绕全新升级功能讲解论文写作</a:t>
            </a:r>
          </a:p>
        </p:txBody>
      </p:sp>
      <p:sp>
        <p:nvSpPr>
          <p:cNvPr id="4" name="标题 3"/>
          <p:cNvSpPr>
            <a:spLocks noGrp="1"/>
          </p:cNvSpPr>
          <p:nvPr>
            <p:ph type="ctrTitle"/>
            <p:custDataLst>
              <p:tags r:id="rId4"/>
            </p:custDataLst>
          </p:nvPr>
        </p:nvSpPr>
        <p:spPr>
          <a:xfrm>
            <a:off x="2614295" y="2434590"/>
            <a:ext cx="9063990" cy="1414780"/>
          </a:xfrm>
        </p:spPr>
        <p:txBody>
          <a:bodyPr lIns="36000">
            <a:normAutofit/>
          </a:bodyPr>
          <a:lstStyle/>
          <a:p>
            <a:r>
              <a:rPr lang="zh-CN" altLang="en-US" sz="6000">
                <a:solidFill>
                  <a:schemeClr val="tx1">
                    <a:lumMod val="85000"/>
                    <a:lumOff val="15000"/>
                  </a:schemeClr>
                </a:solidFill>
                <a:ea typeface="微软雅黑" panose="020B0503020204020204" pitchFamily="34" charset="-122"/>
              </a:rPr>
              <a:t>助力论文写作主题讲座</a:t>
            </a:r>
          </a:p>
        </p:txBody>
      </p:sp>
      <p:sp>
        <p:nvSpPr>
          <p:cNvPr id="6" name="文本占位符 5"/>
          <p:cNvSpPr>
            <a:spLocks noGrp="1"/>
          </p:cNvSpPr>
          <p:nvPr>
            <p:ph type="body" sz="quarter" idx="10"/>
            <p:custDataLst>
              <p:tags r:id="rId5"/>
            </p:custDataLst>
          </p:nvPr>
        </p:nvSpPr>
        <p:spPr/>
        <p:txBody>
          <a:bodyPr>
            <a:normAutofit fontScale="90000"/>
          </a:bodyPr>
          <a:lstStyle/>
          <a:p>
            <a:r>
              <a:rPr lang="zh-CN" altLang="en-US">
                <a:ea typeface="微软雅黑" panose="020B0503020204020204" pitchFamily="34" charset="-122"/>
              </a:rPr>
              <a:t>江西分公司市场部</a:t>
            </a:r>
          </a:p>
        </p:txBody>
      </p:sp>
      <p:sp>
        <p:nvSpPr>
          <p:cNvPr id="7" name="文本占位符 6"/>
          <p:cNvSpPr>
            <a:spLocks noGrp="1"/>
          </p:cNvSpPr>
          <p:nvPr>
            <p:ph type="body" sz="quarter" idx="11"/>
            <p:custDataLst>
              <p:tags r:id="rId6"/>
            </p:custDataLst>
          </p:nvPr>
        </p:nvSpPr>
        <p:spPr/>
        <p:txBody>
          <a:bodyPr>
            <a:normAutofit/>
          </a:bodyPr>
          <a:lstStyle/>
          <a:p>
            <a:r>
              <a:rPr lang="en-US" altLang="zh-CN">
                <a:ea typeface="微软雅黑" panose="020B0503020204020204" pitchFamily="34" charset="-122"/>
              </a:rPr>
              <a:t>2020.11</a:t>
            </a:r>
          </a:p>
        </p:txBody>
      </p:sp>
      <p:sp>
        <p:nvSpPr>
          <p:cNvPr id="2" name="文本框 1"/>
          <p:cNvSpPr txBox="1"/>
          <p:nvPr>
            <p:custDataLst>
              <p:tags r:id="rId7"/>
            </p:custDataLst>
          </p:nvPr>
        </p:nvSpPr>
        <p:spPr>
          <a:xfrm>
            <a:off x="2595245" y="2045335"/>
            <a:ext cx="3848100" cy="720090"/>
          </a:xfrm>
          <a:prstGeom prst="rect">
            <a:avLst/>
          </a:prstGeom>
          <a:noFill/>
        </p:spPr>
        <p:txBody>
          <a:bodyPr wrap="square" rtlCol="0" anchor="ctr">
            <a:noAutofit/>
          </a:bodyPr>
          <a:lstStyle/>
          <a:p>
            <a:r>
              <a:rPr lang="zh-CN" sz="6000" b="1" dirty="0">
                <a:solidFill>
                  <a:schemeClr val="accent1"/>
                </a:solidFill>
                <a:latin typeface="Arial" panose="020B0604020202020204" pitchFamily="34" charset="0"/>
                <a:ea typeface="微软雅黑" panose="020B0503020204020204" pitchFamily="34" charset="-122"/>
              </a:rPr>
              <a:t>中国知网</a:t>
            </a:r>
          </a:p>
        </p:txBody>
      </p:sp>
      <p:pic>
        <p:nvPicPr>
          <p:cNvPr id="3" name="图片 2" descr="logo"/>
          <p:cNvPicPr>
            <a:picLocks noChangeAspect="1"/>
          </p:cNvPicPr>
          <p:nvPr/>
        </p:nvPicPr>
        <p:blipFill>
          <a:blip r:embed="rId10" cstate="print"/>
          <a:stretch>
            <a:fillRect/>
          </a:stretch>
        </p:blipFill>
        <p:spPr>
          <a:xfrm>
            <a:off x="10248900" y="175260"/>
            <a:ext cx="1708785" cy="55054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a:off x="-280670" y="136525"/>
            <a:ext cx="494665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     1. </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论文写作</a:t>
            </a:r>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摘要</a:t>
            </a:r>
          </a:p>
        </p:txBody>
      </p:sp>
      <p:sp>
        <p:nvSpPr>
          <p:cNvPr id="17" name="TextBox 18"/>
          <p:cNvSpPr txBox="1"/>
          <p:nvPr/>
        </p:nvSpPr>
        <p:spPr>
          <a:xfrm>
            <a:off x="863600" y="1191683"/>
            <a:ext cx="10463953" cy="5028565"/>
          </a:xfrm>
          <a:prstGeom prst="rect">
            <a:avLst/>
          </a:prstGeom>
          <a:noFill/>
          <a:ln>
            <a:solidFill>
              <a:srgbClr val="157E9F"/>
            </a:solidFill>
          </a:ln>
        </p:spPr>
        <p:txBody>
          <a:bodyPr wrap="square" rtlCol="0">
            <a:spAutoFit/>
          </a:bodyPr>
          <a:lstStyle/>
          <a:p>
            <a:pPr marL="342900" indent="-342900">
              <a:lnSpc>
                <a:spcPct val="150000"/>
              </a:lnSpc>
              <a:buFont typeface="Wingdings" panose="05000000000000000000" charset="0"/>
              <a:buChar char="l"/>
            </a:pPr>
            <a:r>
              <a:rPr lang="zh-CN" altLang="en-US" sz="2135" b="1" dirty="0">
                <a:latin typeface="+mj-ea"/>
                <a:ea typeface="+mj-ea"/>
                <a:cs typeface="+mj-ea"/>
                <a:sym typeface="+mn-ea"/>
              </a:rPr>
              <a:t>摘要的类型</a:t>
            </a:r>
            <a:r>
              <a:rPr lang="zh-CN" altLang="en-US" sz="2135" dirty="0">
                <a:latin typeface="+mj-ea"/>
                <a:ea typeface="+mj-ea"/>
                <a:cs typeface="+mj-ea"/>
                <a:sym typeface="+mn-ea"/>
              </a:rPr>
              <a:t> </a:t>
            </a:r>
            <a:endParaRPr lang="zh-CN" altLang="en-US" sz="2135" dirty="0">
              <a:latin typeface="+mj-ea"/>
              <a:ea typeface="+mj-ea"/>
              <a:cs typeface="+mj-ea"/>
            </a:endParaRPr>
          </a:p>
          <a:p>
            <a:pPr marL="342900" indent="-342900">
              <a:lnSpc>
                <a:spcPct val="150000"/>
              </a:lnSpc>
              <a:buFont typeface="Arial" panose="020B0604020202020204" pitchFamily="34" charset="0"/>
              <a:buChar char="•"/>
            </a:pPr>
            <a:r>
              <a:rPr lang="zh-CN" altLang="en-US" sz="2135" dirty="0">
                <a:latin typeface="+mj-ea"/>
                <a:ea typeface="+mj-ea"/>
                <a:cs typeface="+mj-ea"/>
                <a:sym typeface="+mn-ea"/>
              </a:rPr>
              <a:t>报道性摘要：研究目的、研究方法、主要发现、主要结论、经验教训和应用价值</a:t>
            </a:r>
          </a:p>
          <a:p>
            <a:pPr marL="342900" indent="-342900">
              <a:lnSpc>
                <a:spcPct val="150000"/>
              </a:lnSpc>
              <a:buFont typeface="Arial" panose="020B0604020202020204" pitchFamily="34" charset="0"/>
              <a:buChar char="•"/>
            </a:pPr>
            <a:r>
              <a:rPr lang="zh-CN" altLang="en-US" sz="2135" dirty="0">
                <a:latin typeface="+mj-ea"/>
                <a:ea typeface="+mj-ea"/>
                <a:cs typeface="+mj-ea"/>
                <a:sym typeface="+mn-ea"/>
              </a:rPr>
              <a:t>指示性摘要：主要叙述撰写目的适用于基础学科的论文、管理论文、专题论述、综述等</a:t>
            </a:r>
            <a:endParaRPr lang="zh-CN" altLang="en-US" sz="2135" dirty="0">
              <a:latin typeface="+mj-ea"/>
              <a:ea typeface="+mj-ea"/>
              <a:cs typeface="+mj-ea"/>
            </a:endParaRPr>
          </a:p>
          <a:p>
            <a:pPr marL="342900" indent="-342900">
              <a:lnSpc>
                <a:spcPct val="150000"/>
              </a:lnSpc>
              <a:buFont typeface="Arial" panose="020B0604020202020204" pitchFamily="34" charset="0"/>
              <a:buChar char="•"/>
            </a:pPr>
            <a:r>
              <a:rPr lang="zh-CN" altLang="en-US" sz="2135" dirty="0">
                <a:latin typeface="+mj-ea"/>
                <a:ea typeface="+mj-ea"/>
                <a:cs typeface="+mj-ea"/>
                <a:sym typeface="+mn-ea"/>
              </a:rPr>
              <a:t>报道－指示性摘要</a:t>
            </a:r>
          </a:p>
          <a:p>
            <a:pPr marL="342900" indent="-342900">
              <a:lnSpc>
                <a:spcPct val="150000"/>
              </a:lnSpc>
              <a:buFont typeface="Wingdings" panose="05000000000000000000" charset="0"/>
              <a:buChar char="l"/>
            </a:pPr>
            <a:r>
              <a:rPr lang="zh-CN" altLang="en-US" sz="2135" b="1" dirty="0">
                <a:latin typeface="+mj-ea"/>
                <a:ea typeface="+mj-ea"/>
                <a:cs typeface="+mj-ea"/>
                <a:sym typeface="+mn-ea"/>
              </a:rPr>
              <a:t>摘要的注意事项</a:t>
            </a:r>
          </a:p>
          <a:p>
            <a:pPr marL="0" lvl="1" indent="0">
              <a:lnSpc>
                <a:spcPct val="150000"/>
              </a:lnSpc>
              <a:buFont typeface="Wingdings" panose="05000000000000000000" charset="0"/>
              <a:buNone/>
            </a:pPr>
            <a:r>
              <a:rPr lang="zh-CN" altLang="en-US" sz="2135" dirty="0">
                <a:latin typeface="+mj-ea"/>
                <a:ea typeface="+mj-ea"/>
                <a:cs typeface="+mj-ea"/>
                <a:sym typeface="+mn-ea"/>
              </a:rPr>
              <a:t>长短：</a:t>
            </a:r>
            <a:r>
              <a:rPr lang="zh-CN" altLang="en-US" sz="2135" dirty="0">
                <a:latin typeface="+mn-ea"/>
                <a:cs typeface="+mn-ea"/>
                <a:sym typeface="+mn-ea"/>
              </a:rPr>
              <a:t>报道性摘要和报道－指示性摘要为</a:t>
            </a:r>
            <a:r>
              <a:rPr lang="en-US" altLang="zh-CN" sz="2135" dirty="0">
                <a:latin typeface="+mn-ea"/>
                <a:cs typeface="+mn-ea"/>
                <a:sym typeface="+mn-ea"/>
              </a:rPr>
              <a:t>300</a:t>
            </a:r>
            <a:r>
              <a:rPr lang="zh-CN" altLang="en-US" sz="2135" dirty="0">
                <a:latin typeface="+mn-ea"/>
                <a:cs typeface="+mn-ea"/>
                <a:sym typeface="+mn-ea"/>
              </a:rPr>
              <a:t>～</a:t>
            </a:r>
            <a:r>
              <a:rPr lang="en-US" altLang="zh-CN" sz="2135" dirty="0">
                <a:latin typeface="+mn-ea"/>
                <a:cs typeface="+mn-ea"/>
                <a:sym typeface="+mn-ea"/>
              </a:rPr>
              <a:t>400</a:t>
            </a:r>
            <a:r>
              <a:rPr lang="zh-CN" altLang="en-US" sz="2135" dirty="0">
                <a:latin typeface="+mn-ea"/>
                <a:cs typeface="+mn-ea"/>
                <a:sym typeface="+mn-ea"/>
              </a:rPr>
              <a:t>字，不宜超过</a:t>
            </a:r>
            <a:r>
              <a:rPr lang="en-US" altLang="zh-CN" sz="2135" dirty="0">
                <a:latin typeface="+mn-ea"/>
                <a:cs typeface="+mn-ea"/>
                <a:sym typeface="+mn-ea"/>
              </a:rPr>
              <a:t>400</a:t>
            </a:r>
            <a:r>
              <a:rPr lang="zh-CN" altLang="en-US" sz="2135" dirty="0">
                <a:latin typeface="+mn-ea"/>
                <a:cs typeface="+mn-ea"/>
                <a:sym typeface="+mn-ea"/>
              </a:rPr>
              <a:t>字</a:t>
            </a:r>
          </a:p>
          <a:p>
            <a:pPr marL="0" lvl="1" indent="0">
              <a:lnSpc>
                <a:spcPct val="150000"/>
              </a:lnSpc>
              <a:buFont typeface="Wingdings" panose="05000000000000000000" charset="0"/>
              <a:buNone/>
            </a:pPr>
            <a:r>
              <a:rPr lang="zh-CN" altLang="en-US" sz="2135" dirty="0">
                <a:latin typeface="+mn-ea"/>
                <a:cs typeface="+mn-ea"/>
                <a:sym typeface="+mn-ea"/>
              </a:rPr>
              <a:t>          指示性摘要为</a:t>
            </a:r>
            <a:r>
              <a:rPr lang="en-US" altLang="zh-CN" sz="2135" dirty="0">
                <a:latin typeface="+mn-ea"/>
                <a:cs typeface="+mn-ea"/>
                <a:sym typeface="+mn-ea"/>
              </a:rPr>
              <a:t>100</a:t>
            </a:r>
            <a:r>
              <a:rPr lang="zh-CN" altLang="en-US" sz="2135" dirty="0">
                <a:latin typeface="+mn-ea"/>
                <a:cs typeface="+mn-ea"/>
                <a:sym typeface="+mn-ea"/>
              </a:rPr>
              <a:t>～</a:t>
            </a:r>
            <a:r>
              <a:rPr lang="en-US" altLang="zh-CN" sz="2135" dirty="0">
                <a:latin typeface="+mn-ea"/>
                <a:cs typeface="+mn-ea"/>
                <a:sym typeface="+mn-ea"/>
              </a:rPr>
              <a:t>150</a:t>
            </a:r>
            <a:r>
              <a:rPr lang="zh-CN" altLang="en-US" sz="2135" dirty="0">
                <a:latin typeface="+mn-ea"/>
                <a:cs typeface="+mn-ea"/>
                <a:sym typeface="+mn-ea"/>
              </a:rPr>
              <a:t>字，不超过</a:t>
            </a:r>
            <a:r>
              <a:rPr lang="en-US" altLang="zh-CN" sz="2135" dirty="0">
                <a:latin typeface="+mn-ea"/>
                <a:cs typeface="+mn-ea"/>
                <a:sym typeface="+mn-ea"/>
              </a:rPr>
              <a:t>200</a:t>
            </a:r>
            <a:r>
              <a:rPr lang="zh-CN" altLang="en-US" sz="2135" dirty="0">
                <a:latin typeface="+mn-ea"/>
                <a:cs typeface="+mn-ea"/>
                <a:sym typeface="+mn-ea"/>
              </a:rPr>
              <a:t>字</a:t>
            </a:r>
          </a:p>
          <a:p>
            <a:pPr marL="0" lvl="1" indent="0">
              <a:lnSpc>
                <a:spcPct val="150000"/>
              </a:lnSpc>
              <a:buFont typeface="Wingdings" panose="05000000000000000000" charset="0"/>
              <a:buNone/>
            </a:pPr>
            <a:r>
              <a:rPr lang="zh-CN" altLang="en-US" sz="2135" dirty="0">
                <a:latin typeface="+mn-ea"/>
                <a:cs typeface="+mn-ea"/>
                <a:sym typeface="+mn-ea"/>
              </a:rPr>
              <a:t>          英文摘要（</a:t>
            </a:r>
            <a:r>
              <a:rPr lang="en-US" altLang="zh-CN" sz="2135" dirty="0">
                <a:latin typeface="+mn-ea"/>
                <a:cs typeface="+mn-ea"/>
                <a:sym typeface="+mn-ea"/>
              </a:rPr>
              <a:t>abstract</a:t>
            </a:r>
            <a:r>
              <a:rPr lang="zh-CN" altLang="en-US" sz="2135" dirty="0">
                <a:latin typeface="+mn-ea"/>
                <a:cs typeface="+mn-ea"/>
                <a:sym typeface="+mn-ea"/>
              </a:rPr>
              <a:t>）一般不超过</a:t>
            </a:r>
            <a:r>
              <a:rPr lang="en-US" altLang="zh-CN" sz="2135" dirty="0">
                <a:latin typeface="+mn-ea"/>
                <a:cs typeface="+mn-ea"/>
                <a:sym typeface="+mn-ea"/>
              </a:rPr>
              <a:t>250</a:t>
            </a:r>
            <a:r>
              <a:rPr lang="zh-CN" altLang="en-US" sz="2135" dirty="0">
                <a:latin typeface="+mn-ea"/>
                <a:cs typeface="+mn-ea"/>
                <a:sym typeface="+mn-ea"/>
              </a:rPr>
              <a:t>个实词</a:t>
            </a:r>
            <a:endParaRPr lang="zh-CN" altLang="en-US" sz="2135" dirty="0">
              <a:latin typeface="+mn-ea"/>
              <a:cs typeface="+mn-ea"/>
            </a:endParaRPr>
          </a:p>
          <a:p>
            <a:pPr marL="0" lvl="1" indent="0">
              <a:lnSpc>
                <a:spcPct val="150000"/>
              </a:lnSpc>
              <a:buFont typeface="Wingdings" panose="05000000000000000000" charset="0"/>
              <a:buNone/>
            </a:pPr>
            <a:endParaRPr lang="zh-CN" altLang="en-US" sz="2135">
              <a:latin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65430" y="1592580"/>
          <a:ext cx="4097020" cy="4109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圆角矩形 2"/>
          <p:cNvSpPr/>
          <p:nvPr/>
        </p:nvSpPr>
        <p:spPr>
          <a:xfrm>
            <a:off x="-281305" y="157480"/>
            <a:ext cx="410400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pitchFamily="34" charset="-122"/>
                <a:ea typeface="微软雅黑" panose="020B0503020204020204" pitchFamily="34" charset="-122"/>
              </a:rPr>
              <a:t>2. </a:t>
            </a:r>
            <a:r>
              <a:rPr lang="zh-CN" altLang="en-US" sz="2800" b="1" dirty="0">
                <a:latin typeface="微软雅黑" panose="020B0503020204020204" pitchFamily="34" charset="-122"/>
                <a:ea typeface="微软雅黑" panose="020B0503020204020204" pitchFamily="34" charset="-122"/>
              </a:rPr>
              <a:t>正确引用参考文献</a:t>
            </a:r>
          </a:p>
        </p:txBody>
      </p:sp>
      <p:graphicFrame>
        <p:nvGraphicFramePr>
          <p:cNvPr id="4" name="表格 3"/>
          <p:cNvGraphicFramePr/>
          <p:nvPr>
            <p:custDataLst>
              <p:tags r:id="rId1"/>
            </p:custDataLst>
          </p:nvPr>
        </p:nvGraphicFramePr>
        <p:xfrm>
          <a:off x="4645025" y="3841115"/>
          <a:ext cx="7315200" cy="1499870"/>
        </p:xfrm>
        <a:graphic>
          <a:graphicData uri="http://schemas.openxmlformats.org/drawingml/2006/table">
            <a:tbl>
              <a:tblPr firstRow="1" bandRow="1">
                <a:tableStyleId>{5940675A-B579-460E-94D1-54222C63F5DA}</a:tableStyleId>
              </a:tblPr>
              <a:tblGrid>
                <a:gridCol w="1219200"/>
                <a:gridCol w="762000"/>
                <a:gridCol w="762635"/>
                <a:gridCol w="761365"/>
                <a:gridCol w="762000"/>
                <a:gridCol w="761365"/>
                <a:gridCol w="762000"/>
                <a:gridCol w="762635"/>
                <a:gridCol w="762000"/>
              </a:tblGrid>
              <a:tr h="749935">
                <a:tc>
                  <a:txBody>
                    <a:bodyPr/>
                    <a:lstStyle/>
                    <a:p>
                      <a:pPr indent="0" algn="ctr">
                        <a:buNone/>
                      </a:pPr>
                      <a:r>
                        <a:rPr lang="en-US" sz="1600" b="1">
                          <a:latin typeface="微软雅黑" panose="020B0503020204020204" pitchFamily="34" charset="-122"/>
                          <a:ea typeface="微软雅黑" panose="020B0503020204020204" pitchFamily="34" charset="-122"/>
                          <a:cs typeface="Times New Roman" panose="02020603050405020304" charset="0"/>
                        </a:rPr>
                        <a:t>参考文献类型</a:t>
                      </a:r>
                      <a:endParaRPr lang="en-US" altLang="en-US" sz="1600" b="1">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专著</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论文集</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报纸文章</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期刊文章</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学位论文</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报告</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标准</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rPr>
                        <a:t>专利</a:t>
                      </a:r>
                      <a:endParaRPr lang="en-US" altLang="en-US" sz="1600" b="0">
                        <a:solidFill>
                          <a:srgbClr val="C0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49935">
                <a:tc>
                  <a:txBody>
                    <a:bodyPr/>
                    <a:lstStyle/>
                    <a:p>
                      <a:pPr indent="0" algn="ctr">
                        <a:buNone/>
                      </a:pPr>
                      <a:r>
                        <a:rPr lang="en-US" sz="1600" b="1">
                          <a:latin typeface="微软雅黑" panose="020B0503020204020204" pitchFamily="34" charset="-122"/>
                          <a:ea typeface="微软雅黑" panose="020B0503020204020204" pitchFamily="34" charset="-122"/>
                          <a:cs typeface="Times New Roman" panose="02020603050405020304" charset="0"/>
                        </a:rPr>
                        <a:t>文献类型标识</a:t>
                      </a:r>
                      <a:endParaRPr lang="en-US" altLang="en-US" sz="1600" b="1">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chemeClr val="tx1"/>
                          </a:solidFill>
                          <a:latin typeface="微软雅黑" panose="020B0503020204020204" pitchFamily="34" charset="-122"/>
                          <a:ea typeface="微软雅黑" panose="020B0503020204020204" pitchFamily="34" charset="-122"/>
                          <a:cs typeface="Times New Roman" panose="02020603050405020304" charset="0"/>
                        </a:rPr>
                        <a:t>M</a:t>
                      </a:r>
                      <a:endParaRPr lang="en-US" altLang="en-US" sz="1600" b="0">
                        <a:solidFill>
                          <a:schemeClr val="tx1"/>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微软雅黑" panose="020B0503020204020204" pitchFamily="34" charset="-122"/>
                          <a:ea typeface="微软雅黑" panose="020B0503020204020204" pitchFamily="34" charset="-122"/>
                          <a:cs typeface="Times New Roman" panose="02020603050405020304" charset="0"/>
                        </a:rPr>
                        <a:t>C</a:t>
                      </a:r>
                      <a:endParaRPr lang="en-US" altLang="en-US" sz="16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微软雅黑" panose="020B0503020204020204" pitchFamily="34" charset="-122"/>
                          <a:ea typeface="微软雅黑" panose="020B0503020204020204" pitchFamily="34" charset="-122"/>
                          <a:cs typeface="Times New Roman" panose="02020603050405020304" charset="0"/>
                        </a:rPr>
                        <a:t>N</a:t>
                      </a:r>
                      <a:endParaRPr lang="en-US" altLang="en-US" sz="16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FF0000"/>
                          </a:solidFill>
                          <a:latin typeface="微软雅黑" panose="020B0503020204020204" pitchFamily="34" charset="-122"/>
                          <a:ea typeface="微软雅黑" panose="020B0503020204020204" pitchFamily="34" charset="-122"/>
                          <a:cs typeface="Times New Roman" panose="02020603050405020304" charset="0"/>
                        </a:rPr>
                        <a:t>J</a:t>
                      </a:r>
                      <a:endParaRPr lang="en-US" altLang="en-US" sz="1600" b="0">
                        <a:solidFill>
                          <a:srgbClr val="FF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solidFill>
                            <a:srgbClr val="FF0000"/>
                          </a:solidFill>
                          <a:latin typeface="微软雅黑" panose="020B0503020204020204" pitchFamily="34" charset="-122"/>
                          <a:ea typeface="微软雅黑" panose="020B0503020204020204" pitchFamily="34" charset="-122"/>
                          <a:cs typeface="Times New Roman" panose="02020603050405020304" charset="0"/>
                        </a:rPr>
                        <a:t>D</a:t>
                      </a:r>
                      <a:endParaRPr lang="en-US" altLang="en-US" sz="1600" b="0">
                        <a:solidFill>
                          <a:srgbClr val="FF0000"/>
                        </a:solidFill>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微软雅黑" panose="020B0503020204020204" pitchFamily="34" charset="-122"/>
                          <a:ea typeface="微软雅黑" panose="020B0503020204020204" pitchFamily="34" charset="-122"/>
                          <a:cs typeface="Times New Roman" panose="02020603050405020304" charset="0"/>
                        </a:rPr>
                        <a:t>R</a:t>
                      </a:r>
                      <a:endParaRPr lang="en-US" altLang="en-US" sz="16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微软雅黑" panose="020B0503020204020204" pitchFamily="34" charset="-122"/>
                          <a:ea typeface="微软雅黑" panose="020B0503020204020204" pitchFamily="34" charset="-122"/>
                          <a:cs typeface="Times New Roman" panose="02020603050405020304" charset="0"/>
                        </a:rPr>
                        <a:t>S</a:t>
                      </a:r>
                      <a:endParaRPr lang="en-US" altLang="en-US" sz="16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600" b="0">
                          <a:latin typeface="微软雅黑" panose="020B0503020204020204" pitchFamily="34" charset="-122"/>
                          <a:ea typeface="微软雅黑" panose="020B0503020204020204" pitchFamily="34" charset="-122"/>
                          <a:cs typeface="Times New Roman" panose="02020603050405020304" charset="0"/>
                        </a:rPr>
                        <a:t>P</a:t>
                      </a:r>
                      <a:endParaRPr lang="en-US" altLang="en-US" sz="16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4538980" y="1068070"/>
            <a:ext cx="7459345" cy="2162175"/>
          </a:xfrm>
          <a:prstGeom prst="rect">
            <a:avLst/>
          </a:prstGeom>
          <a:noFill/>
          <a:ln>
            <a:solidFill>
              <a:srgbClr val="FF0000"/>
            </a:solidFill>
          </a:ln>
        </p:spPr>
        <p:txBody>
          <a:bodyPr wrap="square" rtlCol="0">
            <a:spAutoFit/>
          </a:bodyPr>
          <a:lstStyle/>
          <a:p>
            <a:pPr lvl="0" algn="l">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微软雅黑" panose="020B0503020204020204" pitchFamily="34" charset="-122"/>
                <a:sym typeface="+mn-ea"/>
              </a:rPr>
              <a:t>中文参考文献：</a:t>
            </a:r>
            <a:r>
              <a:rPr lang="zh-CN" dirty="0">
                <a:latin typeface="微软雅黑" panose="020B0503020204020204" pitchFamily="34" charset="-122"/>
                <a:ea typeface="微软雅黑" panose="020B0503020204020204" pitchFamily="34" charset="-122"/>
                <a:cs typeface="微软雅黑" panose="020B0503020204020204" pitchFamily="34" charset="-122"/>
                <a:sym typeface="+mn-ea"/>
              </a:rPr>
              <a:t>正文夹注格式：(作者姓氏拼音 页码)，例如：束定芳标注格式（Shu, D.F. 91）。</a:t>
            </a:r>
            <a:endParaRPr lang="zh-CN" dirty="0">
              <a:latin typeface="微软雅黑" panose="020B0503020204020204" pitchFamily="34" charset="-122"/>
              <a:ea typeface="微软雅黑" panose="020B0503020204020204" pitchFamily="34" charset="-122"/>
              <a:cs typeface="微软雅黑" panose="020B0503020204020204" pitchFamily="34" charset="-122"/>
            </a:endParaRPr>
          </a:p>
          <a:p>
            <a:pPr lvl="0" algn="l">
              <a:lnSpc>
                <a:spcPct val="100000"/>
              </a:lnSpc>
              <a:spcBef>
                <a:spcPct val="0"/>
              </a:spcBef>
              <a:spcAft>
                <a:spcPct val="35000"/>
              </a:spcAft>
            </a:pPr>
            <a:r>
              <a:rPr altLang="en-US" b="1">
                <a:latin typeface="微软雅黑" panose="020B0503020204020204" pitchFamily="34" charset="-122"/>
                <a:ea typeface="微软雅黑" panose="020B0503020204020204" pitchFamily="34" charset="-122"/>
                <a:cs typeface="微软雅黑" panose="020B0503020204020204" pitchFamily="34" charset="-122"/>
                <a:sym typeface="+mn-ea"/>
              </a:rPr>
              <a:t>英文参考文献：</a:t>
            </a:r>
            <a:r>
              <a:rPr altLang="en-US">
                <a:latin typeface="微软雅黑" panose="020B0503020204020204" pitchFamily="34" charset="-122"/>
                <a:ea typeface="微软雅黑" panose="020B0503020204020204" pitchFamily="34" charset="-122"/>
                <a:cs typeface="微软雅黑" panose="020B0503020204020204" pitchFamily="34" charset="-122"/>
                <a:sym typeface="+mn-ea"/>
              </a:rPr>
              <a:t>正文夹注公式：(作者姓氏 页码)，作者姓氏已经出现在正文中的，可以省略作者姓氏项，而直接在括号中标注页码。例如：</a:t>
            </a:r>
            <a:r>
              <a:rPr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一个作者</a:t>
            </a:r>
            <a:r>
              <a:rPr altLang="en-US">
                <a:latin typeface="微软雅黑" panose="020B0503020204020204" pitchFamily="34" charset="-122"/>
                <a:ea typeface="微软雅黑" panose="020B0503020204020204" pitchFamily="34" charset="-122"/>
                <a:cs typeface="微软雅黑" panose="020B0503020204020204" pitchFamily="34" charset="-122"/>
                <a:sym typeface="+mn-ea"/>
              </a:rPr>
              <a:t>的(Blake 32)、</a:t>
            </a:r>
            <a:r>
              <a:rPr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两个作者</a:t>
            </a:r>
            <a:r>
              <a:rPr altLang="en-US">
                <a:latin typeface="微软雅黑" panose="020B0503020204020204" pitchFamily="34" charset="-122"/>
                <a:ea typeface="微软雅黑" panose="020B0503020204020204" pitchFamily="34" charset="-122"/>
                <a:cs typeface="微软雅黑" panose="020B0503020204020204" pitchFamily="34" charset="-122"/>
                <a:sym typeface="+mn-ea"/>
              </a:rPr>
              <a:t>的 (Jakobson and Waugh 304)、</a:t>
            </a:r>
            <a:r>
              <a:rPr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三个作者</a:t>
            </a:r>
            <a:r>
              <a:rPr altLang="en-US">
                <a:latin typeface="微软雅黑" panose="020B0503020204020204" pitchFamily="34" charset="-122"/>
                <a:ea typeface="微软雅黑" panose="020B0503020204020204" pitchFamily="34" charset="-122"/>
                <a:cs typeface="微软雅黑" panose="020B0503020204020204" pitchFamily="34" charset="-122"/>
                <a:sym typeface="+mn-ea"/>
              </a:rPr>
              <a:t>的每个作者之间用逗号隔开(Alton, F., Davies, M., and Rice, C. 56)、</a:t>
            </a:r>
            <a:r>
              <a:rPr altLang="en-US">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四个作者</a:t>
            </a:r>
            <a:r>
              <a:rPr altLang="en-US">
                <a:latin typeface="微软雅黑" panose="020B0503020204020204" pitchFamily="34" charset="-122"/>
                <a:ea typeface="微软雅黑" panose="020B0503020204020204" pitchFamily="34" charset="-122"/>
                <a:cs typeface="微软雅黑" panose="020B0503020204020204" pitchFamily="34" charset="-122"/>
                <a:sym typeface="+mn-ea"/>
              </a:rPr>
              <a:t>以上的(Blaine et al. 35). </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1045210" y="5513705"/>
            <a:ext cx="10682605" cy="1198880"/>
          </a:xfrm>
          <a:prstGeom prst="rect">
            <a:avLst/>
          </a:prstGeom>
          <a:noFill/>
        </p:spPr>
        <p:txBody>
          <a:bodyPr wrap="square" rtlCol="0">
            <a:spAutoFit/>
          </a:bodyPr>
          <a:lstStyle/>
          <a:p>
            <a:r>
              <a:rPr lang="zh-CN" altLang="en-US"/>
              <a:t>【格式】[序号]作者.篇名[J].刊名，出版年份，卷号（期号）：起止页码.</a:t>
            </a:r>
          </a:p>
          <a:p>
            <a:r>
              <a:rPr lang="zh-CN" altLang="en-US"/>
              <a:t>[1] 王海粟.浅议会计信息披露模式[J].财政研究，2004,21(1)：56-58.</a:t>
            </a:r>
          </a:p>
          <a:p>
            <a:r>
              <a:rPr lang="zh-CN" altLang="en-US"/>
              <a:t>【格式】[序号]作者.篇名[D].出版地：保存者，出版年份：起始页码.</a:t>
            </a:r>
          </a:p>
          <a:p>
            <a:r>
              <a:rPr lang="zh-CN" altLang="en-US"/>
              <a:t>[11] 张筑生.微分半动力系统的不变集[D].北京：北京大学数学系数学研究所, 1983：1-7.</a:t>
            </a: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2595225" y="4820986"/>
            <a:ext cx="7025026" cy="427312"/>
          </a:xfrm>
        </p:spPr>
        <p:txBody>
          <a:bodyPr/>
          <a:lstStyle/>
          <a:p>
            <a:r>
              <a:rPr lang="zh-CN" altLang="en-US"/>
              <a:t>更多精彩 请关注江西知网</a:t>
            </a:r>
          </a:p>
        </p:txBody>
      </p:sp>
      <p:pic>
        <p:nvPicPr>
          <p:cNvPr id="8" name="图片 7" descr="江西知网二维码"/>
          <p:cNvPicPr>
            <a:picLocks noChangeAspect="1"/>
          </p:cNvPicPr>
          <p:nvPr>
            <p:custDataLst>
              <p:tags r:id="rId2"/>
            </p:custDataLst>
          </p:nvPr>
        </p:nvPicPr>
        <p:blipFill>
          <a:blip r:embed="rId4" cstate="print"/>
          <a:stretch>
            <a:fillRect/>
          </a:stretch>
        </p:blipFill>
        <p:spPr>
          <a:xfrm>
            <a:off x="6673215" y="4003040"/>
            <a:ext cx="2063115" cy="2063115"/>
          </a:xfrm>
          <a:prstGeom prst="rect">
            <a:avLst/>
          </a:prstGeom>
        </p:spPr>
      </p:pic>
      <p:sp>
        <p:nvSpPr>
          <p:cNvPr id="2" name="标题 1"/>
          <p:cNvSpPr>
            <a:spLocks noGrp="1"/>
          </p:cNvSpPr>
          <p:nvPr>
            <p:ph type="ctrTitle"/>
          </p:nvPr>
        </p:nvSpPr>
        <p:spPr/>
        <p:txBody>
          <a:bodyPr/>
          <a:lstStyle/>
          <a:p>
            <a:pPr algn="ctr"/>
            <a:r>
              <a:rPr lang="zh-CN" altLang="en-US"/>
              <a:t>谢谢</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7405" y="1302416"/>
            <a:ext cx="10345784" cy="1337945"/>
          </a:xfrm>
          <a:prstGeom prst="rect">
            <a:avLst/>
          </a:prstGeom>
        </p:spPr>
        <p:txBody>
          <a:bodyPr wrap="square">
            <a:spAutoFit/>
          </a:bodyPr>
          <a:lstStyle/>
          <a:p>
            <a:pPr algn="just">
              <a:lnSpc>
                <a:spcPct val="150000"/>
              </a:lnSpc>
            </a:pPr>
            <a:r>
              <a:rPr lang="zh-CN" altLang="en-US" b="1" dirty="0">
                <a:solidFill>
                  <a:srgbClr val="C00000"/>
                </a:solidFill>
                <a:latin typeface="微软雅黑" panose="020B0503020204020204" pitchFamily="34" charset="-122"/>
                <a:ea typeface="微软雅黑" panose="020B0503020204020204" pitchFamily="34" charset="-122"/>
              </a:rPr>
              <a:t>万能公式法</a:t>
            </a:r>
            <a:endParaRPr lang="zh-CN" altLang="en-US" dirty="0">
              <a:solidFill>
                <a:srgbClr val="3F3F3F"/>
              </a:solidFill>
              <a:latin typeface="微软雅黑" panose="020B0503020204020204" pitchFamily="34" charset="-122"/>
              <a:ea typeface="微软雅黑" panose="020B0503020204020204" pitchFamily="34" charset="-122"/>
            </a:endParaRPr>
          </a:p>
          <a:p>
            <a:pPr algn="just">
              <a:lnSpc>
                <a:spcPct val="150000"/>
              </a:lnSpc>
            </a:pPr>
            <a:r>
              <a:rPr dirty="0">
                <a:solidFill>
                  <a:srgbClr val="C00000"/>
                </a:solidFill>
                <a:latin typeface="微软雅黑" panose="020B0503020204020204" pitchFamily="34" charset="-122"/>
                <a:ea typeface="微软雅黑" panose="020B0503020204020204" pitchFamily="34" charset="-122"/>
              </a:rPr>
              <a:t>第一句（背景/目的）</a:t>
            </a:r>
            <a:r>
              <a:rPr lang="zh-CN" dirty="0">
                <a:latin typeface="微软雅黑" panose="020B0503020204020204" pitchFamily="34" charset="-122"/>
                <a:ea typeface="微软雅黑" panose="020B0503020204020204" pitchFamily="34" charset="-122"/>
              </a:rPr>
              <a:t>为了</a:t>
            </a:r>
            <a:r>
              <a:rPr dirty="0">
                <a:latin typeface="微软雅黑" panose="020B0503020204020204" pitchFamily="34" charset="-122"/>
                <a:ea typeface="微软雅黑" panose="020B0503020204020204" pitchFamily="34" charset="-122"/>
              </a:rPr>
              <a:t>……/随着……发展。</a:t>
            </a:r>
            <a:r>
              <a:rPr dirty="0">
                <a:solidFill>
                  <a:srgbClr val="C00000"/>
                </a:solidFill>
                <a:latin typeface="微软雅黑" panose="020B0503020204020204" pitchFamily="34" charset="-122"/>
                <a:ea typeface="微软雅黑" panose="020B0503020204020204" pitchFamily="34" charset="-122"/>
              </a:rPr>
              <a:t>第二句（</a:t>
            </a:r>
            <a:r>
              <a:rPr dirty="0">
                <a:solidFill>
                  <a:srgbClr val="C00000"/>
                </a:solidFill>
                <a:latin typeface="微软雅黑" panose="020B0503020204020204" pitchFamily="34" charset="-122"/>
                <a:ea typeface="微软雅黑" panose="020B0503020204020204" pitchFamily="34" charset="-122"/>
                <a:sym typeface="+mn-ea"/>
              </a:rPr>
              <a:t>对象/</a:t>
            </a:r>
            <a:r>
              <a:rPr dirty="0">
                <a:solidFill>
                  <a:srgbClr val="C00000"/>
                </a:solidFill>
                <a:latin typeface="微软雅黑" panose="020B0503020204020204" pitchFamily="34" charset="-122"/>
                <a:ea typeface="微软雅黑" panose="020B0503020204020204" pitchFamily="34" charset="-122"/>
              </a:rPr>
              <a:t>方法）</a:t>
            </a:r>
            <a:r>
              <a:rPr dirty="0">
                <a:latin typeface="微软雅黑" panose="020B0503020204020204" pitchFamily="34" charset="-122"/>
                <a:ea typeface="微软雅黑" panose="020B0503020204020204" pitchFamily="34" charset="-122"/>
              </a:rPr>
              <a:t>以……研究对象，采取……方法。</a:t>
            </a:r>
            <a:r>
              <a:rPr dirty="0">
                <a:solidFill>
                  <a:srgbClr val="C00000"/>
                </a:solidFill>
                <a:latin typeface="微软雅黑" panose="020B0503020204020204" pitchFamily="34" charset="-122"/>
                <a:ea typeface="微软雅黑" panose="020B0503020204020204" pitchFamily="34" charset="-122"/>
              </a:rPr>
              <a:t>第三句（结果）</a:t>
            </a:r>
            <a:r>
              <a:rPr dirty="0">
                <a:latin typeface="微软雅黑" panose="020B0503020204020204" pitchFamily="34" charset="-122"/>
                <a:ea typeface="微软雅黑" panose="020B0503020204020204" pitchFamily="34" charset="-122"/>
              </a:rPr>
              <a:t>结果表明……</a:t>
            </a:r>
            <a:r>
              <a:rPr dirty="0">
                <a:solidFill>
                  <a:srgbClr val="C00000"/>
                </a:solidFill>
                <a:latin typeface="微软雅黑" panose="020B0503020204020204" pitchFamily="34" charset="-122"/>
                <a:ea typeface="微软雅黑" panose="020B0503020204020204" pitchFamily="34" charset="-122"/>
              </a:rPr>
              <a:t>第四句（结论）</a:t>
            </a:r>
            <a:r>
              <a:rPr lang="zh-CN" dirty="0">
                <a:latin typeface="微软雅黑" panose="020B0503020204020204" pitchFamily="34" charset="-122"/>
                <a:ea typeface="微软雅黑" panose="020B0503020204020204" pitchFamily="34" charset="-122"/>
              </a:rPr>
              <a:t>客观下结论</a:t>
            </a:r>
            <a:r>
              <a:rPr lang="en-US" altLang="zh-CN" dirty="0">
                <a:latin typeface="微软雅黑" panose="020B0503020204020204" pitchFamily="34" charset="-122"/>
                <a:ea typeface="微软雅黑" panose="020B0503020204020204" pitchFamily="34" charset="-122"/>
              </a:rPr>
              <a:t>……</a:t>
            </a:r>
          </a:p>
        </p:txBody>
      </p:sp>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3479" y="3116802"/>
            <a:ext cx="5418229" cy="352139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98640" y="3144098"/>
            <a:ext cx="5556341" cy="2499424"/>
          </a:xfrm>
          <a:prstGeom prst="rect">
            <a:avLst/>
          </a:prstGeom>
        </p:spPr>
      </p:pic>
      <p:sp>
        <p:nvSpPr>
          <p:cNvPr id="34" name="圆角矩形 33"/>
          <p:cNvSpPr/>
          <p:nvPr/>
        </p:nvSpPr>
        <p:spPr>
          <a:xfrm>
            <a:off x="-280670" y="136525"/>
            <a:ext cx="460311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     1. </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论文写作</a:t>
            </a:r>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摘要</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95491" y="876253"/>
            <a:ext cx="7776399" cy="5915072"/>
            <a:chOff x="312331" y="851488"/>
            <a:chExt cx="7776399" cy="5915072"/>
          </a:xfrm>
        </p:grpSpPr>
        <p:pic>
          <p:nvPicPr>
            <p:cNvPr id="8" name="图片 7"/>
            <p:cNvPicPr>
              <a:picLocks noChangeAspect="1"/>
            </p:cNvPicPr>
            <p:nvPr/>
          </p:nvPicPr>
          <p:blipFill>
            <a:blip r:embed="rId2" cstate="print"/>
            <a:stretch>
              <a:fillRect/>
            </a:stretch>
          </p:blipFill>
          <p:spPr>
            <a:xfrm>
              <a:off x="312331" y="851488"/>
              <a:ext cx="6015897" cy="5915072"/>
            </a:xfrm>
            <a:prstGeom prst="rect">
              <a:avLst/>
            </a:prstGeom>
          </p:spPr>
        </p:pic>
        <p:cxnSp>
          <p:nvCxnSpPr>
            <p:cNvPr id="13" name="直接连接符 12"/>
            <p:cNvCxnSpPr/>
            <p:nvPr/>
          </p:nvCxnSpPr>
          <p:spPr>
            <a:xfrm>
              <a:off x="754574" y="1809437"/>
              <a:ext cx="43979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27983" y="2063437"/>
              <a:ext cx="43979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594783" y="2288409"/>
              <a:ext cx="43979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491564" y="6008229"/>
              <a:ext cx="43979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491564" y="6305772"/>
              <a:ext cx="43979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右大括号 18"/>
            <p:cNvSpPr/>
            <p:nvPr/>
          </p:nvSpPr>
          <p:spPr>
            <a:xfrm>
              <a:off x="5992780" y="3048000"/>
              <a:ext cx="175791" cy="238034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矩形 19"/>
            <p:cNvSpPr/>
            <p:nvPr/>
          </p:nvSpPr>
          <p:spPr>
            <a:xfrm>
              <a:off x="3454400" y="1088566"/>
              <a:ext cx="2177143" cy="529769"/>
            </a:xfrm>
            <a:prstGeom prst="rect">
              <a:avLst/>
            </a:prstGeom>
            <a:noFill/>
            <a:ln w="28575">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dirty="0">
                  <a:solidFill>
                    <a:srgbClr val="FF0000"/>
                  </a:solidFill>
                </a:rPr>
                <a:t>研究背景及意义</a:t>
              </a:r>
            </a:p>
          </p:txBody>
        </p:sp>
        <p:sp>
          <p:nvSpPr>
            <p:cNvPr id="21" name="矩形 20"/>
            <p:cNvSpPr/>
            <p:nvPr/>
          </p:nvSpPr>
          <p:spPr>
            <a:xfrm>
              <a:off x="5901105" y="1709053"/>
              <a:ext cx="1511725" cy="529769"/>
            </a:xfrm>
            <a:prstGeom prst="rect">
              <a:avLst/>
            </a:prstGeom>
            <a:noFill/>
            <a:ln w="28575">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dirty="0">
                  <a:solidFill>
                    <a:srgbClr val="FF0000"/>
                  </a:solidFill>
                </a:rPr>
                <a:t>存在的问题</a:t>
              </a:r>
            </a:p>
          </p:txBody>
        </p:sp>
        <p:sp>
          <p:nvSpPr>
            <p:cNvPr id="22" name="矩形 21"/>
            <p:cNvSpPr/>
            <p:nvPr/>
          </p:nvSpPr>
          <p:spPr>
            <a:xfrm>
              <a:off x="6094120" y="2251519"/>
              <a:ext cx="1994610" cy="529769"/>
            </a:xfrm>
            <a:prstGeom prst="rect">
              <a:avLst/>
            </a:prstGeom>
            <a:noFill/>
            <a:ln w="28575">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dirty="0">
                  <a:solidFill>
                    <a:srgbClr val="FF0000"/>
                  </a:solidFill>
                </a:rPr>
                <a:t>研究对象及方法</a:t>
              </a:r>
            </a:p>
          </p:txBody>
        </p:sp>
        <p:sp>
          <p:nvSpPr>
            <p:cNvPr id="23" name="矩形 22"/>
            <p:cNvSpPr/>
            <p:nvPr/>
          </p:nvSpPr>
          <p:spPr>
            <a:xfrm>
              <a:off x="5959139" y="3902969"/>
              <a:ext cx="1994610" cy="529769"/>
            </a:xfrm>
            <a:prstGeom prst="rect">
              <a:avLst/>
            </a:prstGeom>
            <a:noFill/>
            <a:ln w="28575">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dirty="0">
                  <a:solidFill>
                    <a:srgbClr val="FF0000"/>
                  </a:solidFill>
                </a:rPr>
                <a:t>研究内容</a:t>
              </a:r>
            </a:p>
          </p:txBody>
        </p:sp>
        <p:sp>
          <p:nvSpPr>
            <p:cNvPr id="24" name="矩形 23"/>
            <p:cNvSpPr/>
            <p:nvPr/>
          </p:nvSpPr>
          <p:spPr>
            <a:xfrm>
              <a:off x="6021548" y="5874113"/>
              <a:ext cx="1213010" cy="529769"/>
            </a:xfrm>
            <a:prstGeom prst="rect">
              <a:avLst/>
            </a:prstGeom>
            <a:noFill/>
            <a:ln w="28575">
              <a:noFill/>
            </a:ln>
            <a:extLst>
              <a:ext uri="{909E8E84-426E-40DD-AFC4-6F175D3DCCD1}">
                <a14:hiddenFill xmlns:a14="http://schemas.microsoft.com/office/drawing/2010/main" xmlns="">
                  <a:solidFill>
                    <a:schemeClr val="lt1"/>
                  </a:solidFill>
                </a14:hiddenFill>
              </a:ext>
            </a:extLst>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2000" dirty="0">
                  <a:solidFill>
                    <a:srgbClr val="FF0000"/>
                  </a:solidFill>
                </a:rPr>
                <a:t>结论</a:t>
              </a:r>
            </a:p>
          </p:txBody>
        </p:sp>
        <p:cxnSp>
          <p:nvCxnSpPr>
            <p:cNvPr id="27" name="直接箭头连接符 26"/>
            <p:cNvCxnSpPr/>
            <p:nvPr/>
          </p:nvCxnSpPr>
          <p:spPr>
            <a:xfrm flipH="1">
              <a:off x="4984537" y="2001901"/>
              <a:ext cx="905024" cy="1631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4549643" y="1493036"/>
              <a:ext cx="376337" cy="2558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右大括号 33"/>
            <p:cNvSpPr/>
            <p:nvPr/>
          </p:nvSpPr>
          <p:spPr>
            <a:xfrm>
              <a:off x="5942540" y="2358214"/>
              <a:ext cx="123016" cy="35957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5" name="直接箭头连接符 34"/>
            <p:cNvCxnSpPr/>
            <p:nvPr/>
          </p:nvCxnSpPr>
          <p:spPr>
            <a:xfrm flipH="1">
              <a:off x="5959139" y="6157054"/>
              <a:ext cx="427646" cy="422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09185" y="1659465"/>
            <a:ext cx="7378015" cy="4348764"/>
          </a:xfrm>
          <a:prstGeom prst="rect">
            <a:avLst/>
          </a:prstGeom>
        </p:spPr>
      </p:pic>
      <p:sp>
        <p:nvSpPr>
          <p:cNvPr id="3" name="圆角矩形 2"/>
          <p:cNvSpPr/>
          <p:nvPr/>
        </p:nvSpPr>
        <p:spPr>
          <a:xfrm>
            <a:off x="-242570" y="60325"/>
            <a:ext cx="475107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     1. </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论文摘要</a:t>
            </a:r>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摘要</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a:off x="-280670" y="136525"/>
            <a:ext cx="490791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     1. </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论文写作</a:t>
            </a:r>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关键词</a:t>
            </a:r>
          </a:p>
        </p:txBody>
      </p:sp>
      <p:sp>
        <p:nvSpPr>
          <p:cNvPr id="17" name="TextBox 18"/>
          <p:cNvSpPr txBox="1"/>
          <p:nvPr/>
        </p:nvSpPr>
        <p:spPr>
          <a:xfrm>
            <a:off x="863600" y="1412663"/>
            <a:ext cx="10463953" cy="4701540"/>
          </a:xfrm>
          <a:prstGeom prst="rect">
            <a:avLst/>
          </a:prstGeom>
          <a:noFill/>
          <a:ln>
            <a:solidFill>
              <a:srgbClr val="157E9F"/>
            </a:solidFill>
          </a:ln>
        </p:spPr>
        <p:txBody>
          <a:bodyPr wrap="square" rtlCol="0">
            <a:spAutoFit/>
          </a:bodyPr>
          <a:lstStyle/>
          <a:p>
            <a:pPr marL="342900" indent="-34290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关键词</a:t>
            </a: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sym typeface="+mn-ea"/>
              </a:rPr>
              <a:t>：</a:t>
            </a:r>
            <a:r>
              <a:rPr lang="zh-CN" altLang="en-US" sz="2135">
                <a:sym typeface="+mn-ea"/>
              </a:rPr>
              <a:t>关键词是从论文标题和正文中选取出来的，具有表现论文主题内容的规范化词语或术语，单独标写在摘要之后，正文之前。</a:t>
            </a:r>
          </a:p>
          <a:p>
            <a:pPr marL="342900" indent="-342900">
              <a:lnSpc>
                <a:spcPct val="140000"/>
              </a:lnSpc>
              <a:buFont typeface="Wingdings" panose="05000000000000000000" charset="0"/>
              <a:buChar char="l"/>
            </a:pPr>
            <a:r>
              <a:rPr lang="zh-CN" altLang="en-US" sz="2135" b="1">
                <a:sym typeface="+mn-ea"/>
              </a:rPr>
              <a:t>特点：</a:t>
            </a:r>
            <a:r>
              <a:rPr lang="zh-CN" altLang="en-US" sz="2135">
                <a:sym typeface="+mn-ea"/>
              </a:rPr>
              <a:t>一般选择</a:t>
            </a:r>
            <a:r>
              <a:rPr lang="zh-CN" altLang="en-US" sz="2135">
                <a:solidFill>
                  <a:srgbClr val="FF0000"/>
                </a:solidFill>
                <a:sym typeface="+mn-ea"/>
              </a:rPr>
              <a:t>3-5个</a:t>
            </a:r>
            <a:r>
              <a:rPr lang="zh-CN" altLang="en-US" sz="2135">
                <a:sym typeface="+mn-ea"/>
              </a:rPr>
              <a:t>，通常是</a:t>
            </a:r>
            <a:r>
              <a:rPr lang="zh-CN" altLang="en-US" sz="2135">
                <a:solidFill>
                  <a:srgbClr val="FF0000"/>
                </a:solidFill>
                <a:sym typeface="+mn-ea"/>
              </a:rPr>
              <a:t>名词</a:t>
            </a:r>
            <a:r>
              <a:rPr lang="zh-CN" altLang="en-US" sz="2135">
                <a:sym typeface="+mn-ea"/>
              </a:rPr>
              <a:t>或</a:t>
            </a:r>
            <a:r>
              <a:rPr lang="zh-CN" altLang="en-US" sz="2135">
                <a:solidFill>
                  <a:srgbClr val="FF0000"/>
                </a:solidFill>
                <a:sym typeface="+mn-ea"/>
              </a:rPr>
              <a:t>名词性的词组</a:t>
            </a:r>
            <a:r>
              <a:rPr lang="zh-CN" altLang="en-US" sz="2135">
                <a:sym typeface="+mn-ea"/>
              </a:rPr>
              <a:t>，具有明确的学术含义，单独的动词或形容词不适合做关键词。</a:t>
            </a:r>
          </a:p>
          <a:p>
            <a:pPr indent="0">
              <a:lnSpc>
                <a:spcPct val="140000"/>
              </a:lnSpc>
              <a:buFont typeface="Wingdings" panose="05000000000000000000" charset="0"/>
              <a:buNone/>
            </a:pPr>
            <a:endParaRPr lang="zh-CN" altLang="en-US" sz="2135">
              <a:sym typeface="+mn-ea"/>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主要内容：</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第一个关键词是</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研究领域</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；第二个关键词的</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研究对象</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；第三、四个关键词是</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研究手段和方法</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a:t>
            </a:r>
          </a:p>
          <a:p>
            <a:pPr indent="0">
              <a:lnSpc>
                <a:spcPct val="140000"/>
              </a:lnSpc>
              <a:buFont typeface="Wingdings" panose="05000000000000000000" charset="0"/>
              <a:buNone/>
            </a:pPr>
            <a:r>
              <a:rPr lang="zh-CN" altLang="en-US" sz="2135" b="1" dirty="0">
                <a:solidFill>
                  <a:srgbClr val="FF0000"/>
                </a:solidFill>
                <a:latin typeface="微软雅黑" panose="020B0503020204020204" pitchFamily="34" charset="-122"/>
                <a:ea typeface="微软雅黑" panose="020B0503020204020204" pitchFamily="34" charset="-122"/>
                <a:cs typeface="Levenim MT" pitchFamily="2" charset="-79"/>
              </a:rPr>
              <a:t>    例如：题目《采用红外报警器进行博物馆自动监控》</a:t>
            </a:r>
            <a:endPar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endParaRPr>
          </a:p>
          <a:p>
            <a:pPr indent="0">
              <a:lnSpc>
                <a:spcPct val="140000"/>
              </a:lnSpc>
              <a:buFont typeface="Wingdings" panose="05000000000000000000" charset="0"/>
              <a:buNone/>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关键词：</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博物馆</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（研究领域）；</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报警</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（研究对象）；</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红外传感器</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（研究手段）；</a:t>
            </a:r>
            <a:r>
              <a:rPr lang="zh-CN" altLang="en-US" sz="2135" dirty="0">
                <a:solidFill>
                  <a:srgbClr val="FF0000"/>
                </a:solidFill>
                <a:latin typeface="微软雅黑" panose="020B0503020204020204" pitchFamily="34" charset="-122"/>
                <a:ea typeface="微软雅黑" panose="020B0503020204020204" pitchFamily="34" charset="-122"/>
                <a:cs typeface="Levenim MT" pitchFamily="2" charset="-79"/>
              </a:rPr>
              <a:t>单片机</a:t>
            </a: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cs typeface="Levenim MT" pitchFamily="2" charset="-79"/>
              </a:rPr>
              <a:t>（研究方法）。</a:t>
            </a: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xEl>
                                              <p:pRg st="5" end="5"/>
                                            </p:txEl>
                                          </p:spTgt>
                                        </p:tgtEl>
                                        <p:attrNameLst>
                                          <p:attrName>style.visibility</p:attrName>
                                        </p:attrNameLst>
                                      </p:cBhvr>
                                      <p:to>
                                        <p:strVal val="visible"/>
                                      </p:to>
                                    </p:set>
                                    <p:anim calcmode="lin" valueType="num">
                                      <p:cBhvr additive="base">
                                        <p:cTn id="7" dur="500"/>
                                        <p:tgtEl>
                                          <p:spTgt spid="17">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722384" y="1112871"/>
            <a:ext cx="340044" cy="265449"/>
          </a:xfrm>
          <a:prstGeom prst="rect">
            <a:avLst/>
          </a:prstGeom>
          <a:noFill/>
          <a:ln w="38100">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4" name="圆角矩形 33"/>
          <p:cNvSpPr/>
          <p:nvPr/>
        </p:nvSpPr>
        <p:spPr>
          <a:xfrm>
            <a:off x="-280670" y="136525"/>
            <a:ext cx="527494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pitchFamily="34" charset="-122"/>
                <a:ea typeface="微软雅黑" panose="020B0503020204020204" pitchFamily="34" charset="-122"/>
              </a:rPr>
              <a:t>1. </a:t>
            </a:r>
            <a:r>
              <a:rPr lang="zh-CN" altLang="en-US" sz="2800" b="1" dirty="0">
                <a:latin typeface="微软雅黑" panose="020B0503020204020204" pitchFamily="34" charset="-122"/>
                <a:ea typeface="微软雅黑" panose="020B0503020204020204" pitchFamily="34" charset="-122"/>
              </a:rPr>
              <a:t>论文写作</a:t>
            </a:r>
            <a:r>
              <a:rPr lang="en-US" altLang="zh-CN" sz="254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a:t>
            </a:r>
            <a:r>
              <a:rPr lang="zh-CN" altLang="en-US" sz="254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关键词分析</a:t>
            </a:r>
          </a:p>
        </p:txBody>
      </p:sp>
      <p:pic>
        <p:nvPicPr>
          <p:cNvPr id="5" name="图片 4"/>
          <p:cNvPicPr>
            <a:picLocks noChangeAspect="1"/>
          </p:cNvPicPr>
          <p:nvPr/>
        </p:nvPicPr>
        <p:blipFill>
          <a:blip r:embed="rId2" cstate="print"/>
          <a:stretch>
            <a:fillRect/>
          </a:stretch>
        </p:blipFill>
        <p:spPr>
          <a:xfrm>
            <a:off x="12171" y="1012067"/>
            <a:ext cx="12168330" cy="6346590"/>
          </a:xfrm>
          <a:prstGeom prst="rect">
            <a:avLst/>
          </a:prstGeom>
        </p:spPr>
      </p:pic>
      <p:sp>
        <p:nvSpPr>
          <p:cNvPr id="12" name="矩形 11"/>
          <p:cNvSpPr/>
          <p:nvPr/>
        </p:nvSpPr>
        <p:spPr>
          <a:xfrm>
            <a:off x="9966183" y="6058292"/>
            <a:ext cx="997283" cy="795676"/>
          </a:xfrm>
          <a:prstGeom prst="rect">
            <a:avLst/>
          </a:prstGeom>
          <a:noFill/>
          <a:ln w="4445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pic>
        <p:nvPicPr>
          <p:cNvPr id="13" name="图片 12"/>
          <p:cNvPicPr>
            <a:picLocks noChangeAspect="1"/>
          </p:cNvPicPr>
          <p:nvPr/>
        </p:nvPicPr>
        <p:blipFill>
          <a:blip r:embed="rId3" cstate="print"/>
          <a:stretch>
            <a:fillRect/>
          </a:stretch>
        </p:blipFill>
        <p:spPr>
          <a:xfrm>
            <a:off x="12171" y="1012067"/>
            <a:ext cx="12167658" cy="6148343"/>
          </a:xfrm>
          <a:prstGeom prst="rect">
            <a:avLst/>
          </a:prstGeom>
        </p:spPr>
      </p:pic>
      <p:pic>
        <p:nvPicPr>
          <p:cNvPr id="15" name="图片 14"/>
          <p:cNvPicPr>
            <a:picLocks noChangeAspect="1"/>
          </p:cNvPicPr>
          <p:nvPr/>
        </p:nvPicPr>
        <p:blipFill>
          <a:blip r:embed="rId4" cstate="print"/>
          <a:stretch>
            <a:fillRect/>
          </a:stretch>
        </p:blipFill>
        <p:spPr>
          <a:xfrm>
            <a:off x="12171" y="1029540"/>
            <a:ext cx="12191851" cy="6130871"/>
          </a:xfrm>
          <a:prstGeom prst="rect">
            <a:avLst/>
          </a:prstGeom>
        </p:spPr>
      </p:pic>
      <p:sp>
        <p:nvSpPr>
          <p:cNvPr id="16" name="矩形 15"/>
          <p:cNvSpPr/>
          <p:nvPr/>
        </p:nvSpPr>
        <p:spPr>
          <a:xfrm>
            <a:off x="4695503" y="1344047"/>
            <a:ext cx="377677" cy="265449"/>
          </a:xfrm>
          <a:prstGeom prst="rect">
            <a:avLst/>
          </a:prstGeom>
          <a:noFill/>
          <a:ln w="38100">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pic>
        <p:nvPicPr>
          <p:cNvPr id="17" name="图片 16"/>
          <p:cNvPicPr>
            <a:picLocks noChangeAspect="1"/>
          </p:cNvPicPr>
          <p:nvPr/>
        </p:nvPicPr>
        <p:blipFill>
          <a:blip r:embed="rId5" cstate="print"/>
          <a:stretch>
            <a:fillRect/>
          </a:stretch>
        </p:blipFill>
        <p:spPr>
          <a:xfrm>
            <a:off x="14859" y="1029540"/>
            <a:ext cx="12167658" cy="606366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2" grpId="0" bldLvl="0" animBg="1"/>
      <p:bldP spid="16" grpId="0" bldLvl="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custDataLst>
              <p:tags r:id="rId2"/>
            </p:custDataLst>
          </p:nvPr>
        </p:nvPicPr>
        <p:blipFill>
          <a:blip r:embed="rId7" cstate="print">
            <a:extLst>
              <a:ext uri="{28A0092B-C50C-407E-A947-70E740481C1C}">
                <a14:useLocalDpi xmlns:a14="http://schemas.microsoft.com/office/drawing/2010/main" xmlns="" val="0"/>
              </a:ext>
            </a:extLst>
          </a:blip>
          <a:stretch>
            <a:fillRect/>
          </a:stretch>
        </p:blipFill>
        <p:spPr>
          <a:xfrm>
            <a:off x="4236085" y="765175"/>
            <a:ext cx="7519670" cy="5492750"/>
          </a:xfrm>
          <a:prstGeom prst="rect">
            <a:avLst/>
          </a:prstGeom>
          <a:effectLst>
            <a:outerShdw blurRad="50800" dist="38100" dir="13500000" algn="br" rotWithShape="0">
              <a:prstClr val="black">
                <a:alpha val="40000"/>
              </a:prstClr>
            </a:outerShdw>
          </a:effectLst>
        </p:spPr>
      </p:pic>
      <p:sp>
        <p:nvSpPr>
          <p:cNvPr id="2" name="文本框 1"/>
          <p:cNvSpPr txBox="1"/>
          <p:nvPr>
            <p:custDataLst>
              <p:tags r:id="rId3"/>
            </p:custDataLst>
          </p:nvPr>
        </p:nvSpPr>
        <p:spPr>
          <a:xfrm>
            <a:off x="381000" y="1146175"/>
            <a:ext cx="3967480" cy="746125"/>
          </a:xfrm>
          <a:prstGeom prst="rect">
            <a:avLst/>
          </a:prstGeom>
          <a:noFill/>
        </p:spPr>
        <p:txBody>
          <a:bodyPr wrap="square" rtlCol="0" anchor="b" anchorCtr="0">
            <a:normAutofit/>
          </a:bodyPr>
          <a:lstStyle>
            <a:defPPr>
              <a:defRPr lang="zh-CN"/>
            </a:defPPr>
            <a:lvl1pPr>
              <a:defRPr sz="3600" b="1" spc="200">
                <a:solidFill>
                  <a:schemeClr val="tx1">
                    <a:lumMod val="85000"/>
                    <a:lumOff val="15000"/>
                  </a:schemeClr>
                </a:solidFill>
                <a:uFillTx/>
                <a:latin typeface="微软雅黑" panose="020B0503020204020204" pitchFamily="34" charset="-122"/>
                <a:ea typeface="微软雅黑" panose="020B0503020204020204" pitchFamily="34" charset="-122"/>
              </a:defRPr>
            </a:lvl1pPr>
          </a:lstStyle>
          <a:p>
            <a:r>
              <a:rPr lang="zh-CN" altLang="en-US">
                <a:latin typeface="Arial" panose="020B0604020202020204" pitchFamily="34" charset="0"/>
                <a:sym typeface="Arial" panose="020B0604020202020204" pitchFamily="34" charset="0"/>
              </a:rPr>
              <a:t>电脑端登录方式</a:t>
            </a:r>
          </a:p>
        </p:txBody>
      </p:sp>
      <p:sp>
        <p:nvSpPr>
          <p:cNvPr id="5" name="文本框 4"/>
          <p:cNvSpPr txBox="1"/>
          <p:nvPr/>
        </p:nvSpPr>
        <p:spPr>
          <a:xfrm>
            <a:off x="381000" y="2190750"/>
            <a:ext cx="3855085" cy="521970"/>
          </a:xfrm>
          <a:prstGeom prst="rect">
            <a:avLst/>
          </a:prstGeom>
          <a:noFill/>
          <a:effectLst>
            <a:outerShdw blurRad="50800" dist="38100" dir="5400000" algn="t" rotWithShape="0">
              <a:prstClr val="black">
                <a:alpha val="40000"/>
              </a:prstClr>
            </a:outerShdw>
          </a:effectLst>
        </p:spPr>
        <p:txBody>
          <a:bodyPr wrap="square" rtlCol="0" anchor="t">
            <a:spAutoFit/>
          </a:bodyPr>
          <a:lstStyle/>
          <a:p>
            <a:r>
              <a:rPr lang="zh-CN" altLang="en-US" sz="2800" b="1" i="1"/>
              <a:t>https://</a:t>
            </a:r>
            <a:r>
              <a:rPr lang="en-US" sz="2800" b="1" i="1"/>
              <a:t>www</a:t>
            </a:r>
            <a:r>
              <a:rPr lang="zh-CN" altLang="en-US" sz="2800" b="1" i="1"/>
              <a:t>.cnki.net</a:t>
            </a:r>
          </a:p>
        </p:txBody>
      </p:sp>
      <p:pic>
        <p:nvPicPr>
          <p:cNvPr id="6" name="图片 5"/>
          <p:cNvPicPr>
            <a:picLocks noChangeAspect="1"/>
          </p:cNvPicPr>
          <p:nvPr>
            <p:custDataLst>
              <p:tags r:id="rId4"/>
            </p:custDataLst>
          </p:nvPr>
        </p:nvPicPr>
        <p:blipFill>
          <a:blip r:embed="rId8" cstate="print"/>
          <a:stretch>
            <a:fillRect/>
          </a:stretch>
        </p:blipFill>
        <p:spPr>
          <a:xfrm>
            <a:off x="4390390" y="930910"/>
            <a:ext cx="7232650" cy="4309745"/>
          </a:xfrm>
          <a:prstGeom prst="rect">
            <a:avLst/>
          </a:prstGeom>
        </p:spPr>
      </p:pic>
      <p:sp>
        <p:nvSpPr>
          <p:cNvPr id="4" name="右箭头 3"/>
          <p:cNvSpPr/>
          <p:nvPr/>
        </p:nvSpPr>
        <p:spPr>
          <a:xfrm rot="16200000">
            <a:off x="10569575" y="1258570"/>
            <a:ext cx="339090" cy="4368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0442575" y="967740"/>
            <a:ext cx="522605" cy="352425"/>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custDataLst>
              <p:tags r:id="rId5"/>
            </p:custDataLst>
          </p:nvPr>
        </p:nvPicPr>
        <p:blipFill>
          <a:blip r:embed="rId9" cstate="print"/>
          <a:stretch>
            <a:fillRect/>
          </a:stretch>
        </p:blipFill>
        <p:spPr>
          <a:xfrm>
            <a:off x="4390390" y="930910"/>
            <a:ext cx="7232015" cy="4310380"/>
          </a:xfrm>
          <a:prstGeom prst="rect">
            <a:avLst/>
          </a:prstGeom>
        </p:spPr>
      </p:pic>
      <p:sp>
        <p:nvSpPr>
          <p:cNvPr id="9" name="右箭头 8"/>
          <p:cNvSpPr/>
          <p:nvPr/>
        </p:nvSpPr>
        <p:spPr>
          <a:xfrm rot="5400000">
            <a:off x="9144635" y="2775585"/>
            <a:ext cx="677545" cy="6210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ppt_y</p:attrName>
                                        </p:attrNameLst>
                                      </p:cBhvr>
                                      <p:tavLst>
                                        <p:tav tm="0">
                                          <p:val>
                                            <p:strVal val="#ppt_y-#ppt_h*1.125000"/>
                                          </p:val>
                                        </p:tav>
                                        <p:tav tm="100000">
                                          <p:val>
                                            <p:strVal val="#ppt_y"/>
                                          </p:val>
                                        </p:tav>
                                      </p:tavLst>
                                    </p:anim>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7" grpId="0" bldLvl="0" animBg="1"/>
      <p:bldP spid="9"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pPr/>
              <a:t>16</a:t>
            </a:fld>
            <a:endParaRPr lang="zh-CN" altLang="en-US" dirty="0"/>
          </a:p>
        </p:txBody>
      </p:sp>
      <p:sp>
        <p:nvSpPr>
          <p:cNvPr id="886" name="TextBox 9"/>
          <p:cNvSpPr txBox="1"/>
          <p:nvPr>
            <p:custDataLst>
              <p:tags r:id="rId2"/>
            </p:custDataLst>
          </p:nvPr>
        </p:nvSpPr>
        <p:spPr>
          <a:xfrm>
            <a:off x="7210425" y="2092960"/>
            <a:ext cx="3157855" cy="1168400"/>
          </a:xfrm>
          <a:prstGeom prst="rect">
            <a:avLst/>
          </a:prstGeom>
          <a:noFill/>
          <a:ln w="12700" cap="flat">
            <a:noFill/>
            <a:miter lim="400000"/>
          </a:ln>
          <a:effectLst/>
        </p:spPr>
        <p:txBody>
          <a:bodyPr wrap="square" lIns="45719" tIns="45719" rIns="45719" bIns="0" numCol="1" anchor="b" anchorCtr="0"/>
          <a:lstStyle/>
          <a:p>
            <a:pPr algn="l">
              <a:lnSpc>
                <a:spcPct val="120000"/>
              </a:lnSpc>
              <a:defRPr sz="4400" spc="300">
                <a:solidFill>
                  <a:srgbClr val="262626"/>
                </a:solidFill>
                <a:latin typeface="Arial" panose="020B0604020202020204" pitchFamily="34" charset="0"/>
                <a:ea typeface="微软雅黑" panose="020B0503020204020204" pitchFamily="34" charset="-122"/>
                <a:cs typeface="+mn-ea"/>
                <a:sym typeface="Helvetica"/>
              </a:defRPr>
            </a:pPr>
            <a:endParaRPr lang="zh-CN" altLang="en-US" sz="2800" b="1">
              <a:solidFill>
                <a:srgbClr val="4D576B">
                  <a:lumMod val="75000"/>
                </a:srgbClr>
              </a:solidFill>
              <a:latin typeface="Arial" panose="020B0604020202020204" pitchFamily="34" charset="0"/>
              <a:ea typeface="微软雅黑" panose="020B0503020204020204" pitchFamily="34" charset="-122"/>
              <a:sym typeface="微软雅黑" panose="020B0503020204020204" pitchFamily="34" charset="-122"/>
            </a:endParaRPr>
          </a:p>
          <a:p>
            <a:pPr algn="l">
              <a:lnSpc>
                <a:spcPct val="120000"/>
              </a:lnSpc>
              <a:defRPr sz="4400" spc="300">
                <a:solidFill>
                  <a:srgbClr val="262626"/>
                </a:solidFill>
                <a:latin typeface="Arial" panose="020B0604020202020204" pitchFamily="34" charset="0"/>
                <a:ea typeface="微软雅黑" panose="020B0503020204020204" pitchFamily="34" charset="-122"/>
                <a:cs typeface="+mn-ea"/>
                <a:sym typeface="Helvetica"/>
              </a:defRPr>
            </a:pPr>
            <a:r>
              <a:rPr lang="zh-CN" altLang="en-US" sz="2800" b="1">
                <a:solidFill>
                  <a:srgbClr val="4D576B">
                    <a:lumMod val="75000"/>
                  </a:srgbClr>
                </a:solidFill>
                <a:latin typeface="Arial" panose="020B0604020202020204" pitchFamily="34" charset="0"/>
                <a:ea typeface="微软雅黑" panose="020B0503020204020204" pitchFamily="34" charset="-122"/>
                <a:sym typeface="微软雅黑" panose="020B0503020204020204" pitchFamily="34" charset="-122"/>
              </a:rPr>
              <a:t>全球学术快报</a:t>
            </a:r>
            <a:r>
              <a:rPr lang="en-US" altLang="zh-CN" sz="2800" b="1">
                <a:solidFill>
                  <a:srgbClr val="4D576B">
                    <a:lumMod val="75000"/>
                  </a:srgbClr>
                </a:solidFill>
                <a:latin typeface="Arial" panose="020B0604020202020204" pitchFamily="34" charset="0"/>
                <a:ea typeface="微软雅黑" panose="020B0503020204020204" pitchFamily="34" charset="-122"/>
                <a:sym typeface="微软雅黑" panose="020B0503020204020204" pitchFamily="34" charset="-122"/>
              </a:rPr>
              <a:t>2.0</a:t>
            </a:r>
          </a:p>
          <a:p>
            <a:pPr algn="l">
              <a:lnSpc>
                <a:spcPct val="120000"/>
              </a:lnSpc>
              <a:defRPr sz="4400" spc="300">
                <a:solidFill>
                  <a:srgbClr val="262626"/>
                </a:solidFill>
                <a:latin typeface="Arial" panose="020B0604020202020204" pitchFamily="34" charset="0"/>
                <a:ea typeface="微软雅黑" panose="020B0503020204020204" pitchFamily="34" charset="-122"/>
                <a:cs typeface="+mn-ea"/>
                <a:sym typeface="Helvetica"/>
              </a:defRPr>
            </a:pPr>
            <a:r>
              <a:rPr lang="en-US" altLang="zh-CN" sz="2800" b="1">
                <a:solidFill>
                  <a:srgbClr val="4D576B">
                    <a:lumMod val="75000"/>
                  </a:srgbClr>
                </a:solidFill>
                <a:latin typeface="Arial" panose="020B0604020202020204" pitchFamily="34" charset="0"/>
                <a:ea typeface="微软雅黑" panose="020B0503020204020204" pitchFamily="34" charset="-122"/>
                <a:sym typeface="微软雅黑" panose="020B0503020204020204" pitchFamily="34" charset="-122"/>
              </a:rPr>
              <a:t>m.cnki.net</a:t>
            </a:r>
          </a:p>
        </p:txBody>
      </p:sp>
      <p:grpSp>
        <p:nvGrpSpPr>
          <p:cNvPr id="8" name="组合 7"/>
          <p:cNvGrpSpPr/>
          <p:nvPr/>
        </p:nvGrpSpPr>
        <p:grpSpPr>
          <a:xfrm>
            <a:off x="7210425" y="3469640"/>
            <a:ext cx="1988820" cy="111760"/>
            <a:chOff x="11224" y="7604"/>
            <a:chExt cx="3132" cy="176"/>
          </a:xfrm>
        </p:grpSpPr>
        <p:sp>
          <p:nvSpPr>
            <p:cNvPr id="9" name="矩形: 圆角 5"/>
            <p:cNvSpPr/>
            <p:nvPr>
              <p:custDataLst>
                <p:tags r:id="rId4"/>
              </p:custDataLst>
            </p:nvPr>
          </p:nvSpPr>
          <p:spPr>
            <a:xfrm rot="5400000">
              <a:off x="11577" y="7251"/>
              <a:ext cx="176" cy="883"/>
            </a:xfrm>
            <a:prstGeom prst="roundRect">
              <a:avLst>
                <a:gd name="adj" fmla="val 50000"/>
              </a:avLst>
            </a:prstGeom>
            <a:solidFill>
              <a:srgbClr val="3A4150">
                <a:alpha val="80000"/>
              </a:srgb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5" name="矩形: 圆角 24"/>
            <p:cNvSpPr/>
            <p:nvPr>
              <p:custDataLst>
                <p:tags r:id="rId5"/>
              </p:custDataLst>
            </p:nvPr>
          </p:nvSpPr>
          <p:spPr>
            <a:xfrm rot="5400000">
              <a:off x="12702" y="7251"/>
              <a:ext cx="176" cy="883"/>
            </a:xfrm>
            <a:prstGeom prst="roundRect">
              <a:avLst>
                <a:gd name="adj" fmla="val 50000"/>
              </a:avLst>
            </a:prstGeom>
            <a:solidFill>
              <a:srgbClr val="3A4150">
                <a:alpha val="58000"/>
              </a:srgb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26" name="矩形: 圆角 25"/>
            <p:cNvSpPr/>
            <p:nvPr>
              <p:custDataLst>
                <p:tags r:id="rId6"/>
              </p:custDataLst>
            </p:nvPr>
          </p:nvSpPr>
          <p:spPr>
            <a:xfrm rot="5400000">
              <a:off x="13827" y="7251"/>
              <a:ext cx="176" cy="883"/>
            </a:xfrm>
            <a:prstGeom prst="roundRect">
              <a:avLst>
                <a:gd name="adj" fmla="val 50000"/>
              </a:avLst>
            </a:prstGeom>
            <a:solidFill>
              <a:srgbClr val="3A4150">
                <a:alpha val="22000"/>
              </a:srgbClr>
            </a:solidFill>
            <a:ln>
              <a:noFill/>
            </a:ln>
          </p:spPr>
          <p:style>
            <a:lnRef idx="2">
              <a:srgbClr val="1E6BC5">
                <a:shade val="50000"/>
              </a:srgbClr>
            </a:lnRef>
            <a:fillRef idx="1">
              <a:srgbClr val="1E6BC5"/>
            </a:fillRef>
            <a:effectRef idx="0">
              <a:srgbClr val="1E6BC5"/>
            </a:effectRef>
            <a:fontRef idx="minor">
              <a:sysClr val="window" lastClr="FFFFFF"/>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grpSp>
      <p:pic>
        <p:nvPicPr>
          <p:cNvPr id="3" name="图片 2" descr="&amp;pky8182042230&amp;"/>
          <p:cNvPicPr>
            <a:picLocks noChangeAspect="1"/>
          </p:cNvPicPr>
          <p:nvPr/>
        </p:nvPicPr>
        <p:blipFill>
          <a:blip r:embed="rId8" cstate="print"/>
          <a:stretch>
            <a:fillRect/>
          </a:stretch>
        </p:blipFill>
        <p:spPr>
          <a:xfrm>
            <a:off x="2025650" y="2092325"/>
            <a:ext cx="4765040" cy="4765675"/>
          </a:xfrm>
          <a:prstGeom prst="rect">
            <a:avLst/>
          </a:prstGeom>
        </p:spPr>
      </p:pic>
      <p:pic>
        <p:nvPicPr>
          <p:cNvPr id="7" name="图片 6"/>
          <p:cNvPicPr>
            <a:picLocks noChangeAspect="1"/>
          </p:cNvPicPr>
          <p:nvPr/>
        </p:nvPicPr>
        <p:blipFill>
          <a:blip r:embed="rId9" cstate="print"/>
          <a:stretch>
            <a:fillRect/>
          </a:stretch>
        </p:blipFill>
        <p:spPr>
          <a:xfrm>
            <a:off x="3274060" y="2713990"/>
            <a:ext cx="2227580" cy="3440430"/>
          </a:xfrm>
          <a:prstGeom prst="rect">
            <a:avLst/>
          </a:prstGeom>
        </p:spPr>
      </p:pic>
      <p:pic>
        <p:nvPicPr>
          <p:cNvPr id="2" name="图片 1"/>
          <p:cNvPicPr>
            <a:picLocks noChangeAspect="1"/>
          </p:cNvPicPr>
          <p:nvPr/>
        </p:nvPicPr>
        <p:blipFill>
          <a:blip r:embed="rId10" cstate="print"/>
          <a:stretch>
            <a:fillRect/>
          </a:stretch>
        </p:blipFill>
        <p:spPr>
          <a:xfrm>
            <a:off x="6981190" y="3582035"/>
            <a:ext cx="2842895" cy="2967990"/>
          </a:xfrm>
          <a:prstGeom prst="rect">
            <a:avLst/>
          </a:prstGeom>
        </p:spPr>
      </p:pic>
      <p:sp>
        <p:nvSpPr>
          <p:cNvPr id="5" name="文本框 4"/>
          <p:cNvSpPr txBox="1"/>
          <p:nvPr>
            <p:custDataLst>
              <p:tags r:id="rId3"/>
            </p:custDataLst>
          </p:nvPr>
        </p:nvSpPr>
        <p:spPr>
          <a:xfrm>
            <a:off x="381000" y="1146175"/>
            <a:ext cx="3967480" cy="746125"/>
          </a:xfrm>
          <a:prstGeom prst="rect">
            <a:avLst/>
          </a:prstGeom>
          <a:noFill/>
        </p:spPr>
        <p:txBody>
          <a:bodyPr wrap="square" rtlCol="0" anchor="b" anchorCtr="0">
            <a:normAutofit/>
          </a:bodyPr>
          <a:lstStyle>
            <a:defPPr>
              <a:defRPr lang="zh-CN"/>
            </a:defPPr>
            <a:lvl1pPr>
              <a:defRPr sz="3600" b="1" spc="200">
                <a:solidFill>
                  <a:schemeClr val="tx1">
                    <a:lumMod val="85000"/>
                    <a:lumOff val="15000"/>
                  </a:schemeClr>
                </a:solidFill>
                <a:uFillTx/>
                <a:latin typeface="微软雅黑" panose="020B0503020204020204" pitchFamily="34" charset="-122"/>
                <a:ea typeface="微软雅黑" panose="020B0503020204020204" pitchFamily="34" charset="-122"/>
              </a:defRPr>
            </a:lvl1pPr>
          </a:lstStyle>
          <a:p>
            <a:r>
              <a:rPr lang="zh-CN" altLang="en-US">
                <a:latin typeface="Arial" panose="020B0604020202020204" pitchFamily="34" charset="0"/>
                <a:sym typeface="Arial" panose="020B0604020202020204" pitchFamily="34" charset="0"/>
              </a:rPr>
              <a:t>移动端登录方式</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pPr/>
              <a:t>17</a:t>
            </a:fld>
            <a:endParaRPr lang="zh-CN" altLang="en-US"/>
          </a:p>
        </p:txBody>
      </p:sp>
      <p:pic>
        <p:nvPicPr>
          <p:cNvPr id="5" name="object 5"/>
          <p:cNvPicPr/>
          <p:nvPr/>
        </p:nvPicPr>
        <p:blipFill>
          <a:blip r:embed="rId2" cstate="print"/>
          <a:stretch>
            <a:fillRect/>
          </a:stretch>
        </p:blipFill>
        <p:spPr>
          <a:xfrm>
            <a:off x="8623300" y="1615440"/>
            <a:ext cx="2566035" cy="4483735"/>
          </a:xfrm>
          <a:prstGeom prst="rect">
            <a:avLst/>
          </a:prstGeom>
        </p:spPr>
      </p:pic>
      <p:pic>
        <p:nvPicPr>
          <p:cNvPr id="7" name="object 7"/>
          <p:cNvPicPr/>
          <p:nvPr/>
        </p:nvPicPr>
        <p:blipFill>
          <a:blip r:embed="rId3" cstate="print"/>
          <a:stretch>
            <a:fillRect/>
          </a:stretch>
        </p:blipFill>
        <p:spPr>
          <a:xfrm>
            <a:off x="1209675" y="1581785"/>
            <a:ext cx="2753360" cy="4518025"/>
          </a:xfrm>
          <a:prstGeom prst="rect">
            <a:avLst/>
          </a:prstGeom>
        </p:spPr>
      </p:pic>
      <p:pic>
        <p:nvPicPr>
          <p:cNvPr id="10" name="object 10"/>
          <p:cNvPicPr/>
          <p:nvPr/>
        </p:nvPicPr>
        <p:blipFill>
          <a:blip r:embed="rId4" cstate="print"/>
          <a:stretch>
            <a:fillRect/>
          </a:stretch>
        </p:blipFill>
        <p:spPr>
          <a:xfrm>
            <a:off x="5071745" y="1578610"/>
            <a:ext cx="2411730" cy="4521200"/>
          </a:xfrm>
          <a:prstGeom prst="rect">
            <a:avLst/>
          </a:prstGeom>
        </p:spPr>
      </p:pic>
      <p:sp>
        <p:nvSpPr>
          <p:cNvPr id="25" name="object 25"/>
          <p:cNvSpPr txBox="1">
            <a:spLocks noGrp="1"/>
          </p:cNvSpPr>
          <p:nvPr>
            <p:ph type="title" idx="4294967295"/>
          </p:nvPr>
        </p:nvSpPr>
        <p:spPr>
          <a:xfrm>
            <a:off x="1209675" y="214630"/>
            <a:ext cx="4225290" cy="504825"/>
          </a:xfrm>
          <a:prstGeom prst="rect">
            <a:avLst/>
          </a:prstGeom>
        </p:spPr>
        <p:txBody>
          <a:bodyPr vert="horz" wrap="square" lIns="0" tIns="12700" rIns="0" bIns="0" rtlCol="0">
            <a:spAutoFit/>
          </a:bodyPr>
          <a:lstStyle/>
          <a:p>
            <a:pPr marL="12700">
              <a:lnSpc>
                <a:spcPct val="100000"/>
              </a:lnSpc>
              <a:spcBef>
                <a:spcPts val="100"/>
              </a:spcBef>
            </a:pPr>
            <a:r>
              <a:rPr lang="zh-CN" sz="3200" spc="229" dirty="0">
                <a:solidFill>
                  <a:srgbClr val="198FF3"/>
                </a:solidFill>
                <a:latin typeface="微软雅黑" panose="020B0503020204020204" pitchFamily="34" charset="-122"/>
                <a:cs typeface="微软雅黑" panose="020B0503020204020204" pitchFamily="34" charset="-122"/>
              </a:rPr>
              <a:t>产品功能</a:t>
            </a:r>
            <a:r>
              <a:rPr lang="en-US" altLang="zh-CN" sz="3200" spc="229" dirty="0">
                <a:solidFill>
                  <a:srgbClr val="198FF3"/>
                </a:solidFill>
                <a:latin typeface="微软雅黑" panose="020B0503020204020204" pitchFamily="34" charset="-122"/>
                <a:cs typeface="微软雅黑" panose="020B0503020204020204" pitchFamily="34" charset="-122"/>
              </a:rPr>
              <a:t>-</a:t>
            </a:r>
            <a:r>
              <a:rPr lang="zh-CN" altLang="en-US" sz="3200" spc="229" dirty="0">
                <a:solidFill>
                  <a:srgbClr val="198FF3"/>
                </a:solidFill>
                <a:latin typeface="微软雅黑" panose="020B0503020204020204" pitchFamily="34" charset="-122"/>
                <a:cs typeface="微软雅黑" panose="020B0503020204020204" pitchFamily="34" charset="-122"/>
              </a:rPr>
              <a:t>账号管理</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pPr/>
              <a:t>18</a:t>
            </a:fld>
            <a:endParaRPr lang="zh-CN" altLang="en-US"/>
          </a:p>
        </p:txBody>
      </p:sp>
      <p:pic>
        <p:nvPicPr>
          <p:cNvPr id="6" name="object 6"/>
          <p:cNvPicPr/>
          <p:nvPr/>
        </p:nvPicPr>
        <p:blipFill>
          <a:blip r:embed="rId2" cstate="print"/>
          <a:stretch>
            <a:fillRect/>
          </a:stretch>
        </p:blipFill>
        <p:spPr>
          <a:xfrm>
            <a:off x="1233805" y="1568450"/>
            <a:ext cx="2917190" cy="4455160"/>
          </a:xfrm>
          <a:prstGeom prst="rect">
            <a:avLst/>
          </a:prstGeom>
        </p:spPr>
      </p:pic>
      <p:pic>
        <p:nvPicPr>
          <p:cNvPr id="7" name="object 7"/>
          <p:cNvPicPr/>
          <p:nvPr/>
        </p:nvPicPr>
        <p:blipFill>
          <a:blip r:embed="rId3" cstate="print"/>
          <a:stretch>
            <a:fillRect/>
          </a:stretch>
        </p:blipFill>
        <p:spPr>
          <a:xfrm>
            <a:off x="4968240" y="1568450"/>
            <a:ext cx="2922270" cy="4458335"/>
          </a:xfrm>
          <a:prstGeom prst="rect">
            <a:avLst/>
          </a:prstGeom>
        </p:spPr>
      </p:pic>
      <p:pic>
        <p:nvPicPr>
          <p:cNvPr id="8" name="object 8"/>
          <p:cNvPicPr/>
          <p:nvPr/>
        </p:nvPicPr>
        <p:blipFill>
          <a:blip r:embed="rId4" cstate="print"/>
          <a:stretch>
            <a:fillRect/>
          </a:stretch>
        </p:blipFill>
        <p:spPr>
          <a:xfrm>
            <a:off x="8768715" y="1562100"/>
            <a:ext cx="2917190" cy="4461510"/>
          </a:xfrm>
          <a:prstGeom prst="rect">
            <a:avLst/>
          </a:prstGeom>
        </p:spPr>
      </p:pic>
      <p:sp>
        <p:nvSpPr>
          <p:cNvPr id="25" name="object 25"/>
          <p:cNvSpPr txBox="1">
            <a:spLocks noGrp="1"/>
          </p:cNvSpPr>
          <p:nvPr>
            <p:ph type="title" idx="4294967295"/>
          </p:nvPr>
        </p:nvSpPr>
        <p:spPr>
          <a:xfrm>
            <a:off x="1209675" y="214630"/>
            <a:ext cx="4225290" cy="504825"/>
          </a:xfrm>
          <a:prstGeom prst="rect">
            <a:avLst/>
          </a:prstGeom>
        </p:spPr>
        <p:txBody>
          <a:bodyPr vert="horz" wrap="square" lIns="0" tIns="12700" rIns="0" bIns="0" rtlCol="0">
            <a:spAutoFit/>
          </a:bodyPr>
          <a:lstStyle/>
          <a:p>
            <a:pPr marL="12700">
              <a:lnSpc>
                <a:spcPct val="100000"/>
              </a:lnSpc>
              <a:spcBef>
                <a:spcPts val="100"/>
              </a:spcBef>
            </a:pPr>
            <a:r>
              <a:rPr lang="zh-CN" sz="3200" spc="229" dirty="0">
                <a:solidFill>
                  <a:srgbClr val="198FF3"/>
                </a:solidFill>
                <a:latin typeface="微软雅黑" panose="020B0503020204020204" pitchFamily="34" charset="-122"/>
                <a:cs typeface="微软雅黑" panose="020B0503020204020204" pitchFamily="34" charset="-122"/>
              </a:rPr>
              <a:t>产品功能</a:t>
            </a:r>
            <a:r>
              <a:rPr lang="en-US" altLang="zh-CN" sz="3200" spc="229" dirty="0">
                <a:solidFill>
                  <a:srgbClr val="198FF3"/>
                </a:solidFill>
                <a:latin typeface="微软雅黑" panose="020B0503020204020204" pitchFamily="34" charset="-122"/>
                <a:cs typeface="微软雅黑" panose="020B0503020204020204" pitchFamily="34" charset="-122"/>
              </a:rPr>
              <a:t>-</a:t>
            </a:r>
            <a:r>
              <a:rPr lang="zh-CN" altLang="en-US" sz="3200" spc="229" dirty="0">
                <a:solidFill>
                  <a:srgbClr val="198FF3"/>
                </a:solidFill>
                <a:latin typeface="微软雅黑" panose="020B0503020204020204" pitchFamily="34" charset="-122"/>
                <a:cs typeface="微软雅黑" panose="020B0503020204020204" pitchFamily="34" charset="-122"/>
              </a:rPr>
              <a:t>机构关联</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组合 6"/>
          <p:cNvGrpSpPr/>
          <p:nvPr/>
        </p:nvGrpSpPr>
        <p:grpSpPr>
          <a:xfrm>
            <a:off x="-201930" y="384810"/>
            <a:ext cx="12743815" cy="5901055"/>
            <a:chOff x="1157" y="2080"/>
            <a:chExt cx="16886" cy="7819"/>
          </a:xfrm>
        </p:grpSpPr>
        <p:sp>
          <p:nvSpPr>
            <p:cNvPr id="15" name="文本框 14"/>
            <p:cNvSpPr txBox="1"/>
            <p:nvPr>
              <p:custDataLst>
                <p:tags r:id="rId2"/>
              </p:custDataLst>
            </p:nvPr>
          </p:nvSpPr>
          <p:spPr>
            <a:xfrm>
              <a:off x="3900" y="6472"/>
              <a:ext cx="4876" cy="1278"/>
            </a:xfrm>
            <a:prstGeom prst="rect">
              <a:avLst/>
            </a:prstGeom>
            <a:noFill/>
          </p:spPr>
          <p:txBody>
            <a:bodyPr wrap="square" lIns="90000" tIns="0" rIns="90000" bIns="46800" rtlCol="0">
              <a:normAutofit/>
            </a:bodyPr>
            <a:lstStyle/>
            <a:p>
              <a:pPr algn="ctr">
                <a:lnSpc>
                  <a:spcPct val="120000"/>
                </a:lnSpc>
                <a:buClrTx/>
                <a:buSzTx/>
                <a:buFontTx/>
              </a:pPr>
              <a:r>
                <a:rPr lang="zh-CN" altLang="en-US" sz="2000" b="1" spc="300" dirty="0">
                  <a:solidFill>
                    <a:srgbClr val="1F74AD"/>
                  </a:solidFill>
                  <a:latin typeface="微软雅黑" panose="020B0503020204020204" pitchFamily="34" charset="-122"/>
                  <a:ea typeface="微软雅黑" panose="020B0503020204020204" pitchFamily="34" charset="-122"/>
                  <a:cs typeface="+mn-ea"/>
                  <a:sym typeface="Arial" panose="020B0604020202020204" pitchFamily="34" charset="0"/>
                </a:rPr>
                <a:t>统一的检索系统</a:t>
              </a:r>
            </a:p>
          </p:txBody>
        </p:sp>
        <p:sp>
          <p:nvSpPr>
            <p:cNvPr id="16" name="文本框 15"/>
            <p:cNvSpPr txBox="1"/>
            <p:nvPr>
              <p:custDataLst>
                <p:tags r:id="rId3"/>
              </p:custDataLst>
            </p:nvPr>
          </p:nvSpPr>
          <p:spPr>
            <a:xfrm>
              <a:off x="1614" y="5786"/>
              <a:ext cx="6785" cy="610"/>
            </a:xfrm>
            <a:prstGeom prst="rect">
              <a:avLst/>
            </a:prstGeom>
            <a:noFill/>
          </p:spPr>
          <p:txBody>
            <a:bodyPr wrap="square" lIns="90000" tIns="0" rIns="90000" bIns="46800" rtlCol="0"/>
            <a:lstStyle/>
            <a:p>
              <a:pPr lvl="0" algn="ctr">
                <a:lnSpc>
                  <a:spcPct val="120000"/>
                </a:lnSpc>
                <a:buClrTx/>
                <a:buSzTx/>
                <a:buFontTx/>
              </a:pPr>
              <a:r>
                <a:rPr lang="en-US" altLang="zh-CN" sz="2000" b="1" spc="300" dirty="0">
                  <a:solidFill>
                    <a:srgbClr val="1F74AD"/>
                  </a:solidFill>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2000" b="1" spc="300" dirty="0">
                  <a:solidFill>
                    <a:srgbClr val="1F74AD"/>
                  </a:solidFill>
                  <a:latin typeface="微软雅黑" panose="020B0503020204020204" pitchFamily="34" charset="-122"/>
                  <a:ea typeface="微软雅黑" panose="020B0503020204020204" pitchFamily="34" charset="-122"/>
                  <a:cs typeface="+mn-ea"/>
                  <a:sym typeface="Arial" panose="020B0604020202020204" pitchFamily="34" charset="0"/>
                </a:rPr>
                <a:t>全球学术文献统一获取与发布</a:t>
              </a:r>
            </a:p>
          </p:txBody>
        </p:sp>
        <p:sp>
          <p:nvSpPr>
            <p:cNvPr id="13" name="文本框 12"/>
            <p:cNvSpPr txBox="1"/>
            <p:nvPr>
              <p:custDataLst>
                <p:tags r:id="rId4"/>
              </p:custDataLst>
            </p:nvPr>
          </p:nvSpPr>
          <p:spPr>
            <a:xfrm>
              <a:off x="9905" y="6472"/>
              <a:ext cx="4876" cy="1278"/>
            </a:xfrm>
            <a:prstGeom prst="rect">
              <a:avLst/>
            </a:prstGeom>
            <a:noFill/>
          </p:spPr>
          <p:txBody>
            <a:bodyPr wrap="square" lIns="90000" tIns="46800" rIns="90000" bIns="0" rtlCol="0">
              <a:normAutofit/>
            </a:bodyPr>
            <a:lstStyle>
              <a:defPPr>
                <a:defRPr lang="zh-CN"/>
              </a:defPPr>
              <a:lvl1pPr>
                <a:defRPr sz="1400" b="1">
                  <a:solidFill>
                    <a:srgbClr val="1F74AD"/>
                  </a:solidFill>
                </a:defRPr>
              </a:lvl1pPr>
            </a:lstStyle>
            <a:p>
              <a:pPr lvl="0" algn="ctr">
                <a:lnSpc>
                  <a:spcPct val="120000"/>
                </a:lnSpc>
                <a:buClrTx/>
                <a:buSzTx/>
                <a:buFontTx/>
              </a:pPr>
              <a:r>
                <a:rPr lang="zh-CN" altLang="en-US" sz="2000" spc="300" dirty="0">
                  <a:solidFill>
                    <a:srgbClr val="2574AD"/>
                  </a:solidFill>
                  <a:latin typeface="微软雅黑" panose="020B0503020204020204" pitchFamily="34" charset="-122"/>
                  <a:ea typeface="微软雅黑" panose="020B0503020204020204" pitchFamily="34" charset="-122"/>
                  <a:cs typeface="+mn-ea"/>
                  <a:sym typeface="Arial" panose="020B0604020202020204" pitchFamily="34" charset="0"/>
                </a:rPr>
                <a:t>统一的发现机制</a:t>
              </a:r>
            </a:p>
          </p:txBody>
        </p:sp>
        <p:sp>
          <p:nvSpPr>
            <p:cNvPr id="14" name="文本框 13"/>
            <p:cNvSpPr txBox="1"/>
            <p:nvPr>
              <p:custDataLst>
                <p:tags r:id="rId5"/>
              </p:custDataLst>
            </p:nvPr>
          </p:nvSpPr>
          <p:spPr>
            <a:xfrm>
              <a:off x="9905" y="5786"/>
              <a:ext cx="4876" cy="610"/>
            </a:xfrm>
            <a:prstGeom prst="rect">
              <a:avLst/>
            </a:prstGeom>
            <a:noFill/>
          </p:spPr>
          <p:txBody>
            <a:bodyPr wrap="square" lIns="90000" tIns="46800" rIns="90000" bIns="0" rtlCol="0">
              <a:normAutofit/>
            </a:bodyPr>
            <a:lstStyle>
              <a:defPPr>
                <a:defRPr lang="zh-CN"/>
              </a:defPPr>
              <a:lvl1pPr>
                <a:defRPr sz="1400" b="1">
                  <a:solidFill>
                    <a:srgbClr val="1F74AD"/>
                  </a:solidFill>
                </a:defRPr>
              </a:lvl1pPr>
            </a:lstStyle>
            <a:p>
              <a:pPr algn="ctr" fontAlgn="auto">
                <a:lnSpc>
                  <a:spcPct val="120000"/>
                </a:lnSpc>
              </a:pPr>
              <a:r>
                <a:rPr lang="zh-CN" altLang="en-US" sz="2000" spc="300" dirty="0">
                  <a:solidFill>
                    <a:srgbClr val="2574AD"/>
                  </a:solidFill>
                  <a:latin typeface="微软雅黑" panose="020B0503020204020204" pitchFamily="34" charset="-122"/>
                  <a:ea typeface="微软雅黑" panose="020B0503020204020204" pitchFamily="34" charset="-122"/>
                  <a:cs typeface="+mn-ea"/>
                  <a:sym typeface="Arial" panose="020B0604020202020204" pitchFamily="34" charset="0"/>
                </a:rPr>
                <a:t>统一的语言输入</a:t>
              </a:r>
            </a:p>
          </p:txBody>
        </p:sp>
        <p:cxnSp>
          <p:nvCxnSpPr>
            <p:cNvPr id="9" name="直接连接符 8"/>
            <p:cNvCxnSpPr/>
            <p:nvPr>
              <p:custDataLst>
                <p:tags r:id="rId6"/>
              </p:custDataLst>
            </p:nvPr>
          </p:nvCxnSpPr>
          <p:spPr>
            <a:xfrm>
              <a:off x="9278" y="6037"/>
              <a:ext cx="0" cy="3862"/>
            </a:xfrm>
            <a:prstGeom prst="line">
              <a:avLst/>
            </a:prstGeom>
            <a:ln w="3175" cap="rnd">
              <a:solidFill>
                <a:sysClr val="window" lastClr="FFFFFF">
                  <a:lumMod val="85000"/>
                </a:sysClr>
              </a:solidFill>
              <a:round/>
              <a:headEnd type="none"/>
              <a:tailEnd type="none" w="med" len="med"/>
            </a:ln>
          </p:spPr>
          <p:style>
            <a:lnRef idx="1">
              <a:srgbClr val="1F74AD"/>
            </a:lnRef>
            <a:fillRef idx="0">
              <a:srgbClr val="1F74AD"/>
            </a:fillRef>
            <a:effectRef idx="0">
              <a:srgbClr val="1F74AD"/>
            </a:effectRef>
            <a:fontRef idx="minor">
              <a:srgbClr val="000000"/>
            </a:fontRef>
          </p:style>
        </p:cxnSp>
        <p:sp>
          <p:nvSpPr>
            <p:cNvPr id="17" name="文本框 16"/>
            <p:cNvSpPr txBox="1"/>
            <p:nvPr>
              <p:custDataLst>
                <p:tags r:id="rId7"/>
              </p:custDataLst>
            </p:nvPr>
          </p:nvSpPr>
          <p:spPr>
            <a:xfrm>
              <a:off x="3988" y="8596"/>
              <a:ext cx="4876" cy="1278"/>
            </a:xfrm>
            <a:prstGeom prst="rect">
              <a:avLst/>
            </a:prstGeom>
            <a:noFill/>
          </p:spPr>
          <p:txBody>
            <a:bodyPr wrap="square" lIns="90000" tIns="46800" rIns="90000" bIns="0" rtlCol="0">
              <a:normAutofit/>
            </a:bodyPr>
            <a:lstStyle/>
            <a:p>
              <a:pPr lvl="0" algn="ctr">
                <a:lnSpc>
                  <a:spcPct val="120000"/>
                </a:lnSpc>
                <a:buClrTx/>
                <a:buSzTx/>
                <a:buFontTx/>
              </a:pPr>
              <a:r>
                <a:rPr lang="zh-CN" altLang="en-US" sz="2000" b="1" spc="300" dirty="0">
                  <a:solidFill>
                    <a:srgbClr val="2574AD"/>
                  </a:solidFill>
                  <a:latin typeface="微软雅黑" panose="020B0503020204020204" pitchFamily="34" charset="-122"/>
                  <a:ea typeface="微软雅黑" panose="020B0503020204020204" pitchFamily="34" charset="-122"/>
                  <a:cs typeface="+mn-ea"/>
                  <a:sym typeface="Arial" panose="020B0604020202020204" pitchFamily="34" charset="0"/>
                </a:rPr>
                <a:t>统一的知识网络</a:t>
              </a:r>
            </a:p>
          </p:txBody>
        </p:sp>
        <p:sp>
          <p:nvSpPr>
            <p:cNvPr id="22" name="文本框 21"/>
            <p:cNvSpPr txBox="1"/>
            <p:nvPr>
              <p:custDataLst>
                <p:tags r:id="rId8"/>
              </p:custDataLst>
            </p:nvPr>
          </p:nvSpPr>
          <p:spPr>
            <a:xfrm>
              <a:off x="3523" y="7909"/>
              <a:ext cx="4876" cy="609"/>
            </a:xfrm>
            <a:prstGeom prst="rect">
              <a:avLst/>
            </a:prstGeom>
            <a:noFill/>
          </p:spPr>
          <p:txBody>
            <a:bodyPr wrap="square" lIns="90000" tIns="46800" rIns="90000" bIns="0" rtlCol="0">
              <a:normAutofit/>
            </a:bodyPr>
            <a:lstStyle/>
            <a:p>
              <a:pPr algn="ctr" fontAlgn="auto">
                <a:lnSpc>
                  <a:spcPct val="120000"/>
                </a:lnSpc>
              </a:pPr>
              <a:r>
                <a:rPr lang="zh-CN" altLang="en-US" sz="2000" b="1" spc="300" dirty="0">
                  <a:solidFill>
                    <a:srgbClr val="2574AD"/>
                  </a:solidFill>
                  <a:latin typeface="微软雅黑" panose="020B0503020204020204" pitchFamily="34" charset="-122"/>
                  <a:ea typeface="微软雅黑" panose="020B0503020204020204" pitchFamily="34" charset="-122"/>
                  <a:cs typeface="+mn-ea"/>
                  <a:sym typeface="Arial" panose="020B0604020202020204" pitchFamily="34" charset="0"/>
                </a:rPr>
                <a:t>统一的期刊推荐机制</a:t>
              </a:r>
            </a:p>
          </p:txBody>
        </p:sp>
        <p:sp>
          <p:nvSpPr>
            <p:cNvPr id="23" name="文本框 22"/>
            <p:cNvSpPr txBox="1"/>
            <p:nvPr>
              <p:custDataLst>
                <p:tags r:id="rId9"/>
              </p:custDataLst>
            </p:nvPr>
          </p:nvSpPr>
          <p:spPr>
            <a:xfrm>
              <a:off x="10217" y="8596"/>
              <a:ext cx="4876" cy="1278"/>
            </a:xfrm>
            <a:prstGeom prst="rect">
              <a:avLst/>
            </a:prstGeom>
            <a:noFill/>
          </p:spPr>
          <p:txBody>
            <a:bodyPr wrap="square" lIns="90000" tIns="46800" rIns="90000" bIns="0" rtlCol="0">
              <a:normAutofit/>
            </a:bodyPr>
            <a:lstStyle>
              <a:defPPr>
                <a:defRPr lang="zh-CN"/>
              </a:defPPr>
              <a:lvl1pPr>
                <a:defRPr sz="1400" b="1">
                  <a:solidFill>
                    <a:srgbClr val="1F74AD"/>
                  </a:solidFill>
                </a:defRPr>
              </a:lvl1pPr>
            </a:lstStyle>
            <a:p>
              <a:pPr lvl="0" algn="ctr">
                <a:lnSpc>
                  <a:spcPct val="120000"/>
                </a:lnSpc>
                <a:buClrTx/>
                <a:buSzTx/>
                <a:buFontTx/>
              </a:pPr>
              <a:r>
                <a:rPr lang="zh-CN" altLang="en-US" sz="2000" spc="300" dirty="0">
                  <a:solidFill>
                    <a:srgbClr val="2574AD"/>
                  </a:solidFill>
                  <a:latin typeface="微软雅黑" panose="020B0503020204020204" pitchFamily="34" charset="-122"/>
                  <a:ea typeface="微软雅黑" panose="020B0503020204020204" pitchFamily="34" charset="-122"/>
                  <a:cs typeface="+mn-ea"/>
                  <a:sym typeface="Arial" panose="020B0604020202020204" pitchFamily="34" charset="0"/>
                </a:rPr>
                <a:t>统一的个性化服务</a:t>
              </a:r>
            </a:p>
          </p:txBody>
        </p:sp>
        <p:sp>
          <p:nvSpPr>
            <p:cNvPr id="24" name="文本框 23"/>
            <p:cNvSpPr txBox="1"/>
            <p:nvPr>
              <p:custDataLst>
                <p:tags r:id="rId10"/>
              </p:custDataLst>
            </p:nvPr>
          </p:nvSpPr>
          <p:spPr>
            <a:xfrm>
              <a:off x="9905" y="7909"/>
              <a:ext cx="4876" cy="610"/>
            </a:xfrm>
            <a:prstGeom prst="rect">
              <a:avLst/>
            </a:prstGeom>
            <a:noFill/>
          </p:spPr>
          <p:txBody>
            <a:bodyPr wrap="square" lIns="90000" tIns="46800" rIns="90000" bIns="0" rtlCol="0">
              <a:normAutofit/>
            </a:bodyPr>
            <a:lstStyle>
              <a:defPPr>
                <a:defRPr lang="zh-CN"/>
              </a:defPPr>
              <a:lvl1pPr>
                <a:defRPr sz="1400" b="1">
                  <a:solidFill>
                    <a:srgbClr val="1F74AD"/>
                  </a:solidFill>
                </a:defRPr>
              </a:lvl1pPr>
            </a:lstStyle>
            <a:p>
              <a:pPr algn="ctr" fontAlgn="auto">
                <a:lnSpc>
                  <a:spcPct val="120000"/>
                </a:lnSpc>
              </a:pPr>
              <a:r>
                <a:rPr lang="zh-CN" altLang="en-US" sz="2000" spc="300" dirty="0">
                  <a:solidFill>
                    <a:srgbClr val="2574AD"/>
                  </a:solidFill>
                  <a:latin typeface="微软雅黑" panose="020B0503020204020204" pitchFamily="34" charset="-122"/>
                  <a:ea typeface="微软雅黑" panose="020B0503020204020204" pitchFamily="34" charset="-122"/>
                  <a:cs typeface="+mn-ea"/>
                  <a:sym typeface="Arial" panose="020B0604020202020204" pitchFamily="34" charset="0"/>
                </a:rPr>
                <a:t> 统一的阅读方式</a:t>
              </a:r>
            </a:p>
          </p:txBody>
        </p:sp>
        <p:cxnSp>
          <p:nvCxnSpPr>
            <p:cNvPr id="27" name="直接连接符 26"/>
            <p:cNvCxnSpPr/>
            <p:nvPr>
              <p:custDataLst>
                <p:tags r:id="rId11"/>
              </p:custDataLst>
            </p:nvPr>
          </p:nvCxnSpPr>
          <p:spPr>
            <a:xfrm flipH="1">
              <a:off x="3900" y="7750"/>
              <a:ext cx="11339" cy="0"/>
            </a:xfrm>
            <a:prstGeom prst="line">
              <a:avLst/>
            </a:prstGeom>
            <a:ln w="3175" cap="rnd">
              <a:solidFill>
                <a:sysClr val="window" lastClr="FFFFFF">
                  <a:lumMod val="85000"/>
                </a:sysClr>
              </a:solidFill>
              <a:round/>
              <a:headEnd type="none"/>
              <a:tailEnd type="none" w="med" len="med"/>
            </a:ln>
          </p:spPr>
          <p:style>
            <a:lnRef idx="1">
              <a:srgbClr val="1F74AD"/>
            </a:lnRef>
            <a:fillRef idx="0">
              <a:srgbClr val="1F74AD"/>
            </a:fillRef>
            <a:effectRef idx="0">
              <a:srgbClr val="1F74AD"/>
            </a:effectRef>
            <a:fontRef idx="minor">
              <a:srgbClr val="000000"/>
            </a:fontRef>
          </p:style>
        </p:cxnSp>
        <p:sp>
          <p:nvSpPr>
            <p:cNvPr id="29" name="椭圆 28"/>
            <p:cNvSpPr/>
            <p:nvPr>
              <p:custDataLst>
                <p:tags r:id="rId12"/>
              </p:custDataLst>
            </p:nvPr>
          </p:nvSpPr>
          <p:spPr>
            <a:xfrm>
              <a:off x="8693" y="2080"/>
              <a:ext cx="1814" cy="1814"/>
            </a:xfrm>
            <a:prstGeom prst="ellipse">
              <a:avLst/>
            </a:prstGeom>
            <a:solidFill>
              <a:srgbClr val="5066E9"/>
            </a:solidFill>
            <a:ln w="38100">
              <a:solidFill>
                <a:sysClr val="window" lastClr="FFFFFF"/>
              </a:solid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defPPr>
                <a:defRPr lang="zh-CN"/>
              </a:defPPr>
              <a:lvl1pPr marL="0" algn="l" defTabSz="913765" rtl="0" eaLnBrk="1" latinLnBrk="0" hangingPunct="1">
                <a:defRPr sz="1800" kern="1200">
                  <a:solidFill>
                    <a:sysClr val="window" lastClr="FFFFFF"/>
                  </a:solidFill>
                </a:defRPr>
              </a:lvl1pPr>
              <a:lvl2pPr marL="457200" algn="l" defTabSz="913765" rtl="0" eaLnBrk="1" latinLnBrk="0" hangingPunct="1">
                <a:defRPr sz="1800" kern="1200">
                  <a:solidFill>
                    <a:sysClr val="window" lastClr="FFFFFF"/>
                  </a:solidFill>
                </a:defRPr>
              </a:lvl2pPr>
              <a:lvl3pPr marL="914400" algn="l" defTabSz="913765" rtl="0" eaLnBrk="1" latinLnBrk="0" hangingPunct="1">
                <a:defRPr sz="1800" kern="1200">
                  <a:solidFill>
                    <a:sysClr val="window" lastClr="FFFFFF"/>
                  </a:solidFill>
                </a:defRPr>
              </a:lvl3pPr>
              <a:lvl4pPr marL="1371600" algn="l" defTabSz="913765" rtl="0" eaLnBrk="1" latinLnBrk="0" hangingPunct="1">
                <a:defRPr sz="1800" kern="1200">
                  <a:solidFill>
                    <a:sysClr val="window" lastClr="FFFFFF"/>
                  </a:solidFill>
                </a:defRPr>
              </a:lvl4pPr>
              <a:lvl5pPr marL="1828800" algn="l" defTabSz="913765" rtl="0" eaLnBrk="1" latinLnBrk="0" hangingPunct="1">
                <a:defRPr sz="1800" kern="1200">
                  <a:solidFill>
                    <a:sysClr val="window" lastClr="FFFFFF"/>
                  </a:solidFill>
                </a:defRPr>
              </a:lvl5pPr>
              <a:lvl6pPr marL="2286000" algn="l" defTabSz="913765" rtl="0" eaLnBrk="1" latinLnBrk="0" hangingPunct="1">
                <a:defRPr sz="1800" kern="1200">
                  <a:solidFill>
                    <a:sysClr val="window" lastClr="FFFFFF"/>
                  </a:solidFill>
                </a:defRPr>
              </a:lvl6pPr>
              <a:lvl7pPr marL="2743200" algn="l" defTabSz="913765" rtl="0" eaLnBrk="1" latinLnBrk="0" hangingPunct="1">
                <a:defRPr sz="1800" kern="1200">
                  <a:solidFill>
                    <a:sysClr val="window" lastClr="FFFFFF"/>
                  </a:solidFill>
                </a:defRPr>
              </a:lvl7pPr>
              <a:lvl8pPr marL="3200400" algn="l" defTabSz="913765" rtl="0" eaLnBrk="1" latinLnBrk="0" hangingPunct="1">
                <a:defRPr sz="1800" kern="1200">
                  <a:solidFill>
                    <a:sysClr val="window" lastClr="FFFFFF"/>
                  </a:solidFill>
                </a:defRPr>
              </a:lvl8pPr>
              <a:lvl9pPr marL="3657600" algn="l" defTabSz="913765" rtl="0" eaLnBrk="1" latinLnBrk="0" hangingPunct="1">
                <a:defRPr sz="1800" kern="1200">
                  <a:solidFill>
                    <a:sysClr val="window" lastClr="FFFFFF"/>
                  </a:solidFill>
                </a:defRPr>
              </a:lvl9pPr>
            </a:lstStyle>
            <a:p>
              <a:pPr algn="ctr">
                <a:lnSpc>
                  <a:spcPct val="130000"/>
                </a:lnSpc>
              </a:pPr>
              <a:endParaRPr>
                <a:sym typeface="Arial" panose="020B0604020202020204" pitchFamily="34" charset="0"/>
              </a:endParaRPr>
            </a:p>
          </p:txBody>
        </p:sp>
        <p:sp>
          <p:nvSpPr>
            <p:cNvPr id="30" name="任意多边形 19"/>
            <p:cNvSpPr/>
            <p:nvPr>
              <p:custDataLst>
                <p:tags r:id="rId13"/>
              </p:custDataLst>
            </p:nvPr>
          </p:nvSpPr>
          <p:spPr>
            <a:xfrm>
              <a:off x="9223" y="2627"/>
              <a:ext cx="755" cy="720"/>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ysClr val="window" lastClr="FFFFFF"/>
            </a:solidFill>
            <a:ln>
              <a:noFill/>
            </a:ln>
            <a:effectLst/>
          </p:spPr>
          <p:txBody>
            <a:bodyPr anchor="ctr">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30000"/>
                </a:lnSpc>
              </a:pPr>
              <a:endParaRPr>
                <a:sym typeface="Arial" panose="020B0604020202020204" pitchFamily="34" charset="0"/>
              </a:endParaRPr>
            </a:p>
          </p:txBody>
        </p:sp>
        <p:sp>
          <p:nvSpPr>
            <p:cNvPr id="19" name="文本框 18"/>
            <p:cNvSpPr txBox="1"/>
            <p:nvPr>
              <p:custDataLst>
                <p:tags r:id="rId14"/>
              </p:custDataLst>
            </p:nvPr>
          </p:nvSpPr>
          <p:spPr bwMode="auto">
            <a:xfrm>
              <a:off x="1157" y="4770"/>
              <a:ext cx="16887" cy="71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nchor="ctr" anchorCtr="1">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20000"/>
                </a:lnSpc>
                <a:spcBef>
                  <a:spcPct val="0"/>
                </a:spcBef>
              </a:pPr>
              <a:r>
                <a:rPr lang="zh-CN" altLang="en-US" sz="1400" spc="150" dirty="0">
                  <a:latin typeface="微软雅黑" panose="020B0503020204020204" pitchFamily="34" charset="-122"/>
                  <a:ea typeface="微软雅黑" panose="020B0503020204020204" pitchFamily="34" charset="-122"/>
                  <a:cs typeface="+mn-ea"/>
                  <a:sym typeface="Arial" panose="020B0604020202020204" pitchFamily="34" charset="0"/>
                </a:rPr>
                <a:t>以智能主题检测为核心</a:t>
              </a:r>
            </a:p>
          </p:txBody>
        </p:sp>
        <p:sp>
          <p:nvSpPr>
            <p:cNvPr id="31" name="文本框 30"/>
            <p:cNvSpPr txBox="1"/>
            <p:nvPr>
              <p:custDataLst>
                <p:tags r:id="rId15"/>
              </p:custDataLst>
            </p:nvPr>
          </p:nvSpPr>
          <p:spPr bwMode="auto">
            <a:xfrm>
              <a:off x="1157" y="3893"/>
              <a:ext cx="16887" cy="82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nchor="ctr" anchorCtr="1">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ctr">
                <a:lnSpc>
                  <a:spcPct val="120000"/>
                </a:lnSpc>
                <a:spcBef>
                  <a:spcPct val="0"/>
                </a:spcBef>
              </a:pPr>
              <a:r>
                <a:rPr lang="en-US" altLang="zh-CN" sz="2400" b="1" spc="3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400" b="1" spc="3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八大</a:t>
              </a:r>
              <a:r>
                <a:rPr lang="en-US" altLang="zh-CN" sz="2400" b="1" spc="3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a:t>
              </a:r>
              <a:r>
                <a:rPr lang="zh-CN" altLang="en-US" sz="2400" b="1" spc="300" dirty="0">
                  <a:solidFill>
                    <a:srgbClr val="000000">
                      <a:lumMod val="75000"/>
                      <a:lumOff val="25000"/>
                    </a:srgbClr>
                  </a:solidFill>
                  <a:latin typeface="微软雅黑" panose="020B0503020204020204" pitchFamily="34" charset="-122"/>
                  <a:ea typeface="微软雅黑" panose="020B0503020204020204" pitchFamily="34" charset="-122"/>
                  <a:cs typeface="+mn-ea"/>
                  <a:sym typeface="Arial" panose="020B0604020202020204" pitchFamily="34" charset="0"/>
                </a:rPr>
                <a:t>统一标准化服务</a:t>
              </a:r>
            </a:p>
          </p:txBody>
        </p:sp>
      </p:gr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图片 8194" descr="zgcu20120807-1-s"/>
          <p:cNvPicPr>
            <a:picLocks noChangeAspect="1"/>
          </p:cNvPicPr>
          <p:nvPr/>
        </p:nvPicPr>
        <p:blipFill>
          <a:blip r:embed="rId3" cstate="print"/>
          <a:stretch>
            <a:fillRect/>
          </a:stretch>
        </p:blipFill>
        <p:spPr>
          <a:xfrm>
            <a:off x="6565900" y="1638300"/>
            <a:ext cx="5432425" cy="3246438"/>
          </a:xfrm>
          <a:prstGeom prst="rect">
            <a:avLst/>
          </a:prstGeom>
          <a:noFill/>
          <a:ln w="9525">
            <a:noFill/>
          </a:ln>
        </p:spPr>
      </p:pic>
      <p:sp>
        <p:nvSpPr>
          <p:cNvPr id="17410" name="文本框 4"/>
          <p:cNvSpPr txBox="1"/>
          <p:nvPr/>
        </p:nvSpPr>
        <p:spPr>
          <a:xfrm>
            <a:off x="7178675" y="5354638"/>
            <a:ext cx="5376863" cy="829945"/>
          </a:xfrm>
          <a:prstGeom prst="rect">
            <a:avLst/>
          </a:prstGeom>
          <a:noFill/>
          <a:ln w="9525">
            <a:noFill/>
          </a:ln>
        </p:spPr>
        <p:txBody>
          <a:bodyPr anchor="t">
            <a:spAutoFit/>
          </a:bodyPr>
          <a:lstStyle/>
          <a:p>
            <a:pPr eaLnBrk="0" hangingPunct="0"/>
            <a:r>
              <a:rPr lang="en-US" altLang="zh-CN" sz="4800" b="1" i="1" dirty="0">
                <a:solidFill>
                  <a:srgbClr val="405EA1"/>
                </a:solidFill>
                <a:latin typeface="Calibri" panose="020F0502020204030204" pitchFamily="34" charset="0"/>
                <a:ea typeface="宋体" panose="02010600030101010101" pitchFamily="2" charset="-122"/>
              </a:rPr>
              <a:t>WWW.CNKI.NET</a:t>
            </a:r>
            <a:endParaRPr lang="zh-CN" altLang="en-US" sz="4800" b="1" i="1" dirty="0">
              <a:solidFill>
                <a:srgbClr val="405EA1"/>
              </a:solidFill>
              <a:latin typeface="Calibri" panose="020F0502020204030204" pitchFamily="34" charset="0"/>
              <a:ea typeface="宋体" panose="02010600030101010101" pitchFamily="2" charset="-122"/>
            </a:endParaRPr>
          </a:p>
        </p:txBody>
      </p:sp>
      <p:grpSp>
        <p:nvGrpSpPr>
          <p:cNvPr id="6" name="组合 9"/>
          <p:cNvGrpSpPr/>
          <p:nvPr/>
        </p:nvGrpSpPr>
        <p:grpSpPr>
          <a:xfrm>
            <a:off x="93028" y="128581"/>
            <a:ext cx="5816299" cy="496708"/>
            <a:chOff x="154547" y="250887"/>
            <a:chExt cx="5816008" cy="496087"/>
          </a:xfrm>
          <a:solidFill>
            <a:schemeClr val="accent1">
              <a:lumMod val="75000"/>
            </a:schemeClr>
          </a:solidFill>
        </p:grpSpPr>
        <p:sp>
          <p:nvSpPr>
            <p:cNvPr id="7" name="文本框 10"/>
            <p:cNvSpPr txBox="1"/>
            <p:nvPr/>
          </p:nvSpPr>
          <p:spPr>
            <a:xfrm>
              <a:off x="1326698" y="250887"/>
              <a:ext cx="3868226" cy="413503"/>
            </a:xfrm>
            <a:prstGeom prst="rect">
              <a:avLst/>
            </a:prstGeom>
            <a:noFill/>
            <a:ln w="9525">
              <a:noFill/>
              <a:miter/>
            </a:ln>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100" b="1" i="0" u="none" strike="noStrike" kern="1200" cap="none" spc="0" normalizeH="0" baseline="0" noProof="1">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sym typeface="+mn-ea"/>
                </a:rPr>
                <a:t>认识知网</a:t>
              </a:r>
            </a:p>
          </p:txBody>
        </p:sp>
        <p:sp>
          <p:nvSpPr>
            <p:cNvPr id="8" name="平行四边形 7"/>
            <p:cNvSpPr/>
            <p:nvPr/>
          </p:nvSpPr>
          <p:spPr>
            <a:xfrm>
              <a:off x="154547" y="296214"/>
              <a:ext cx="463640" cy="45076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平行四边形 8"/>
            <p:cNvSpPr/>
            <p:nvPr/>
          </p:nvSpPr>
          <p:spPr>
            <a:xfrm>
              <a:off x="579550" y="296214"/>
              <a:ext cx="463640" cy="450760"/>
            </a:xfrm>
            <a:prstGeom prst="parallelogram">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0" name="组合 14"/>
            <p:cNvGrpSpPr/>
            <p:nvPr/>
          </p:nvGrpSpPr>
          <p:grpSpPr>
            <a:xfrm>
              <a:off x="944450" y="553792"/>
              <a:ext cx="5026105" cy="193182"/>
              <a:chOff x="944450" y="553792"/>
              <a:chExt cx="5026105" cy="193182"/>
            </a:xfrm>
            <a:grpFill/>
          </p:grpSpPr>
          <p:sp>
            <p:nvSpPr>
              <p:cNvPr id="11" name="梯形 10"/>
              <p:cNvSpPr/>
              <p:nvPr/>
            </p:nvSpPr>
            <p:spPr>
              <a:xfrm>
                <a:off x="944450" y="656821"/>
                <a:ext cx="4571770" cy="90153"/>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2" name="等腰三角形 11"/>
              <p:cNvSpPr/>
              <p:nvPr/>
            </p:nvSpPr>
            <p:spPr>
              <a:xfrm>
                <a:off x="5442522" y="553792"/>
                <a:ext cx="528033" cy="193182"/>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grpSp>
        <p:nvGrpSpPr>
          <p:cNvPr id="41" name="组合 40"/>
          <p:cNvGrpSpPr/>
          <p:nvPr/>
        </p:nvGrpSpPr>
        <p:grpSpPr>
          <a:xfrm>
            <a:off x="285750" y="1031875"/>
            <a:ext cx="5405438" cy="1636713"/>
            <a:chOff x="281506" y="2359399"/>
            <a:chExt cx="5405054" cy="1636860"/>
          </a:xfrm>
        </p:grpSpPr>
        <p:grpSp>
          <p:nvGrpSpPr>
            <p:cNvPr id="17413" name="组合 37"/>
            <p:cNvGrpSpPr/>
            <p:nvPr/>
          </p:nvGrpSpPr>
          <p:grpSpPr>
            <a:xfrm>
              <a:off x="281506" y="2359399"/>
              <a:ext cx="5405054" cy="1636860"/>
              <a:chOff x="281506" y="2359399"/>
              <a:chExt cx="5405054" cy="1636860"/>
            </a:xfrm>
          </p:grpSpPr>
          <p:sp>
            <p:nvSpPr>
              <p:cNvPr id="17414" name="Rectangle 11"/>
              <p:cNvSpPr/>
              <p:nvPr/>
            </p:nvSpPr>
            <p:spPr>
              <a:xfrm>
                <a:off x="364026" y="2533960"/>
                <a:ext cx="5322534" cy="1462299"/>
              </a:xfrm>
              <a:prstGeom prst="rect">
                <a:avLst/>
              </a:prstGeom>
              <a:solidFill>
                <a:srgbClr val="E2E1E1"/>
              </a:solidFill>
              <a:ln w="9525">
                <a:noFill/>
              </a:ln>
            </p:spPr>
            <p:txBody>
              <a:bodyPr anchor="t"/>
              <a:lstStyle/>
              <a:p>
                <a:endParaRPr lang="zh-CN" altLang="en-US" dirty="0">
                  <a:latin typeface="Arial" panose="020B0604020202020204" pitchFamily="34" charset="0"/>
                  <a:ea typeface="宋体" panose="02010600030101010101" pitchFamily="2" charset="-122"/>
                </a:endParaRPr>
              </a:p>
            </p:txBody>
          </p:sp>
          <p:sp>
            <p:nvSpPr>
              <p:cNvPr id="17415" name="Freeform 12"/>
              <p:cNvSpPr/>
              <p:nvPr/>
            </p:nvSpPr>
            <p:spPr>
              <a:xfrm>
                <a:off x="281506" y="2359399"/>
                <a:ext cx="2143931" cy="361818"/>
              </a:xfrm>
              <a:custGeom>
                <a:avLst/>
                <a:gdLst/>
                <a:ahLst/>
                <a:cxnLst>
                  <a:cxn ang="0">
                    <a:pos x="0" y="0"/>
                  </a:cxn>
                  <a:cxn ang="0">
                    <a:pos x="2147483646" y="0"/>
                  </a:cxn>
                  <a:cxn ang="0">
                    <a:pos x="2147483646" y="2147483646"/>
                  </a:cxn>
                  <a:cxn ang="0">
                    <a:pos x="2147483646" y="2147483646"/>
                  </a:cxn>
                  <a:cxn ang="0">
                    <a:pos x="0" y="2147483646"/>
                  </a:cxn>
                  <a:cxn ang="0">
                    <a:pos x="0" y="0"/>
                  </a:cxn>
                </a:cxnLst>
                <a:rect l="0" t="0" r="0" b="0"/>
                <a:pathLst>
                  <a:path w="2649" h="366">
                    <a:moveTo>
                      <a:pt x="0" y="0"/>
                    </a:moveTo>
                    <a:lnTo>
                      <a:pt x="2649" y="0"/>
                    </a:lnTo>
                    <a:lnTo>
                      <a:pt x="2502" y="186"/>
                    </a:lnTo>
                    <a:lnTo>
                      <a:pt x="2649" y="366"/>
                    </a:lnTo>
                    <a:lnTo>
                      <a:pt x="0" y="366"/>
                    </a:lnTo>
                    <a:lnTo>
                      <a:pt x="0" y="0"/>
                    </a:lnTo>
                    <a:close/>
                  </a:path>
                </a:pathLst>
              </a:custGeom>
              <a:solidFill>
                <a:srgbClr val="2E75B6"/>
              </a:solidFill>
              <a:ln w="9525">
                <a:noFill/>
              </a:ln>
            </p:spPr>
            <p:txBody>
              <a:bodyPr/>
              <a:lstStyle/>
              <a:p>
                <a:endParaRPr lang="zh-CN" altLang="en-US"/>
              </a:p>
            </p:txBody>
          </p:sp>
          <p:sp>
            <p:nvSpPr>
              <p:cNvPr id="17416" name="矩形 25"/>
              <p:cNvSpPr/>
              <p:nvPr/>
            </p:nvSpPr>
            <p:spPr>
              <a:xfrm>
                <a:off x="402123" y="2796224"/>
                <a:ext cx="5262238" cy="1200035"/>
              </a:xfrm>
              <a:prstGeom prst="rect">
                <a:avLst/>
              </a:prstGeom>
              <a:noFill/>
              <a:ln w="9525">
                <a:noFill/>
              </a:ln>
            </p:spPr>
            <p:txBody>
              <a:bodyPr anchor="t">
                <a:spAutoFit/>
              </a:bodyPr>
              <a:lstStyle/>
              <a:p>
                <a:pPr eaLnBrk="0" hangingPunct="0"/>
                <a:r>
                  <a:rPr lang="zh-CN" altLang="en-US" dirty="0">
                    <a:latin typeface="微软雅黑" panose="020B0503020204020204" pitchFamily="34" charset="-122"/>
                    <a:ea typeface="微软雅黑" panose="020B0503020204020204" pitchFamily="34" charset="-122"/>
                  </a:rPr>
                  <a:t>中国知网是以建设中国知识基础设施工程（</a:t>
                </a:r>
                <a:r>
                  <a:rPr lang="en-US" altLang="zh-CN" dirty="0">
                    <a:latin typeface="微软雅黑" panose="020B0503020204020204" pitchFamily="34" charset="-122"/>
                    <a:ea typeface="微软雅黑" panose="020B0503020204020204" pitchFamily="34" charset="-122"/>
                  </a:rPr>
                  <a:t>CNKI</a:t>
                </a:r>
                <a:r>
                  <a:rPr lang="zh-CN" altLang="en-US" dirty="0">
                    <a:latin typeface="微软雅黑" panose="020B0503020204020204" pitchFamily="34" charset="-122"/>
                    <a:ea typeface="微软雅黑" panose="020B0503020204020204" pitchFamily="34" charset="-122"/>
                  </a:rPr>
                  <a:t>）为目标，集海内外海量学术、教育文献精华及知识增值技术于一体，为各行业战略决策与创新提供专业化知识服务。</a:t>
                </a:r>
              </a:p>
            </p:txBody>
          </p:sp>
        </p:grpSp>
        <p:sp>
          <p:nvSpPr>
            <p:cNvPr id="17417" name="Rectangle 10"/>
            <p:cNvSpPr/>
            <p:nvPr/>
          </p:nvSpPr>
          <p:spPr>
            <a:xfrm>
              <a:off x="5516812" y="2595014"/>
              <a:ext cx="77759" cy="68586"/>
            </a:xfrm>
            <a:prstGeom prst="rect">
              <a:avLst/>
            </a:prstGeom>
            <a:solidFill>
              <a:srgbClr val="333333"/>
            </a:solidFill>
            <a:ln w="9525">
              <a:noFill/>
            </a:ln>
          </p:spPr>
          <p:txBody>
            <a:bodyPr anchor="t"/>
            <a:lstStyle/>
            <a:p>
              <a:endParaRPr lang="zh-CN" altLang="en-US" dirty="0">
                <a:latin typeface="Arial" panose="020B0604020202020204" pitchFamily="34" charset="0"/>
                <a:ea typeface="宋体" panose="02010600030101010101" pitchFamily="2" charset="-122"/>
              </a:endParaRPr>
            </a:p>
          </p:txBody>
        </p:sp>
      </p:grpSp>
      <p:grpSp>
        <p:nvGrpSpPr>
          <p:cNvPr id="39" name="组合 38"/>
          <p:cNvGrpSpPr/>
          <p:nvPr/>
        </p:nvGrpSpPr>
        <p:grpSpPr>
          <a:xfrm>
            <a:off x="301625" y="3082925"/>
            <a:ext cx="5473700" cy="1381125"/>
            <a:chOff x="281506" y="3812834"/>
            <a:chExt cx="5444530" cy="1381818"/>
          </a:xfrm>
        </p:grpSpPr>
        <p:grpSp>
          <p:nvGrpSpPr>
            <p:cNvPr id="17419" name="组合 4"/>
            <p:cNvGrpSpPr/>
            <p:nvPr/>
          </p:nvGrpSpPr>
          <p:grpSpPr>
            <a:xfrm>
              <a:off x="364026" y="3995567"/>
              <a:ext cx="5322534" cy="1199085"/>
              <a:chOff x="0" y="0"/>
              <a:chExt cx="5324475" cy="1366838"/>
            </a:xfrm>
          </p:grpSpPr>
          <p:sp>
            <p:nvSpPr>
              <p:cNvPr id="17420" name="Rectangle 15"/>
              <p:cNvSpPr/>
              <p:nvPr/>
            </p:nvSpPr>
            <p:spPr>
              <a:xfrm>
                <a:off x="0" y="0"/>
                <a:ext cx="5324475" cy="1366838"/>
              </a:xfrm>
              <a:prstGeom prst="rect">
                <a:avLst/>
              </a:prstGeom>
              <a:solidFill>
                <a:srgbClr val="E2E1E1"/>
              </a:solidFill>
              <a:ln w="9525">
                <a:noFill/>
              </a:ln>
            </p:spPr>
            <p:txBody>
              <a:bodyPr anchor="t"/>
              <a:lstStyle/>
              <a:p>
                <a:endParaRPr lang="zh-CN" altLang="en-US" dirty="0">
                  <a:latin typeface="Arial" panose="020B0604020202020204" pitchFamily="34" charset="0"/>
                  <a:ea typeface="宋体" panose="02010600030101010101" pitchFamily="2" charset="-122"/>
                </a:endParaRPr>
              </a:p>
            </p:txBody>
          </p:sp>
          <p:sp>
            <p:nvSpPr>
              <p:cNvPr id="17421" name="Rectangle 17"/>
              <p:cNvSpPr/>
              <p:nvPr/>
            </p:nvSpPr>
            <p:spPr>
              <a:xfrm>
                <a:off x="5138738" y="66675"/>
                <a:ext cx="77787" cy="77787"/>
              </a:xfrm>
              <a:prstGeom prst="rect">
                <a:avLst/>
              </a:prstGeom>
              <a:solidFill>
                <a:srgbClr val="333333"/>
              </a:solidFill>
              <a:ln w="9525">
                <a:noFill/>
              </a:ln>
            </p:spPr>
            <p:txBody>
              <a:bodyPr anchor="t"/>
              <a:lstStyle/>
              <a:p>
                <a:endParaRPr lang="zh-CN" altLang="en-US" dirty="0">
                  <a:latin typeface="Arial" panose="020B0604020202020204" pitchFamily="34" charset="0"/>
                  <a:ea typeface="宋体" panose="02010600030101010101" pitchFamily="2" charset="-122"/>
                </a:endParaRPr>
              </a:p>
            </p:txBody>
          </p:sp>
        </p:grpSp>
        <p:sp>
          <p:nvSpPr>
            <p:cNvPr id="17422" name="Freeform 16"/>
            <p:cNvSpPr/>
            <p:nvPr/>
          </p:nvSpPr>
          <p:spPr>
            <a:xfrm>
              <a:off x="281506" y="3812834"/>
              <a:ext cx="2143931" cy="361818"/>
            </a:xfrm>
            <a:custGeom>
              <a:avLst/>
              <a:gdLst/>
              <a:ahLst/>
              <a:cxnLst>
                <a:cxn ang="0">
                  <a:pos x="0" y="0"/>
                </a:cxn>
                <a:cxn ang="0">
                  <a:pos x="2147483646" y="0"/>
                </a:cxn>
                <a:cxn ang="0">
                  <a:pos x="2147483646" y="2147483646"/>
                </a:cxn>
                <a:cxn ang="0">
                  <a:pos x="2147483646" y="2147483646"/>
                </a:cxn>
                <a:cxn ang="0">
                  <a:pos x="0" y="2147483646"/>
                </a:cxn>
                <a:cxn ang="0">
                  <a:pos x="0" y="0"/>
                </a:cxn>
              </a:cxnLst>
              <a:rect l="0" t="0" r="0" b="0"/>
              <a:pathLst>
                <a:path w="2649" h="366">
                  <a:moveTo>
                    <a:pt x="0" y="0"/>
                  </a:moveTo>
                  <a:lnTo>
                    <a:pt x="2649" y="0"/>
                  </a:lnTo>
                  <a:lnTo>
                    <a:pt x="2502" y="186"/>
                  </a:lnTo>
                  <a:lnTo>
                    <a:pt x="2649" y="366"/>
                  </a:lnTo>
                  <a:lnTo>
                    <a:pt x="0" y="366"/>
                  </a:lnTo>
                  <a:lnTo>
                    <a:pt x="0" y="0"/>
                  </a:lnTo>
                  <a:close/>
                </a:path>
              </a:pathLst>
            </a:custGeom>
            <a:solidFill>
              <a:srgbClr val="2E75B6"/>
            </a:solidFill>
            <a:ln w="9525">
              <a:noFill/>
            </a:ln>
          </p:spPr>
          <p:txBody>
            <a:bodyPr/>
            <a:lstStyle/>
            <a:p>
              <a:endParaRPr lang="zh-CN" altLang="en-US"/>
            </a:p>
          </p:txBody>
        </p:sp>
        <p:sp>
          <p:nvSpPr>
            <p:cNvPr id="17423" name="矩形 26"/>
            <p:cNvSpPr/>
            <p:nvPr/>
          </p:nvSpPr>
          <p:spPr>
            <a:xfrm>
              <a:off x="376248" y="4209948"/>
              <a:ext cx="5349788" cy="923792"/>
            </a:xfrm>
            <a:prstGeom prst="rect">
              <a:avLst/>
            </a:prstGeom>
            <a:noFill/>
            <a:ln w="9525">
              <a:noFill/>
            </a:ln>
          </p:spPr>
          <p:txBody>
            <a:bodyPr anchor="t">
              <a:spAutoFit/>
            </a:bodyPr>
            <a:lstStyle/>
            <a:p>
              <a:pPr eaLnBrk="0" hangingPunct="0"/>
              <a:r>
                <a:rPr lang="zh-CN" altLang="en-US" dirty="0">
                  <a:latin typeface="微软雅黑" panose="020B0503020204020204" pitchFamily="34" charset="-122"/>
                  <a:ea typeface="微软雅黑" panose="020B0503020204020204" pitchFamily="34" charset="-122"/>
                </a:rPr>
                <a:t>目前，用户覆盖全球 </a:t>
              </a:r>
              <a:r>
                <a:rPr lang="en-US" altLang="zh-CN" dirty="0">
                  <a:latin typeface="微软雅黑" panose="020B0503020204020204" pitchFamily="34" charset="-122"/>
                  <a:ea typeface="微软雅黑" panose="020B0503020204020204" pitchFamily="34" charset="-122"/>
                </a:rPr>
                <a:t>56 </a:t>
              </a:r>
              <a:r>
                <a:rPr lang="zh-CN" altLang="en-US" dirty="0">
                  <a:latin typeface="微软雅黑" panose="020B0503020204020204" pitchFamily="34" charset="-122"/>
                  <a:ea typeface="微软雅黑" panose="020B0503020204020204" pitchFamily="34" charset="-122"/>
                </a:rPr>
                <a:t>个国家和地区的 </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３ 万家机构，个人读者 </a:t>
              </a:r>
              <a:r>
                <a:rPr lang="en-US" altLang="zh-CN" dirty="0">
                  <a:latin typeface="微软雅黑" panose="020B0503020204020204" pitchFamily="34" charset="-122"/>
                  <a:ea typeface="微软雅黑" panose="020B0503020204020204" pitchFamily="34" charset="-122"/>
                </a:rPr>
                <a:t>2 </a:t>
              </a:r>
              <a:r>
                <a:rPr lang="zh-CN" altLang="en-US" dirty="0">
                  <a:latin typeface="微软雅黑" panose="020B0503020204020204" pitchFamily="34" charset="-122"/>
                  <a:ea typeface="微软雅黑" panose="020B0503020204020204" pitchFamily="34" charset="-122"/>
                </a:rPr>
                <a:t>亿人。日访问量</a:t>
              </a:r>
              <a:r>
                <a:rPr lang="en-US" altLang="zh-CN" dirty="0">
                  <a:latin typeface="微软雅黑" panose="020B0503020204020204" pitchFamily="34" charset="-122"/>
                  <a:ea typeface="微软雅黑" panose="020B0503020204020204" pitchFamily="34" charset="-122"/>
                </a:rPr>
                <a:t>1600 </a:t>
              </a:r>
              <a:r>
                <a:rPr lang="zh-CN" altLang="en-US" dirty="0">
                  <a:latin typeface="微软雅黑" panose="020B0503020204020204" pitchFamily="34" charset="-122"/>
                  <a:ea typeface="微软雅黑" panose="020B0503020204020204" pitchFamily="34" charset="-122"/>
                </a:rPr>
                <a:t>万人次，全文年下载量</a:t>
              </a:r>
              <a:r>
                <a:rPr lang="en-US" altLang="zh-CN" dirty="0">
                  <a:latin typeface="微软雅黑" panose="020B0503020204020204" pitchFamily="34" charset="-122"/>
                  <a:ea typeface="微软雅黑" panose="020B0503020204020204" pitchFamily="34" charset="-122"/>
                </a:rPr>
                <a:t>23.3 </a:t>
              </a:r>
              <a:r>
                <a:rPr lang="zh-CN" altLang="en-US" dirty="0">
                  <a:latin typeface="微软雅黑" panose="020B0503020204020204" pitchFamily="34" charset="-122"/>
                  <a:ea typeface="微软雅黑" panose="020B0503020204020204" pitchFamily="34" charset="-122"/>
                </a:rPr>
                <a:t>亿篇。</a:t>
              </a:r>
            </a:p>
          </p:txBody>
        </p:sp>
      </p:grpSp>
      <p:grpSp>
        <p:nvGrpSpPr>
          <p:cNvPr id="40" name="组合 39"/>
          <p:cNvGrpSpPr/>
          <p:nvPr/>
        </p:nvGrpSpPr>
        <p:grpSpPr>
          <a:xfrm>
            <a:off x="325438" y="4892675"/>
            <a:ext cx="5418137" cy="1358900"/>
            <a:chOff x="216115" y="5377385"/>
            <a:chExt cx="5417774" cy="1359458"/>
          </a:xfrm>
        </p:grpSpPr>
        <p:grpSp>
          <p:nvGrpSpPr>
            <p:cNvPr id="17425" name="组合 4"/>
            <p:cNvGrpSpPr/>
            <p:nvPr/>
          </p:nvGrpSpPr>
          <p:grpSpPr>
            <a:xfrm>
              <a:off x="311355" y="5477007"/>
              <a:ext cx="5322534" cy="1258548"/>
              <a:chOff x="-80668" y="-150305"/>
              <a:chExt cx="5324475" cy="1943988"/>
            </a:xfrm>
          </p:grpSpPr>
          <p:sp>
            <p:nvSpPr>
              <p:cNvPr id="17426" name="Rectangle 15"/>
              <p:cNvSpPr/>
              <p:nvPr/>
            </p:nvSpPr>
            <p:spPr>
              <a:xfrm>
                <a:off x="-80668" y="-150305"/>
                <a:ext cx="5324475" cy="1943988"/>
              </a:xfrm>
              <a:prstGeom prst="rect">
                <a:avLst/>
              </a:prstGeom>
              <a:solidFill>
                <a:srgbClr val="E2E1E1"/>
              </a:solidFill>
              <a:ln w="9525">
                <a:noFill/>
              </a:ln>
            </p:spPr>
            <p:txBody>
              <a:bodyPr anchor="t"/>
              <a:lstStyle/>
              <a:p>
                <a:endParaRPr lang="zh-CN" altLang="en-US" dirty="0">
                  <a:latin typeface="Arial" panose="020B0604020202020204" pitchFamily="34" charset="0"/>
                  <a:ea typeface="宋体" panose="02010600030101010101" pitchFamily="2" charset="-122"/>
                </a:endParaRPr>
              </a:p>
            </p:txBody>
          </p:sp>
          <p:sp>
            <p:nvSpPr>
              <p:cNvPr id="17427" name="Rectangle 17"/>
              <p:cNvSpPr/>
              <p:nvPr/>
            </p:nvSpPr>
            <p:spPr>
              <a:xfrm>
                <a:off x="5138738" y="66675"/>
                <a:ext cx="77787" cy="77787"/>
              </a:xfrm>
              <a:prstGeom prst="rect">
                <a:avLst/>
              </a:prstGeom>
              <a:solidFill>
                <a:srgbClr val="333333"/>
              </a:solidFill>
              <a:ln w="9525">
                <a:noFill/>
              </a:ln>
            </p:spPr>
            <p:txBody>
              <a:bodyPr anchor="t"/>
              <a:lstStyle/>
              <a:p>
                <a:endParaRPr lang="zh-CN" altLang="en-US" dirty="0">
                  <a:latin typeface="Arial" panose="020B0604020202020204" pitchFamily="34" charset="0"/>
                  <a:ea typeface="宋体" panose="02010600030101010101" pitchFamily="2" charset="-122"/>
                </a:endParaRPr>
              </a:p>
            </p:txBody>
          </p:sp>
        </p:grpSp>
        <p:sp>
          <p:nvSpPr>
            <p:cNvPr id="17428" name="Freeform 16"/>
            <p:cNvSpPr/>
            <p:nvPr/>
          </p:nvSpPr>
          <p:spPr>
            <a:xfrm>
              <a:off x="216115" y="5377385"/>
              <a:ext cx="2143931" cy="361818"/>
            </a:xfrm>
            <a:custGeom>
              <a:avLst/>
              <a:gdLst/>
              <a:ahLst/>
              <a:cxnLst>
                <a:cxn ang="0">
                  <a:pos x="0" y="0"/>
                </a:cxn>
                <a:cxn ang="0">
                  <a:pos x="2147483646" y="0"/>
                </a:cxn>
                <a:cxn ang="0">
                  <a:pos x="2147483646" y="2147483646"/>
                </a:cxn>
                <a:cxn ang="0">
                  <a:pos x="2147483646" y="2147483646"/>
                </a:cxn>
                <a:cxn ang="0">
                  <a:pos x="0" y="2147483646"/>
                </a:cxn>
                <a:cxn ang="0">
                  <a:pos x="0" y="0"/>
                </a:cxn>
              </a:cxnLst>
              <a:rect l="0" t="0" r="0" b="0"/>
              <a:pathLst>
                <a:path w="2649" h="366">
                  <a:moveTo>
                    <a:pt x="0" y="0"/>
                  </a:moveTo>
                  <a:lnTo>
                    <a:pt x="2649" y="0"/>
                  </a:lnTo>
                  <a:lnTo>
                    <a:pt x="2502" y="186"/>
                  </a:lnTo>
                  <a:lnTo>
                    <a:pt x="2649" y="366"/>
                  </a:lnTo>
                  <a:lnTo>
                    <a:pt x="0" y="366"/>
                  </a:lnTo>
                  <a:lnTo>
                    <a:pt x="0" y="0"/>
                  </a:lnTo>
                  <a:close/>
                </a:path>
              </a:pathLst>
            </a:custGeom>
            <a:solidFill>
              <a:srgbClr val="2E75B6"/>
            </a:solidFill>
            <a:ln w="9525">
              <a:noFill/>
            </a:ln>
          </p:spPr>
          <p:txBody>
            <a:bodyPr/>
            <a:lstStyle/>
            <a:p>
              <a:endParaRPr lang="zh-CN" altLang="en-US"/>
            </a:p>
          </p:txBody>
        </p:sp>
        <p:sp>
          <p:nvSpPr>
            <p:cNvPr id="17429" name="矩形 34"/>
            <p:cNvSpPr/>
            <p:nvPr/>
          </p:nvSpPr>
          <p:spPr>
            <a:xfrm>
              <a:off x="320530" y="5812881"/>
              <a:ext cx="5295239" cy="923962"/>
            </a:xfrm>
            <a:prstGeom prst="rect">
              <a:avLst/>
            </a:prstGeom>
            <a:noFill/>
            <a:ln w="9525">
              <a:noFill/>
            </a:ln>
          </p:spPr>
          <p:txBody>
            <a:bodyPr anchor="t">
              <a:spAutoFit/>
            </a:bodyPr>
            <a:lstStyle/>
            <a:p>
              <a:pPr eaLnBrk="0" hangingPunct="0"/>
              <a:r>
                <a:rPr lang="zh-CN" altLang="en-US" dirty="0">
                  <a:latin typeface="微软雅黑" panose="020B0503020204020204" pitchFamily="34" charset="-122"/>
                  <a:ea typeface="微软雅黑" panose="020B0503020204020204" pitchFamily="34" charset="-122"/>
                </a:rPr>
                <a:t>自</a:t>
              </a:r>
              <a:r>
                <a:rPr lang="zh-CN" altLang="zh-CN" dirty="0">
                  <a:latin typeface="微软雅黑" panose="020B0503020204020204" pitchFamily="34" charset="-122"/>
                  <a:ea typeface="微软雅黑" panose="020B0503020204020204" pitchFamily="34" charset="-122"/>
                </a:rPr>
                <a:t>成立以来，不断完善发展战略，逐步形成数字出版、知识服务、知识管理</a:t>
              </a:r>
              <a:r>
                <a:rPr lang="zh-CN" altLang="en-US" dirty="0">
                  <a:latin typeface="微软雅黑" panose="020B0503020204020204" pitchFamily="34" charset="-122"/>
                  <a:ea typeface="微软雅黑" panose="020B0503020204020204" pitchFamily="34" charset="-122"/>
                </a:rPr>
                <a:t>、信息化教育服务四个</a:t>
              </a:r>
              <a:r>
                <a:rPr lang="zh-CN" altLang="zh-CN" dirty="0">
                  <a:latin typeface="微软雅黑" panose="020B0503020204020204" pitchFamily="34" charset="-122"/>
                  <a:ea typeface="微软雅黑" panose="020B0503020204020204" pitchFamily="34" charset="-122"/>
                </a:rPr>
                <a:t>业务版块。</a:t>
              </a:r>
              <a:endParaRPr lang="zh-CN" altLang="en-US" dirty="0">
                <a:latin typeface="微软雅黑" panose="020B0503020204020204" pitchFamily="34" charset="-122"/>
                <a:ea typeface="微软雅黑" panose="020B0503020204020204" pitchFamily="34"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16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59" name="文本框 58"/>
          <p:cNvSpPr txBox="1"/>
          <p:nvPr>
            <p:custDataLst>
              <p:tags r:id="rId2"/>
            </p:custDataLst>
          </p:nvPr>
        </p:nvSpPr>
        <p:spPr>
          <a:xfrm>
            <a:off x="1914483" y="2395221"/>
            <a:ext cx="2466877" cy="1142464"/>
          </a:xfrm>
          <a:prstGeom prst="rect">
            <a:avLst/>
          </a:prstGeom>
          <a:noFill/>
        </p:spPr>
        <p:txBody>
          <a:bodyPr wrap="square" lIns="91440" tIns="45720" rIns="91440" bIns="0" anchor="b" anchorCtr="0">
            <a:normAutofit/>
          </a:bodyPr>
          <a:lstStyle/>
          <a:p>
            <a:pPr algn="ctr"/>
            <a:r>
              <a:rPr lang="zh-CN" altLang="en-US" sz="6000" b="1">
                <a:solidFill>
                  <a:schemeClr val="accent1"/>
                </a:solidFill>
                <a:latin typeface="Arial" panose="020B0604020202020204" pitchFamily="34" charset="0"/>
                <a:ea typeface="微软雅黑" panose="020B0503020204020204" pitchFamily="34" charset="-122"/>
              </a:rPr>
              <a:t>目录</a:t>
            </a:r>
          </a:p>
        </p:txBody>
      </p:sp>
      <p:sp>
        <p:nvSpPr>
          <p:cNvPr id="65" name="文本框 64"/>
          <p:cNvSpPr txBox="1"/>
          <p:nvPr>
            <p:custDataLst>
              <p:tags r:id="rId3"/>
            </p:custDataLst>
          </p:nvPr>
        </p:nvSpPr>
        <p:spPr>
          <a:xfrm>
            <a:off x="1914483" y="3581644"/>
            <a:ext cx="2466877" cy="504719"/>
          </a:xfrm>
          <a:prstGeom prst="rect">
            <a:avLst/>
          </a:prstGeom>
          <a:noFill/>
        </p:spPr>
        <p:txBody>
          <a:bodyPr wrap="square" lIns="91440" tIns="0" rIns="91440" bIns="45720" anchor="t" anchorCtr="0">
            <a:normAutofit lnSpcReduction="10000"/>
          </a:bodyPr>
          <a:lstStyle/>
          <a:p>
            <a:pPr algn="ctr"/>
            <a:r>
              <a:rPr lang="en-US" altLang="zh-CN" sz="3200" b="1">
                <a:solidFill>
                  <a:schemeClr val="tx1">
                    <a:lumMod val="85000"/>
                    <a:lumOff val="15000"/>
                  </a:schemeClr>
                </a:solidFill>
                <a:latin typeface="Arial" panose="020B0604020202020204" pitchFamily="34" charset="0"/>
                <a:ea typeface="微软雅黑" panose="020B0503020204020204" pitchFamily="34" charset="-122"/>
              </a:rPr>
              <a:t>CONTENTS</a:t>
            </a:r>
          </a:p>
        </p:txBody>
      </p:sp>
      <p:sp>
        <p:nvSpPr>
          <p:cNvPr id="29" name="平行四边形 28"/>
          <p:cNvSpPr/>
          <p:nvPr>
            <p:custDataLst>
              <p:tags r:id="rId4"/>
            </p:custDataLst>
          </p:nvPr>
        </p:nvSpPr>
        <p:spPr bwMode="auto">
          <a:xfrm>
            <a:off x="4776470" y="1916430"/>
            <a:ext cx="828040" cy="595630"/>
          </a:xfrm>
          <a:prstGeom prst="parallelogram">
            <a:avLst/>
          </a:prstGeom>
          <a:solidFill>
            <a:schemeClr val="accent1">
              <a:lumMod val="100000"/>
            </a:schemeClr>
          </a:solidFill>
          <a:ln w="12700" cap="flat" cmpd="sng" algn="ctr">
            <a:solidFill>
              <a:schemeClr val="accent1">
                <a:lumMod val="100000"/>
              </a:schemeClr>
            </a:solidFill>
            <a:prstDash val="solid"/>
            <a:round/>
            <a:headEnd type="none" w="med" len="med"/>
            <a:tailEnd type="none" w="med" len="med"/>
          </a:ln>
        </p:spPr>
        <p:txBody>
          <a:bodyPr rot="0" spcFirstLastPara="0" vert="horz" wrap="none" lIns="91440" tIns="0" rIns="91440" bIns="0" anchor="ctr" anchorCtr="1" forceAA="0" compatLnSpc="1">
            <a:normAutofit/>
          </a:bodyPr>
          <a:lstStyle/>
          <a:p>
            <a:pPr algn="ctr">
              <a:lnSpc>
                <a:spcPct val="130000"/>
              </a:lnSpc>
            </a:pPr>
            <a:r>
              <a:rPr lang="en-US" altLang="zh-CN" sz="2000" dirty="0">
                <a:solidFill>
                  <a:schemeClr val="bg1"/>
                </a:solidFill>
                <a:latin typeface="微软雅黑" panose="020B0503020204020204" pitchFamily="34" charset="-122"/>
                <a:ea typeface="微软雅黑" panose="020B0503020204020204" pitchFamily="34" charset="-122"/>
              </a:rPr>
              <a:t>01</a:t>
            </a:r>
          </a:p>
        </p:txBody>
      </p:sp>
      <p:sp>
        <p:nvSpPr>
          <p:cNvPr id="30" name="平行四边形 29"/>
          <p:cNvSpPr/>
          <p:nvPr>
            <p:custDataLst>
              <p:tags r:id="rId5"/>
            </p:custDataLst>
          </p:nvPr>
        </p:nvSpPr>
        <p:spPr bwMode="auto">
          <a:xfrm>
            <a:off x="5334000" y="1916430"/>
            <a:ext cx="5346700" cy="595630"/>
          </a:xfrm>
          <a:prstGeom prst="parallelogram">
            <a:avLst/>
          </a:prstGeom>
          <a:noFill/>
          <a:ln w="12700" cap="flat" cmpd="sng" algn="ctr">
            <a:solidFill>
              <a:schemeClr val="accent1">
                <a:lumMod val="100000"/>
              </a:schemeClr>
            </a:solidFill>
            <a:prstDash val="solid"/>
            <a:round/>
            <a:headEnd type="none" w="med" len="med"/>
            <a:tailEnd type="none" w="med" len="med"/>
          </a:ln>
        </p:spPr>
        <p:txBody>
          <a:bodyPr rot="0" spcFirstLastPara="0" vert="horz" wrap="square" lIns="91440" tIns="0" rIns="91440" bIns="0" anchor="ctr" anchorCtr="1" forceAA="0" compatLnSpc="1">
            <a:normAutofit/>
          </a:bodyPr>
          <a:lstStyle/>
          <a:p>
            <a:pPr algn="ctr">
              <a:lnSpc>
                <a:spcPct val="130000"/>
              </a:lnSpc>
            </a:pPr>
            <a:endParaRPr lang="zh-CN" altLang="en-US" sz="1400" b="1" dirty="0">
              <a:solidFill>
                <a:schemeClr val="accent1">
                  <a:lumMod val="100000"/>
                </a:schemeClr>
              </a:solidFill>
              <a:latin typeface="微软雅黑" panose="020B0503020204020204" pitchFamily="34" charset="-122"/>
              <a:ea typeface="微软雅黑" panose="020B0503020204020204" pitchFamily="34" charset="-122"/>
              <a:cs typeface="+mj-cs"/>
            </a:endParaRPr>
          </a:p>
        </p:txBody>
      </p:sp>
      <p:sp>
        <p:nvSpPr>
          <p:cNvPr id="31" name="平行四边形 30"/>
          <p:cNvSpPr/>
          <p:nvPr>
            <p:custDataLst>
              <p:tags r:id="rId6"/>
            </p:custDataLst>
          </p:nvPr>
        </p:nvSpPr>
        <p:spPr bwMode="auto">
          <a:xfrm>
            <a:off x="4776470" y="2737485"/>
            <a:ext cx="828040" cy="595630"/>
          </a:xfrm>
          <a:prstGeom prst="parallelogram">
            <a:avLst/>
          </a:prstGeom>
          <a:solidFill>
            <a:schemeClr val="accent2">
              <a:lumMod val="100000"/>
            </a:schemeClr>
          </a:solidFill>
          <a:ln w="12700" cap="flat" cmpd="sng" algn="ctr">
            <a:solidFill>
              <a:schemeClr val="accent2">
                <a:lumMod val="100000"/>
              </a:schemeClr>
            </a:solidFill>
            <a:prstDash val="solid"/>
            <a:round/>
            <a:headEnd type="none" w="med" len="med"/>
            <a:tailEnd type="none" w="med" len="med"/>
          </a:ln>
        </p:spPr>
        <p:txBody>
          <a:bodyPr rot="0" spcFirstLastPara="0" vert="horz" wrap="none" lIns="91440" tIns="0" rIns="91440" bIns="0" anchor="ctr" anchorCtr="1" forceAA="0" compatLnSpc="1">
            <a:normAutofit/>
          </a:bodyPr>
          <a:lstStyle/>
          <a:p>
            <a:pPr algn="ctr">
              <a:lnSpc>
                <a:spcPct val="130000"/>
              </a:lnSpc>
            </a:pPr>
            <a:r>
              <a:rPr lang="en-US" altLang="zh-CN" sz="2000" dirty="0">
                <a:solidFill>
                  <a:schemeClr val="bg1"/>
                </a:solidFill>
                <a:latin typeface="微软雅黑" panose="020B0503020204020204" pitchFamily="34" charset="-122"/>
                <a:ea typeface="微软雅黑" panose="020B0503020204020204" pitchFamily="34" charset="-122"/>
              </a:rPr>
              <a:t>02</a:t>
            </a:r>
          </a:p>
        </p:txBody>
      </p:sp>
      <p:sp>
        <p:nvSpPr>
          <p:cNvPr id="5" name="平行四边形 4"/>
          <p:cNvSpPr/>
          <p:nvPr>
            <p:custDataLst>
              <p:tags r:id="rId7"/>
            </p:custDataLst>
          </p:nvPr>
        </p:nvSpPr>
        <p:spPr bwMode="auto">
          <a:xfrm>
            <a:off x="5334000" y="2737485"/>
            <a:ext cx="5346700" cy="595630"/>
          </a:xfrm>
          <a:prstGeom prst="parallelogram">
            <a:avLst/>
          </a:prstGeom>
          <a:noFill/>
          <a:ln w="12700" cap="flat" cmpd="sng" algn="ctr">
            <a:solidFill>
              <a:schemeClr val="accent2">
                <a:lumMod val="100000"/>
              </a:schemeClr>
            </a:solidFill>
            <a:prstDash val="solid"/>
            <a:round/>
            <a:headEnd type="none" w="med" len="med"/>
            <a:tailEnd type="none" w="med" len="med"/>
          </a:ln>
        </p:spPr>
        <p:txBody>
          <a:bodyPr rot="0" spcFirstLastPara="0" vert="horz" wrap="square" lIns="91440" tIns="0" rIns="91440" bIns="0" anchor="ctr" anchorCtr="1" forceAA="0" compatLnSpc="1">
            <a:normAutofit/>
          </a:bodyPr>
          <a:lstStyle/>
          <a:p>
            <a:pPr algn="ctr">
              <a:lnSpc>
                <a:spcPct val="130000"/>
              </a:lnSpc>
            </a:pPr>
            <a:endParaRPr lang="zh-CN" altLang="en-US" sz="1400" b="1" dirty="0">
              <a:solidFill>
                <a:schemeClr val="accent2">
                  <a:lumMod val="100000"/>
                </a:schemeClr>
              </a:solidFill>
              <a:latin typeface="微软雅黑" panose="020B0503020204020204" pitchFamily="34" charset="-122"/>
              <a:ea typeface="微软雅黑" panose="020B0503020204020204" pitchFamily="34" charset="-122"/>
              <a:cs typeface="+mj-cs"/>
            </a:endParaRPr>
          </a:p>
        </p:txBody>
      </p:sp>
      <p:sp>
        <p:nvSpPr>
          <p:cNvPr id="7" name="平行四边形 6"/>
          <p:cNvSpPr/>
          <p:nvPr>
            <p:custDataLst>
              <p:tags r:id="rId8"/>
            </p:custDataLst>
          </p:nvPr>
        </p:nvSpPr>
        <p:spPr bwMode="auto">
          <a:xfrm>
            <a:off x="4776470" y="3558540"/>
            <a:ext cx="828040" cy="595630"/>
          </a:xfrm>
          <a:prstGeom prst="parallelogram">
            <a:avLst/>
          </a:prstGeom>
          <a:solidFill>
            <a:schemeClr val="accent3">
              <a:lumMod val="100000"/>
            </a:schemeClr>
          </a:solidFill>
          <a:ln w="12700" cap="flat" cmpd="sng" algn="ctr">
            <a:solidFill>
              <a:schemeClr val="accent3">
                <a:lumMod val="100000"/>
              </a:schemeClr>
            </a:solidFill>
            <a:prstDash val="solid"/>
            <a:round/>
            <a:headEnd type="none" w="med" len="med"/>
            <a:tailEnd type="none" w="med" len="med"/>
          </a:ln>
        </p:spPr>
        <p:txBody>
          <a:bodyPr rot="0" spcFirstLastPara="0" vert="horz" wrap="none" lIns="91440" tIns="0" rIns="91440" bIns="0" anchor="ctr" anchorCtr="1" forceAA="0" compatLnSpc="1">
            <a:normAutofit/>
          </a:bodyPr>
          <a:lstStyle/>
          <a:p>
            <a:pPr algn="ctr">
              <a:lnSpc>
                <a:spcPct val="130000"/>
              </a:lnSpc>
            </a:pPr>
            <a:r>
              <a:rPr lang="en-US" altLang="zh-CN" sz="2000" dirty="0">
                <a:solidFill>
                  <a:schemeClr val="bg1"/>
                </a:solidFill>
                <a:latin typeface="微软雅黑" panose="020B0503020204020204" pitchFamily="34" charset="-122"/>
                <a:ea typeface="微软雅黑" panose="020B0503020204020204" pitchFamily="34" charset="-122"/>
              </a:rPr>
              <a:t>03</a:t>
            </a:r>
          </a:p>
        </p:txBody>
      </p:sp>
      <p:sp>
        <p:nvSpPr>
          <p:cNvPr id="8" name="平行四边形 7"/>
          <p:cNvSpPr/>
          <p:nvPr>
            <p:custDataLst>
              <p:tags r:id="rId9"/>
            </p:custDataLst>
          </p:nvPr>
        </p:nvSpPr>
        <p:spPr bwMode="auto">
          <a:xfrm>
            <a:off x="5334000" y="3558540"/>
            <a:ext cx="5346700" cy="595630"/>
          </a:xfrm>
          <a:prstGeom prst="parallelogram">
            <a:avLst/>
          </a:prstGeom>
          <a:noFill/>
          <a:ln w="12700" cap="flat" cmpd="sng" algn="ctr">
            <a:solidFill>
              <a:schemeClr val="accent3">
                <a:lumMod val="100000"/>
              </a:schemeClr>
            </a:solidFill>
            <a:prstDash val="solid"/>
            <a:round/>
            <a:headEnd type="none" w="med" len="med"/>
            <a:tailEnd type="none" w="med" len="med"/>
          </a:ln>
        </p:spPr>
        <p:txBody>
          <a:bodyPr rot="0" spcFirstLastPara="0" vert="horz" wrap="square" lIns="91440" tIns="0" rIns="91440" bIns="0" anchor="ctr" anchorCtr="1" forceAA="0" compatLnSpc="1">
            <a:normAutofit/>
          </a:bodyPr>
          <a:lstStyle/>
          <a:p>
            <a:pPr algn="ctr">
              <a:lnSpc>
                <a:spcPct val="130000"/>
              </a:lnSpc>
            </a:pPr>
            <a:endParaRPr lang="zh-CN" altLang="en-US" sz="1400" b="1" dirty="0">
              <a:solidFill>
                <a:schemeClr val="accent3">
                  <a:lumMod val="100000"/>
                </a:schemeClr>
              </a:solidFill>
              <a:latin typeface="微软雅黑" panose="020B0503020204020204" pitchFamily="34" charset="-122"/>
              <a:ea typeface="微软雅黑" panose="020B0503020204020204" pitchFamily="34" charset="-122"/>
              <a:cs typeface="+mj-cs"/>
            </a:endParaRPr>
          </a:p>
        </p:txBody>
      </p:sp>
      <p:sp>
        <p:nvSpPr>
          <p:cNvPr id="35" name="平行四边形 34"/>
          <p:cNvSpPr/>
          <p:nvPr>
            <p:custDataLst>
              <p:tags r:id="rId10"/>
            </p:custDataLst>
          </p:nvPr>
        </p:nvSpPr>
        <p:spPr bwMode="auto">
          <a:xfrm>
            <a:off x="4776470" y="4378960"/>
            <a:ext cx="828040" cy="595630"/>
          </a:xfrm>
          <a:prstGeom prst="parallelogram">
            <a:avLst/>
          </a:prstGeom>
          <a:solidFill>
            <a:schemeClr val="accent4">
              <a:lumMod val="100000"/>
            </a:schemeClr>
          </a:solidFill>
          <a:ln w="12700" cap="flat" cmpd="sng" algn="ctr">
            <a:solidFill>
              <a:schemeClr val="accent4">
                <a:lumMod val="100000"/>
              </a:schemeClr>
            </a:solidFill>
            <a:prstDash val="solid"/>
            <a:round/>
            <a:headEnd type="none" w="med" len="med"/>
            <a:tailEnd type="none" w="med" len="med"/>
          </a:ln>
        </p:spPr>
        <p:txBody>
          <a:bodyPr rot="0" spcFirstLastPara="0" vert="horz" wrap="none" lIns="91440" tIns="0" rIns="91440" bIns="0" anchor="ctr" anchorCtr="1" forceAA="0" compatLnSpc="1">
            <a:normAutofit/>
          </a:bodyPr>
          <a:lstStyle/>
          <a:p>
            <a:pPr algn="ctr">
              <a:lnSpc>
                <a:spcPct val="130000"/>
              </a:lnSpc>
            </a:pPr>
            <a:r>
              <a:rPr lang="en-US" altLang="zh-CN" sz="2000">
                <a:solidFill>
                  <a:schemeClr val="bg1"/>
                </a:solidFill>
                <a:latin typeface="微软雅黑" panose="020B0503020204020204" pitchFamily="34" charset="-122"/>
                <a:ea typeface="微软雅黑" panose="020B0503020204020204" pitchFamily="34" charset="-122"/>
              </a:rPr>
              <a:t>04</a:t>
            </a:r>
          </a:p>
        </p:txBody>
      </p:sp>
      <p:sp>
        <p:nvSpPr>
          <p:cNvPr id="36" name="平行四边形 35"/>
          <p:cNvSpPr/>
          <p:nvPr>
            <p:custDataLst>
              <p:tags r:id="rId11"/>
            </p:custDataLst>
          </p:nvPr>
        </p:nvSpPr>
        <p:spPr bwMode="auto">
          <a:xfrm>
            <a:off x="5334000" y="4378960"/>
            <a:ext cx="5346700" cy="595630"/>
          </a:xfrm>
          <a:prstGeom prst="parallelogram">
            <a:avLst/>
          </a:prstGeom>
          <a:noFill/>
          <a:ln w="12700" cap="flat" cmpd="sng" algn="ctr">
            <a:solidFill>
              <a:schemeClr val="accent4">
                <a:lumMod val="100000"/>
              </a:schemeClr>
            </a:solidFill>
            <a:prstDash val="solid"/>
            <a:round/>
            <a:headEnd type="none" w="med" len="med"/>
            <a:tailEnd type="none" w="med" len="med"/>
          </a:ln>
        </p:spPr>
        <p:txBody>
          <a:bodyPr rot="0" spcFirstLastPara="0" vert="horz" wrap="square" lIns="91440" tIns="0" rIns="91440" bIns="0" anchor="ctr" anchorCtr="1" forceAA="0" compatLnSpc="1">
            <a:normAutofit/>
          </a:bodyPr>
          <a:lstStyle/>
          <a:p>
            <a:pPr algn="ctr">
              <a:lnSpc>
                <a:spcPct val="130000"/>
              </a:lnSpc>
            </a:pPr>
            <a:endParaRPr lang="zh-CN" altLang="en-US" sz="1400" b="1" dirty="0">
              <a:solidFill>
                <a:schemeClr val="accent4">
                  <a:lumMod val="100000"/>
                </a:schemeClr>
              </a:solidFill>
              <a:latin typeface="微软雅黑" panose="020B0503020204020204" pitchFamily="34" charset="-122"/>
              <a:ea typeface="微软雅黑" panose="020B0503020204020204" pitchFamily="34" charset="-122"/>
              <a:cs typeface="+mj-cs"/>
            </a:endParaRPr>
          </a:p>
        </p:txBody>
      </p:sp>
      <p:sp>
        <p:nvSpPr>
          <p:cNvPr id="41" name="文本框 40"/>
          <p:cNvSpPr txBox="1"/>
          <p:nvPr>
            <p:custDataLst>
              <p:tags r:id="rId12"/>
            </p:custDataLst>
          </p:nvPr>
        </p:nvSpPr>
        <p:spPr>
          <a:xfrm>
            <a:off x="6452235" y="1954530"/>
            <a:ext cx="3482975" cy="523240"/>
          </a:xfrm>
          <a:prstGeom prst="rect">
            <a:avLst/>
          </a:prstGeom>
          <a:noFill/>
        </p:spPr>
        <p:txBody>
          <a:bodyPr wrap="square" rtlCol="0" anchor="ctr" anchorCtr="1">
            <a:noAutofit/>
          </a:bodyPr>
          <a:lstStyle/>
          <a:p>
            <a:pPr algn="ctr">
              <a:lnSpc>
                <a:spcPct val="120000"/>
              </a:lnSpc>
            </a:pPr>
            <a:r>
              <a:rPr lang="zh-CN" altLang="en-US" sz="1400" b="1" spc="150">
                <a:solidFill>
                  <a:schemeClr val="accent1">
                    <a:lumMod val="100000"/>
                  </a:schemeClr>
                </a:solidFill>
                <a:latin typeface="微软雅黑" panose="020B0503020204020204" pitchFamily="34" charset="-122"/>
                <a:ea typeface="微软雅黑" panose="020B0503020204020204" pitchFamily="34" charset="-122"/>
              </a:rPr>
              <a:t>资源篇</a:t>
            </a:r>
            <a:r>
              <a:rPr lang="en-US" altLang="zh-CN" sz="1400" b="1" spc="150">
                <a:solidFill>
                  <a:schemeClr val="accent1">
                    <a:lumMod val="100000"/>
                  </a:schemeClr>
                </a:solidFill>
                <a:latin typeface="微软雅黑" panose="020B0503020204020204" pitchFamily="34" charset="-122"/>
                <a:ea typeface="微软雅黑" panose="020B0503020204020204" pitchFamily="34" charset="-122"/>
              </a:rPr>
              <a:t>——</a:t>
            </a:r>
            <a:r>
              <a:rPr lang="zh-CN" altLang="en-US" sz="1400" b="1" spc="150">
                <a:solidFill>
                  <a:schemeClr val="accent1">
                    <a:lumMod val="100000"/>
                  </a:schemeClr>
                </a:solidFill>
                <a:latin typeface="微软雅黑" panose="020B0503020204020204" pitchFamily="34" charset="-122"/>
                <a:ea typeface="微软雅黑" panose="020B0503020204020204" pitchFamily="34" charset="-122"/>
              </a:rPr>
              <a:t>更全面的全球学术资源</a:t>
            </a:r>
          </a:p>
        </p:txBody>
      </p:sp>
      <p:sp>
        <p:nvSpPr>
          <p:cNvPr id="42" name="文本框 41"/>
          <p:cNvSpPr txBox="1"/>
          <p:nvPr>
            <p:custDataLst>
              <p:tags r:id="rId13"/>
            </p:custDataLst>
          </p:nvPr>
        </p:nvSpPr>
        <p:spPr>
          <a:xfrm>
            <a:off x="6099810" y="2773680"/>
            <a:ext cx="4399280" cy="523240"/>
          </a:xfrm>
          <a:prstGeom prst="rect">
            <a:avLst/>
          </a:prstGeom>
          <a:noFill/>
        </p:spPr>
        <p:txBody>
          <a:bodyPr wrap="square" rtlCol="0" anchor="ctr" anchorCtr="1">
            <a:noAutofit/>
          </a:bodyPr>
          <a:lstStyle/>
          <a:p>
            <a:pPr algn="ctr">
              <a:lnSpc>
                <a:spcPct val="120000"/>
              </a:lnSpc>
            </a:pPr>
            <a:r>
              <a:rPr lang="zh-CN" altLang="en-US" sz="1400" b="1" spc="150">
                <a:solidFill>
                  <a:schemeClr val="tx2">
                    <a:lumMod val="50000"/>
                  </a:schemeClr>
                </a:solidFill>
                <a:latin typeface="微软雅黑" panose="020B0503020204020204" pitchFamily="34" charset="-122"/>
                <a:ea typeface="微软雅黑" panose="020B0503020204020204" pitchFamily="34" charset="-122"/>
              </a:rPr>
              <a:t>检索筛选篇</a:t>
            </a:r>
            <a:r>
              <a:rPr lang="en-US" altLang="zh-CN" sz="1400" b="1" spc="150">
                <a:solidFill>
                  <a:schemeClr val="tx2">
                    <a:lumMod val="50000"/>
                  </a:schemeClr>
                </a:solidFill>
                <a:latin typeface="微软雅黑" panose="020B0503020204020204" pitchFamily="34" charset="-122"/>
                <a:ea typeface="微软雅黑" panose="020B0503020204020204" pitchFamily="34" charset="-122"/>
              </a:rPr>
              <a:t>——</a:t>
            </a:r>
            <a:r>
              <a:rPr lang="zh-CN" altLang="en-US" sz="1400" b="1" spc="150">
                <a:solidFill>
                  <a:schemeClr val="tx2">
                    <a:lumMod val="50000"/>
                  </a:schemeClr>
                </a:solidFill>
                <a:latin typeface="微软雅黑" panose="020B0503020204020204" pitchFamily="34" charset="-122"/>
                <a:ea typeface="微软雅黑" panose="020B0503020204020204" pitchFamily="34" charset="-122"/>
              </a:rPr>
              <a:t>精确的全方位检索及筛选</a:t>
            </a:r>
          </a:p>
        </p:txBody>
      </p:sp>
      <p:sp>
        <p:nvSpPr>
          <p:cNvPr id="43" name="文本框 42"/>
          <p:cNvSpPr txBox="1"/>
          <p:nvPr>
            <p:custDataLst>
              <p:tags r:id="rId14"/>
            </p:custDataLst>
          </p:nvPr>
        </p:nvSpPr>
        <p:spPr>
          <a:xfrm>
            <a:off x="6452235" y="3594735"/>
            <a:ext cx="3060065" cy="523240"/>
          </a:xfrm>
          <a:prstGeom prst="rect">
            <a:avLst/>
          </a:prstGeom>
          <a:noFill/>
        </p:spPr>
        <p:txBody>
          <a:bodyPr wrap="square" rtlCol="0" anchor="ctr" anchorCtr="1">
            <a:noAutofit/>
          </a:bodyPr>
          <a:lstStyle/>
          <a:p>
            <a:pPr algn="ctr">
              <a:lnSpc>
                <a:spcPct val="120000"/>
              </a:lnSpc>
            </a:pPr>
            <a:r>
              <a:rPr lang="zh-CN" altLang="en-US" sz="1400" b="1" spc="150">
                <a:solidFill>
                  <a:schemeClr val="tx2">
                    <a:lumMod val="50000"/>
                  </a:schemeClr>
                </a:solidFill>
                <a:latin typeface="微软雅黑" panose="020B0503020204020204" pitchFamily="34" charset="-122"/>
                <a:ea typeface="微软雅黑" panose="020B0503020204020204" pitchFamily="34" charset="-122"/>
              </a:rPr>
              <a:t>拓展篇</a:t>
            </a:r>
            <a:r>
              <a:rPr lang="en-US" altLang="zh-CN" sz="1400" b="1" spc="150">
                <a:solidFill>
                  <a:schemeClr val="tx2">
                    <a:lumMod val="50000"/>
                  </a:schemeClr>
                </a:solidFill>
                <a:latin typeface="微软雅黑" panose="020B0503020204020204" pitchFamily="34" charset="-122"/>
                <a:ea typeface="微软雅黑" panose="020B0503020204020204" pitchFamily="34" charset="-122"/>
              </a:rPr>
              <a:t>——</a:t>
            </a:r>
            <a:r>
              <a:rPr lang="zh-CN" altLang="en-US" sz="1400" b="1" spc="150">
                <a:solidFill>
                  <a:schemeClr val="tx2">
                    <a:lumMod val="50000"/>
                  </a:schemeClr>
                </a:solidFill>
                <a:latin typeface="微软雅黑" panose="020B0503020204020204" pitchFamily="34" charset="-122"/>
                <a:ea typeface="微软雅黑" panose="020B0503020204020204" pitchFamily="34" charset="-122"/>
              </a:rPr>
              <a:t>论文写作规范及案例</a:t>
            </a:r>
          </a:p>
        </p:txBody>
      </p:sp>
      <p:sp>
        <p:nvSpPr>
          <p:cNvPr id="3" name="文本框 2"/>
          <p:cNvSpPr txBox="1"/>
          <p:nvPr>
            <p:custDataLst>
              <p:tags r:id="rId15"/>
            </p:custDataLst>
          </p:nvPr>
        </p:nvSpPr>
        <p:spPr>
          <a:xfrm>
            <a:off x="6452235" y="4415155"/>
            <a:ext cx="3623945" cy="523240"/>
          </a:xfrm>
          <a:prstGeom prst="rect">
            <a:avLst/>
          </a:prstGeom>
          <a:noFill/>
        </p:spPr>
        <p:txBody>
          <a:bodyPr wrap="square" rtlCol="0" anchor="ctr" anchorCtr="1">
            <a:noAutofit/>
          </a:bodyPr>
          <a:lstStyle/>
          <a:p>
            <a:pPr algn="ctr">
              <a:lnSpc>
                <a:spcPct val="120000"/>
              </a:lnSpc>
            </a:pPr>
            <a:r>
              <a:rPr lang="zh-CN" altLang="en-US" sz="1400" b="1" spc="150">
                <a:solidFill>
                  <a:schemeClr val="tx2">
                    <a:lumMod val="50000"/>
                  </a:schemeClr>
                </a:solidFill>
                <a:latin typeface="微软雅黑" panose="020B0503020204020204" pitchFamily="34" charset="-122"/>
                <a:ea typeface="微软雅黑" panose="020B0503020204020204" pitchFamily="34" charset="-122"/>
              </a:rPr>
              <a:t>工具篇</a:t>
            </a:r>
            <a:r>
              <a:rPr lang="en-US" altLang="zh-CN" sz="1400" b="1" spc="150">
                <a:solidFill>
                  <a:schemeClr val="tx2">
                    <a:lumMod val="50000"/>
                  </a:schemeClr>
                </a:solidFill>
                <a:latin typeface="微软雅黑" panose="020B0503020204020204" pitchFamily="34" charset="-122"/>
                <a:ea typeface="微软雅黑" panose="020B0503020204020204" pitchFamily="34" charset="-122"/>
              </a:rPr>
              <a:t>——</a:t>
            </a:r>
            <a:r>
              <a:rPr lang="zh-CN" altLang="en-US" sz="1400" b="1" spc="150">
                <a:solidFill>
                  <a:schemeClr val="tx2">
                    <a:lumMod val="50000"/>
                  </a:schemeClr>
                </a:solidFill>
                <a:latin typeface="微软雅黑" panose="020B0503020204020204" pitchFamily="34" charset="-122"/>
                <a:ea typeface="微软雅黑" panose="020B0503020204020204" pitchFamily="34" charset="-122"/>
              </a:rPr>
              <a:t>如何利用研学平台高效写作</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3"/>
            </p:custDataLst>
          </p:nvPr>
        </p:nvSpPr>
        <p:spPr/>
        <p:txBody>
          <a:bodyPr>
            <a:normAutofit/>
          </a:bodyPr>
          <a:lstStyle/>
          <a:p>
            <a:r>
              <a:rPr lang="zh-CN" altLang="en-US">
                <a:gradFill>
                  <a:gsLst>
                    <a:gs pos="0">
                      <a:srgbClr val="007BD3"/>
                    </a:gs>
                    <a:gs pos="100000">
                      <a:srgbClr val="034373"/>
                    </a:gs>
                  </a:gsLst>
                  <a:lin scaled="0"/>
                </a:gradFill>
                <a:ea typeface="微软雅黑" panose="020B0503020204020204" pitchFamily="34" charset="-122"/>
              </a:rPr>
              <a:t>资源篇</a:t>
            </a:r>
          </a:p>
        </p:txBody>
      </p:sp>
      <p:sp>
        <p:nvSpPr>
          <p:cNvPr id="6" name="文本占位符 5"/>
          <p:cNvSpPr>
            <a:spLocks noGrp="1"/>
          </p:cNvSpPr>
          <p:nvPr>
            <p:ph type="body" idx="1"/>
            <p:custDataLst>
              <p:tags r:id="rId4"/>
            </p:custDataLst>
          </p:nvPr>
        </p:nvSpPr>
        <p:spPr/>
        <p:txBody>
          <a:bodyPr>
            <a:normAutofit/>
          </a:bodyPr>
          <a:lstStyle/>
          <a:p>
            <a:pPr lvl="0"/>
            <a:r>
              <a:rPr lang="zh-CN" altLang="en-US">
                <a:ea typeface="微软雅黑" panose="020B0503020204020204" pitchFamily="34" charset="-122"/>
              </a:rPr>
              <a:t>更全面的全球学术资源</a:t>
            </a:r>
          </a:p>
        </p:txBody>
      </p:sp>
      <p:sp>
        <p:nvSpPr>
          <p:cNvPr id="2" name="文本框 1"/>
          <p:cNvSpPr txBox="1"/>
          <p:nvPr>
            <p:custDataLst>
              <p:tags r:id="rId5"/>
            </p:custDataLst>
          </p:nvPr>
        </p:nvSpPr>
        <p:spPr>
          <a:xfrm>
            <a:off x="1407795" y="2599690"/>
            <a:ext cx="1896110" cy="1322070"/>
          </a:xfrm>
          <a:prstGeom prst="rect">
            <a:avLst/>
          </a:prstGeom>
          <a:noFill/>
        </p:spPr>
        <p:txBody>
          <a:bodyPr wrap="square" rtlCol="0">
            <a:normAutofit/>
          </a:bodyPr>
          <a:lstStyle/>
          <a:p>
            <a:pPr algn="ctr"/>
            <a:r>
              <a:rPr lang="en-US" altLang="zh-CN" sz="8000">
                <a:solidFill>
                  <a:schemeClr val="accent1"/>
                </a:solidFill>
                <a:effectLst>
                  <a:outerShdw blurRad="50800" dist="38100" dir="2700000" algn="tl" rotWithShape="0">
                    <a:prstClr val="black">
                      <a:alpha val="40000"/>
                    </a:prstClr>
                  </a:outerShdw>
                </a:effectLst>
                <a:uFillTx/>
                <a:latin typeface="Arial" panose="020B0604020202020204" pitchFamily="34" charset="0"/>
                <a:ea typeface="微软雅黑" panose="020B0503020204020204" pitchFamily="34" charset="-122"/>
              </a:rPr>
              <a:t>01</a:t>
            </a:r>
          </a:p>
        </p:txBody>
      </p:sp>
    </p:spTree>
    <p:custDataLst>
      <p:tags r:id="rId2"/>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670" y="-27940"/>
            <a:ext cx="4216400" cy="6885940"/>
          </a:xfrm>
          <a:prstGeom prst="rect">
            <a:avLst/>
          </a:prstGeom>
          <a:gradFill>
            <a:gsLst>
              <a:gs pos="0">
                <a:srgbClr val="007BD3"/>
              </a:gs>
              <a:gs pos="100000">
                <a:srgbClr val="034373"/>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4940" y="1607185"/>
            <a:ext cx="3852545" cy="3744595"/>
          </a:xfrm>
          <a:prstGeom prst="rect">
            <a:avLst/>
          </a:prstGeom>
          <a:noFill/>
        </p:spPr>
        <p:txBody>
          <a:bodyPr wrap="square" rtlCol="0">
            <a:spAutoFit/>
          </a:bodyPr>
          <a:lstStyle/>
          <a:p>
            <a:pPr algn="just">
              <a:lnSpc>
                <a:spcPct val="120000"/>
              </a:lnSpc>
            </a:pPr>
            <a:r>
              <a:rPr lang="zh-CN" altLang="en-US">
                <a:solidFill>
                  <a:schemeClr val="bg2"/>
                </a:solidFill>
              </a:rPr>
              <a:t>深度整合海量的中外文文献，包括 90%以上的中国知识资源，如：期刊、学位论文、 会议论文、报纸、年鉴、专利、标准、成果、图书、古籍、法律法规、政府文件、 企业标准、科技报告、政府采购等资源类型，以及来自 65 个国家和地区，600 多 家出版社的 7 万余种期刊（覆盖 SCI 的 90%，SCOPUS 的 80%以上）、百万册图书等， 累计中外文文献量逾 3 亿篇</a:t>
            </a:r>
          </a:p>
        </p:txBody>
      </p:sp>
      <p:sp>
        <p:nvSpPr>
          <p:cNvPr id="3" name="矩形 2"/>
          <p:cNvSpPr/>
          <p:nvPr/>
        </p:nvSpPr>
        <p:spPr>
          <a:xfrm>
            <a:off x="4565650" y="484505"/>
            <a:ext cx="7428865" cy="975995"/>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知网携手国内外</a:t>
            </a:r>
            <a:r>
              <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10</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万家</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重要出版机构，来自</a:t>
            </a:r>
            <a:r>
              <a:rPr kumimoji="0" lang="en-US" altLang="zh-CN"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70</a:t>
            </a:r>
            <a:r>
              <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多个国家和地区，</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累计资源总量</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约</a:t>
            </a:r>
            <a:r>
              <a:rPr kumimoji="0" lang="en-US" altLang="zh-CN"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5</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亿</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篇，平均</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每小时</a:t>
            </a:r>
            <a:r>
              <a:rPr kumimoji="0" lang="zh-CN" altLang="en-US"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更新</a:t>
            </a:r>
            <a:r>
              <a:rPr kumimoji="0" lang="zh-CN" altLang="en-US" sz="16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近万篇。</a:t>
            </a:r>
          </a:p>
          <a:p>
            <a:pPr marL="0" marR="0" lvl="0" indent="0" algn="just" defTabSz="914400" rtl="0" eaLnBrk="1" fontAlgn="auto" latinLnBrk="0" hangingPunct="1">
              <a:lnSpc>
                <a:spcPct val="12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custDataLst>
              <p:tags r:id="rId2"/>
            </p:custDataLst>
          </p:nvPr>
        </p:nvPicPr>
        <p:blipFill>
          <a:blip r:embed="rId7" cstate="print"/>
          <a:stretch>
            <a:fillRect/>
          </a:stretch>
        </p:blipFill>
        <p:spPr>
          <a:xfrm>
            <a:off x="4751705" y="1460500"/>
            <a:ext cx="3028315" cy="2081530"/>
          </a:xfrm>
          <a:prstGeom prst="rect">
            <a:avLst/>
          </a:prstGeom>
        </p:spPr>
      </p:pic>
      <p:pic>
        <p:nvPicPr>
          <p:cNvPr id="6" name="图片 5"/>
          <p:cNvPicPr>
            <a:picLocks noChangeAspect="1"/>
          </p:cNvPicPr>
          <p:nvPr>
            <p:custDataLst>
              <p:tags r:id="rId3"/>
            </p:custDataLst>
          </p:nvPr>
        </p:nvPicPr>
        <p:blipFill>
          <a:blip r:embed="rId8" cstate="print"/>
          <a:stretch>
            <a:fillRect/>
          </a:stretch>
        </p:blipFill>
        <p:spPr>
          <a:xfrm>
            <a:off x="8262620" y="1868170"/>
            <a:ext cx="3293745" cy="1795145"/>
          </a:xfrm>
          <a:prstGeom prst="rect">
            <a:avLst/>
          </a:prstGeom>
        </p:spPr>
      </p:pic>
      <p:pic>
        <p:nvPicPr>
          <p:cNvPr id="7" name="图片 6"/>
          <p:cNvPicPr>
            <a:picLocks noChangeAspect="1"/>
          </p:cNvPicPr>
          <p:nvPr>
            <p:custDataLst>
              <p:tags r:id="rId4"/>
            </p:custDataLst>
          </p:nvPr>
        </p:nvPicPr>
        <p:blipFill>
          <a:blip r:embed="rId9" cstate="print"/>
          <a:stretch>
            <a:fillRect/>
          </a:stretch>
        </p:blipFill>
        <p:spPr>
          <a:xfrm>
            <a:off x="4451350" y="3778250"/>
            <a:ext cx="3289300" cy="1894205"/>
          </a:xfrm>
          <a:prstGeom prst="rect">
            <a:avLst/>
          </a:prstGeom>
        </p:spPr>
      </p:pic>
      <p:pic>
        <p:nvPicPr>
          <p:cNvPr id="8" name="图片 7"/>
          <p:cNvPicPr>
            <a:picLocks noChangeAspect="1"/>
          </p:cNvPicPr>
          <p:nvPr>
            <p:custDataLst>
              <p:tags r:id="rId5"/>
            </p:custDataLst>
          </p:nvPr>
        </p:nvPicPr>
        <p:blipFill>
          <a:blip r:embed="rId10" cstate="print"/>
          <a:stretch>
            <a:fillRect/>
          </a:stretch>
        </p:blipFill>
        <p:spPr>
          <a:xfrm>
            <a:off x="8488680" y="3890645"/>
            <a:ext cx="2841625" cy="1781810"/>
          </a:xfrm>
          <a:prstGeom prst="rect">
            <a:avLst/>
          </a:prstGeom>
        </p:spPr>
      </p:pic>
      <p:sp>
        <p:nvSpPr>
          <p:cNvPr id="9" name="直角三角形 8"/>
          <p:cNvSpPr/>
          <p:nvPr/>
        </p:nvSpPr>
        <p:spPr>
          <a:xfrm rot="10800000">
            <a:off x="-635" y="-27940"/>
            <a:ext cx="4217670" cy="930275"/>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11" cstate="print"/>
          <a:stretch>
            <a:fillRect/>
          </a:stretch>
        </p:blipFill>
        <p:spPr>
          <a:xfrm>
            <a:off x="4384040" y="1551940"/>
            <a:ext cx="7610475" cy="4120515"/>
          </a:xfrm>
          <a:prstGeom prst="rect">
            <a:avLst/>
          </a:prstGeom>
        </p:spPr>
      </p:pic>
      <p:pic>
        <p:nvPicPr>
          <p:cNvPr id="19" name="图片 18"/>
          <p:cNvPicPr>
            <a:picLocks noChangeAspect="1"/>
          </p:cNvPicPr>
          <p:nvPr/>
        </p:nvPicPr>
        <p:blipFill>
          <a:blip r:embed="rId12" cstate="print"/>
          <a:stretch>
            <a:fillRect/>
          </a:stretch>
        </p:blipFill>
        <p:spPr>
          <a:xfrm>
            <a:off x="4538345" y="1757045"/>
            <a:ext cx="7456170" cy="4560570"/>
          </a:xfrm>
          <a:prstGeom prst="rect">
            <a:avLst/>
          </a:prstGeom>
        </p:spPr>
      </p:pic>
      <p:pic>
        <p:nvPicPr>
          <p:cNvPr id="23" name="图片 22"/>
          <p:cNvPicPr>
            <a:picLocks noChangeAspect="1"/>
          </p:cNvPicPr>
          <p:nvPr/>
        </p:nvPicPr>
        <p:blipFill>
          <a:blip r:embed="rId13" cstate="print"/>
          <a:stretch>
            <a:fillRect/>
          </a:stretch>
        </p:blipFill>
        <p:spPr>
          <a:xfrm>
            <a:off x="4403090" y="1551940"/>
            <a:ext cx="7591425" cy="4445000"/>
          </a:xfrm>
          <a:prstGeom prst="rect">
            <a:avLst/>
          </a:prstGeom>
        </p:spPr>
      </p:pic>
      <p:pic>
        <p:nvPicPr>
          <p:cNvPr id="25" name="图片 24"/>
          <p:cNvPicPr>
            <a:picLocks noChangeAspect="1"/>
          </p:cNvPicPr>
          <p:nvPr/>
        </p:nvPicPr>
        <p:blipFill>
          <a:blip r:embed="rId14" cstate="print"/>
          <a:stretch>
            <a:fillRect/>
          </a:stretch>
        </p:blipFill>
        <p:spPr>
          <a:xfrm>
            <a:off x="4471035" y="1757045"/>
            <a:ext cx="7455535" cy="439991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000" fill="hold">
                                          <p:stCondLst>
                                            <p:cond delay="0"/>
                                          </p:stCondLst>
                                        </p:cTn>
                                        <p:tgtEl>
                                          <p:spTgt spid="16"/>
                                        </p:tgtEl>
                                        <p:attrNameLst>
                                          <p:attrName>style.visibility</p:attrName>
                                        </p:attrNameLst>
                                      </p:cBhvr>
                                      <p:to>
                                        <p:strVal val="visible"/>
                                      </p:to>
                                    </p:set>
                                    <p:anim calcmode="lin" valueType="num">
                                      <p:cBhvr additive="base">
                                        <p:cTn id="12" dur="1000"/>
                                        <p:tgtEl>
                                          <p:spTgt spid="16"/>
                                        </p:tgtEl>
                                        <p:attrNameLst>
                                          <p:attrName>ppt_y</p:attrName>
                                        </p:attrNameLst>
                                      </p:cBhvr>
                                      <p:tavLst>
                                        <p:tav tm="0">
                                          <p:val>
                                            <p:strVal val="#ppt_y-#ppt_h*1.125000"/>
                                          </p:val>
                                        </p:tav>
                                        <p:tav tm="100000">
                                          <p:val>
                                            <p:strVal val="#ppt_y"/>
                                          </p:val>
                                        </p:tav>
                                      </p:tavLst>
                                    </p:anim>
                                    <p:animEffect transition="in" filter="wipe(down)">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000"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000" fill="hold">
                                          <p:stCondLst>
                                            <p:cond delay="0"/>
                                          </p:stCondLst>
                                        </p:cTn>
                                        <p:tgtEl>
                                          <p:spTgt spid="23"/>
                                        </p:tgtEl>
                                        <p:attrNameLst>
                                          <p:attrName>style.visibility</p:attrName>
                                        </p:attrNameLst>
                                      </p:cBhvr>
                                      <p:to>
                                        <p:strVal val="visible"/>
                                      </p:to>
                                    </p:set>
                                    <p:anim calcmode="lin" valueType="num">
                                      <p:cBhvr additive="base">
                                        <p:cTn id="24" dur="1000"/>
                                        <p:tgtEl>
                                          <p:spTgt spid="23"/>
                                        </p:tgtEl>
                                        <p:attrNameLst>
                                          <p:attrName>ppt_y</p:attrName>
                                        </p:attrNameLst>
                                      </p:cBhvr>
                                      <p:tavLst>
                                        <p:tav tm="0">
                                          <p:val>
                                            <p:strVal val="#ppt_y-#ppt_h*1.125000"/>
                                          </p:val>
                                        </p:tav>
                                        <p:tav tm="100000">
                                          <p:val>
                                            <p:strVal val="#ppt_y"/>
                                          </p:val>
                                        </p:tav>
                                      </p:tavLst>
                                    </p:anim>
                                    <p:animEffect transition="in" filter="wipe(down)">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000" fill="hold">
                                          <p:stCondLst>
                                            <p:cond delay="0"/>
                                          </p:stCondLst>
                                        </p:cTn>
                                        <p:tgtEl>
                                          <p:spTgt spid="25"/>
                                        </p:tgtEl>
                                        <p:attrNameLst>
                                          <p:attrName>style.visibility</p:attrName>
                                        </p:attrNameLst>
                                      </p:cBhvr>
                                      <p:to>
                                        <p:strVal val="visible"/>
                                      </p:to>
                                    </p:set>
                                    <p:anim calcmode="lin" valueType="num">
                                      <p:cBhvr additive="base">
                                        <p:cTn id="30" dur="1000"/>
                                        <p:tgtEl>
                                          <p:spTgt spid="25"/>
                                        </p:tgtEl>
                                        <p:attrNameLst>
                                          <p:attrName>ppt_y</p:attrName>
                                        </p:attrNameLst>
                                      </p:cBhvr>
                                      <p:tavLst>
                                        <p:tav tm="0">
                                          <p:val>
                                            <p:strVal val="#ppt_y-#ppt_h*1.125000"/>
                                          </p:val>
                                        </p:tav>
                                        <p:tav tm="100000">
                                          <p:val>
                                            <p:strVal val="#ppt_y"/>
                                          </p:val>
                                        </p:tav>
                                      </p:tavLst>
                                    </p:anim>
                                    <p:animEffect transition="in" filter="wipe(down)">
                                      <p:cBhvr>
                                        <p:cTn id="31"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rot="16200000">
            <a:off x="-2138045" y="3400425"/>
            <a:ext cx="5353685" cy="368300"/>
          </a:xfrm>
          <a:prstGeom prst="rect">
            <a:avLst/>
          </a:prstGeom>
          <a:noFill/>
        </p:spPr>
        <p:txBody>
          <a:bodyPr vert="eaVert" wrap="square" rtlCol="0">
            <a:spAutoFit/>
          </a:bodyPr>
          <a:lstStyle/>
          <a:p>
            <a:r>
              <a:rPr lang="zh-CN" altLang="en-US" sz="2400">
                <a:solidFill>
                  <a:schemeClr val="bg1"/>
                </a:solidFill>
              </a:rPr>
              <a:t>全球学术快报资源之学科完整性</a:t>
            </a:r>
          </a:p>
        </p:txBody>
      </p:sp>
      <p:graphicFrame>
        <p:nvGraphicFramePr>
          <p:cNvPr id="4" name="表格 3"/>
          <p:cNvGraphicFramePr>
            <a:graphicFrameLocks noGrp="1"/>
          </p:cNvGraphicFramePr>
          <p:nvPr>
            <p:custDataLst>
              <p:tags r:id="rId2"/>
            </p:custDataLst>
          </p:nvPr>
        </p:nvGraphicFramePr>
        <p:xfrm>
          <a:off x="3627428" y="1388905"/>
          <a:ext cx="3234055" cy="4675695"/>
        </p:xfrm>
        <a:graphic>
          <a:graphicData uri="http://schemas.openxmlformats.org/drawingml/2006/table">
            <a:tbl>
              <a:tblPr firstRow="1" firstCol="1" bandRow="1">
                <a:tableStyleId>{5C22544A-7EE6-4342-B048-85BDC9FD1C3A}</a:tableStyleId>
              </a:tblPr>
              <a:tblGrid>
                <a:gridCol w="2276475"/>
                <a:gridCol w="957580"/>
              </a:tblGrid>
              <a:tr h="548640">
                <a:tc>
                  <a:txBody>
                    <a:bodyPr/>
                    <a:lstStyle/>
                    <a:p>
                      <a:pPr algn="ctr">
                        <a:spcAft>
                          <a:spcPts val="0"/>
                        </a:spcAft>
                      </a:pPr>
                      <a:r>
                        <a:rPr lang="zh-CN" altLang="en-US" sz="1800" kern="100" dirty="0" smtClean="0">
                          <a:effectLst/>
                        </a:rPr>
                        <a:t>医学</a:t>
                      </a:r>
                      <a:r>
                        <a:rPr lang="zh-CN" sz="1800" kern="100" dirty="0" smtClean="0">
                          <a:effectLst/>
                        </a:rPr>
                        <a:t>二</a:t>
                      </a:r>
                      <a:r>
                        <a:rPr lang="zh-CN" sz="1800" kern="100" dirty="0">
                          <a:effectLst/>
                        </a:rPr>
                        <a:t>级分类</a:t>
                      </a:r>
                      <a:endParaRPr lang="zh-CN" sz="18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a:spcAft>
                          <a:spcPts val="0"/>
                        </a:spcAft>
                      </a:pPr>
                      <a:r>
                        <a:rPr lang="zh-CN" sz="1800" kern="100" dirty="0">
                          <a:effectLst/>
                        </a:rPr>
                        <a:t>期刊数量</a:t>
                      </a:r>
                      <a:endParaRPr lang="zh-CN" sz="18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r>
              <a:tr h="361315">
                <a:tc>
                  <a:txBody>
                    <a:bodyPr/>
                    <a:lstStyle/>
                    <a:p>
                      <a:pPr algn="ctr">
                        <a:spcAft>
                          <a:spcPts val="0"/>
                        </a:spcAft>
                      </a:pPr>
                      <a:r>
                        <a:rPr lang="zh-CN" sz="1600" kern="100" dirty="0">
                          <a:effectLst/>
                        </a:rPr>
                        <a:t>公共卫生与预防医学</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1647</a:t>
                      </a:r>
                      <a:endParaRPr lang="en-US" altLang="zh-CN" sz="1600" kern="100" dirty="0">
                        <a:solidFill>
                          <a:schemeClr val="dk1"/>
                        </a:solidFill>
                        <a:effectLst/>
                        <a:latin typeface="+mn-lt"/>
                        <a:ea typeface="+mn-ea"/>
                        <a:cs typeface="+mn-cs"/>
                      </a:endParaRPr>
                    </a:p>
                  </a:txBody>
                  <a:tcPr marL="9525" marR="9525" marT="9525" marB="0" anchor="ctr"/>
                </a:tc>
              </a:tr>
              <a:tr h="360680">
                <a:tc>
                  <a:txBody>
                    <a:bodyPr/>
                    <a:lstStyle/>
                    <a:p>
                      <a:pPr algn="ctr">
                        <a:spcAft>
                          <a:spcPts val="0"/>
                        </a:spcAft>
                      </a:pPr>
                      <a:r>
                        <a:rPr lang="zh-CN" sz="1600" kern="100" dirty="0">
                          <a:effectLst/>
                        </a:rPr>
                        <a:t>护理学</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613</a:t>
                      </a:r>
                      <a:endParaRPr lang="en-US" altLang="zh-CN" sz="1600" kern="100" dirty="0">
                        <a:solidFill>
                          <a:schemeClr val="dk1"/>
                        </a:solidFill>
                        <a:effectLst/>
                        <a:latin typeface="+mn-lt"/>
                        <a:ea typeface="+mn-ea"/>
                        <a:cs typeface="+mn-cs"/>
                      </a:endParaRPr>
                    </a:p>
                  </a:txBody>
                  <a:tcPr marL="9525" marR="9525" marT="9525" marB="0" anchor="ctr"/>
                </a:tc>
              </a:tr>
              <a:tr h="360680">
                <a:tc>
                  <a:txBody>
                    <a:bodyPr/>
                    <a:lstStyle/>
                    <a:p>
                      <a:pPr algn="ctr">
                        <a:spcAft>
                          <a:spcPts val="0"/>
                        </a:spcAft>
                      </a:pPr>
                      <a:r>
                        <a:rPr lang="zh-CN" sz="1600" kern="100" dirty="0">
                          <a:effectLst/>
                        </a:rPr>
                        <a:t>基础医学</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1872</a:t>
                      </a:r>
                      <a:endParaRPr lang="en-US" altLang="zh-CN" sz="1600" kern="100" dirty="0">
                        <a:solidFill>
                          <a:schemeClr val="dk1"/>
                        </a:solidFill>
                        <a:effectLst/>
                        <a:latin typeface="+mn-lt"/>
                        <a:ea typeface="+mn-ea"/>
                        <a:cs typeface="+mn-cs"/>
                      </a:endParaRPr>
                    </a:p>
                  </a:txBody>
                  <a:tcPr marL="9525" marR="9525" marT="9525" marB="0" anchor="ctr"/>
                </a:tc>
              </a:tr>
              <a:tr h="361315">
                <a:tc>
                  <a:txBody>
                    <a:bodyPr/>
                    <a:lstStyle/>
                    <a:p>
                      <a:pPr algn="ctr">
                        <a:spcAft>
                          <a:spcPts val="0"/>
                        </a:spcAft>
                      </a:pPr>
                      <a:r>
                        <a:rPr lang="zh-CN" sz="1600" kern="100" dirty="0">
                          <a:effectLst/>
                        </a:rPr>
                        <a:t>临床医学</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8551</a:t>
                      </a:r>
                      <a:endParaRPr lang="en-US" altLang="zh-CN" sz="1600" kern="100" dirty="0">
                        <a:solidFill>
                          <a:schemeClr val="dk1"/>
                        </a:solidFill>
                        <a:effectLst/>
                        <a:latin typeface="+mn-lt"/>
                        <a:ea typeface="+mn-ea"/>
                        <a:cs typeface="+mn-cs"/>
                      </a:endParaRPr>
                    </a:p>
                  </a:txBody>
                  <a:tcPr marL="9525" marR="9525" marT="9525" marB="0" anchor="ctr"/>
                </a:tc>
              </a:tr>
              <a:tr h="360045">
                <a:tc>
                  <a:txBody>
                    <a:bodyPr/>
                    <a:lstStyle/>
                    <a:p>
                      <a:pPr algn="ctr">
                        <a:spcAft>
                          <a:spcPts val="0"/>
                        </a:spcAft>
                      </a:pPr>
                      <a:r>
                        <a:rPr lang="zh-CN" sz="1600" kern="100" dirty="0">
                          <a:effectLst/>
                        </a:rPr>
                        <a:t>特种医学</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395</a:t>
                      </a:r>
                      <a:endParaRPr lang="en-US" altLang="zh-CN" sz="1600" kern="100" dirty="0">
                        <a:solidFill>
                          <a:schemeClr val="dk1"/>
                        </a:solidFill>
                        <a:effectLst/>
                        <a:latin typeface="+mn-lt"/>
                        <a:ea typeface="+mn-ea"/>
                        <a:cs typeface="+mn-cs"/>
                      </a:endParaRPr>
                    </a:p>
                  </a:txBody>
                  <a:tcPr marL="9525" marR="9525" marT="9525" marB="0" anchor="ctr"/>
                </a:tc>
              </a:tr>
              <a:tr h="360680">
                <a:tc>
                  <a:txBody>
                    <a:bodyPr/>
                    <a:lstStyle/>
                    <a:p>
                      <a:pPr algn="ctr">
                        <a:spcAft>
                          <a:spcPts val="0"/>
                        </a:spcAft>
                      </a:pPr>
                      <a:r>
                        <a:rPr lang="zh-CN" sz="1600" kern="100" dirty="0">
                          <a:effectLst/>
                        </a:rPr>
                        <a:t>药学</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807</a:t>
                      </a:r>
                      <a:endParaRPr lang="en-US" altLang="zh-CN" sz="1600" kern="100" dirty="0">
                        <a:solidFill>
                          <a:schemeClr val="dk1"/>
                        </a:solidFill>
                        <a:effectLst/>
                        <a:latin typeface="+mn-lt"/>
                        <a:ea typeface="+mn-ea"/>
                        <a:cs typeface="+mn-cs"/>
                      </a:endParaRPr>
                    </a:p>
                  </a:txBody>
                  <a:tcPr marL="9525" marR="9525" marT="9525" marB="0" anchor="ctr"/>
                </a:tc>
              </a:tr>
              <a:tr h="361315">
                <a:tc>
                  <a:txBody>
                    <a:bodyPr/>
                    <a:lstStyle/>
                    <a:p>
                      <a:pPr algn="ctr">
                        <a:spcAft>
                          <a:spcPts val="0"/>
                        </a:spcAft>
                      </a:pPr>
                      <a:r>
                        <a:rPr lang="zh-CN" sz="1600" b="1" kern="100" dirty="0">
                          <a:effectLst/>
                        </a:rPr>
                        <a:t>中药与方剂</a:t>
                      </a:r>
                      <a:endParaRPr lang="zh-CN" sz="1600" b="1"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31</a:t>
                      </a:r>
                      <a:endParaRPr lang="en-US" altLang="zh-CN" sz="1600" kern="100" dirty="0">
                        <a:solidFill>
                          <a:schemeClr val="dk1"/>
                        </a:solidFill>
                        <a:effectLst/>
                        <a:latin typeface="+mn-lt"/>
                        <a:ea typeface="+mn-ea"/>
                        <a:cs typeface="+mn-cs"/>
                      </a:endParaRPr>
                    </a:p>
                  </a:txBody>
                  <a:tcPr marL="9525" marR="9525" marT="9525" marB="0" anchor="ctr"/>
                </a:tc>
              </a:tr>
              <a:tr h="360680">
                <a:tc>
                  <a:txBody>
                    <a:bodyPr/>
                    <a:lstStyle/>
                    <a:p>
                      <a:pPr algn="ctr">
                        <a:spcAft>
                          <a:spcPts val="0"/>
                        </a:spcAft>
                      </a:pPr>
                      <a:r>
                        <a:rPr lang="zh-CN" sz="1600" kern="100" dirty="0">
                          <a:effectLst/>
                        </a:rPr>
                        <a:t>中医与中西医结合</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88</a:t>
                      </a:r>
                      <a:endParaRPr lang="en-US" altLang="zh-CN" sz="1600" kern="100" dirty="0">
                        <a:solidFill>
                          <a:schemeClr val="dk1"/>
                        </a:solidFill>
                        <a:effectLst/>
                        <a:latin typeface="+mn-lt"/>
                        <a:ea typeface="+mn-ea"/>
                        <a:cs typeface="+mn-cs"/>
                      </a:endParaRPr>
                    </a:p>
                  </a:txBody>
                  <a:tcPr marL="9525" marR="9525" marT="9525" marB="0" anchor="ctr"/>
                </a:tc>
              </a:tr>
              <a:tr h="360680">
                <a:tc>
                  <a:txBody>
                    <a:bodyPr/>
                    <a:lstStyle/>
                    <a:p>
                      <a:pPr algn="ctr">
                        <a:spcAft>
                          <a:spcPts val="0"/>
                        </a:spcAft>
                      </a:pPr>
                      <a:r>
                        <a:rPr lang="zh-CN" sz="1600" kern="100" dirty="0">
                          <a:effectLst/>
                        </a:rPr>
                        <a:t>医药卫生器械</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17</a:t>
                      </a:r>
                      <a:endParaRPr lang="en-US" altLang="zh-CN" sz="1600" kern="100" dirty="0">
                        <a:solidFill>
                          <a:schemeClr val="dk1"/>
                        </a:solidFill>
                        <a:effectLst/>
                        <a:latin typeface="+mn-lt"/>
                        <a:ea typeface="+mn-ea"/>
                        <a:cs typeface="+mn-cs"/>
                      </a:endParaRPr>
                    </a:p>
                  </a:txBody>
                  <a:tcPr marL="9525" marR="9525" marT="9525" marB="0" anchor="ctr"/>
                </a:tc>
              </a:tr>
              <a:tr h="518985">
                <a:tc>
                  <a:txBody>
                    <a:bodyPr/>
                    <a:lstStyle/>
                    <a:p>
                      <a:pPr algn="ctr">
                        <a:spcAft>
                          <a:spcPts val="0"/>
                        </a:spcAft>
                      </a:pPr>
                      <a:r>
                        <a:rPr lang="zh-CN" altLang="zh-CN" sz="1600" kern="100" dirty="0" smtClean="0">
                          <a:effectLst/>
                          <a:latin typeface="Calibri" panose="020F0502020204030204"/>
                          <a:ea typeface="宋体" panose="02010600030101010101" pitchFamily="2" charset="-122"/>
                          <a:cs typeface="Times New Roman" panose="02020603050405020304"/>
                        </a:rPr>
                        <a:t>医学</a:t>
                      </a:r>
                      <a:r>
                        <a:rPr lang="zh-CN" altLang="en-US" sz="1600" kern="100" dirty="0" smtClean="0">
                          <a:effectLst/>
                          <a:latin typeface="Calibri" panose="020F0502020204030204"/>
                          <a:ea typeface="宋体" panose="02010600030101010101" pitchFamily="2" charset="-122"/>
                          <a:cs typeface="Times New Roman" panose="02020603050405020304"/>
                        </a:rPr>
                        <a:t>相关，包括生物、心理学等</a:t>
                      </a:r>
                      <a:endParaRPr lang="zh-CN" alt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fontAlgn="ctr"/>
                      <a:r>
                        <a:rPr lang="en-US" altLang="zh-CN" sz="1600" kern="100" dirty="0" smtClean="0">
                          <a:solidFill>
                            <a:schemeClr val="dk1"/>
                          </a:solidFill>
                          <a:effectLst/>
                          <a:latin typeface="+mn-lt"/>
                          <a:ea typeface="+mn-ea"/>
                          <a:cs typeface="+mn-cs"/>
                        </a:rPr>
                        <a:t>1384</a:t>
                      </a:r>
                      <a:endParaRPr lang="en-US" altLang="zh-CN" sz="1600" kern="100" dirty="0">
                        <a:solidFill>
                          <a:schemeClr val="dk1"/>
                        </a:solidFill>
                        <a:effectLst/>
                        <a:latin typeface="+mn-lt"/>
                        <a:ea typeface="+mn-ea"/>
                        <a:cs typeface="+mn-cs"/>
                      </a:endParaRPr>
                    </a:p>
                  </a:txBody>
                  <a:tcPr marL="9525" marR="9525" marT="9525" marB="0" anchor="ctr"/>
                </a:tc>
              </a:tr>
              <a:tr h="360680">
                <a:tc>
                  <a:txBody>
                    <a:bodyPr/>
                    <a:lstStyle/>
                    <a:p>
                      <a:pPr algn="ctr">
                        <a:spcAft>
                          <a:spcPts val="0"/>
                        </a:spcAft>
                      </a:pPr>
                      <a:r>
                        <a:rPr lang="zh-CN" sz="1600" kern="100" dirty="0" smtClean="0">
                          <a:effectLst/>
                        </a:rPr>
                        <a:t>总计</a:t>
                      </a:r>
                      <a:endParaRPr lang="zh-CN"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c>
                  <a:txBody>
                    <a:bodyPr/>
                    <a:lstStyle/>
                    <a:p>
                      <a:pPr algn="ctr">
                        <a:spcAft>
                          <a:spcPts val="0"/>
                        </a:spcAft>
                      </a:pPr>
                      <a:r>
                        <a:rPr lang="en-US" sz="1600" kern="100" dirty="0" smtClean="0">
                          <a:effectLst/>
                        </a:rPr>
                        <a:t>15405</a:t>
                      </a:r>
                      <a:endParaRPr lang="en-US" sz="1600" kern="100" dirty="0">
                        <a:effectLst/>
                        <a:latin typeface="Calibri" panose="020F0502020204030204"/>
                        <a:ea typeface="宋体" panose="02010600030101010101" pitchFamily="2" charset="-122"/>
                        <a:cs typeface="Times New Roman" panose="02020603050405020304"/>
                      </a:endParaRPr>
                    </a:p>
                  </a:txBody>
                  <a:tcPr marL="51435" marR="51435" marT="0" marB="0" anchor="ctr"/>
                </a:tc>
              </a:tr>
            </a:tbl>
          </a:graphicData>
        </a:graphic>
      </p:graphicFrame>
      <p:sp>
        <p:nvSpPr>
          <p:cNvPr id="6" name="矩形 5"/>
          <p:cNvSpPr/>
          <p:nvPr/>
        </p:nvSpPr>
        <p:spPr>
          <a:xfrm>
            <a:off x="3876978" y="2943104"/>
            <a:ext cx="1886976" cy="460114"/>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cxnSp>
        <p:nvCxnSpPr>
          <p:cNvPr id="7" name="直接箭头连接符 6"/>
          <p:cNvCxnSpPr/>
          <p:nvPr/>
        </p:nvCxnSpPr>
        <p:spPr>
          <a:xfrm flipV="1">
            <a:off x="6219561" y="2500969"/>
            <a:ext cx="799055" cy="510363"/>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graphicFrame>
        <p:nvGraphicFramePr>
          <p:cNvPr id="12" name="表格 11"/>
          <p:cNvGraphicFramePr>
            <a:graphicFrameLocks noGrp="1"/>
          </p:cNvGraphicFramePr>
          <p:nvPr>
            <p:custDataLst>
              <p:tags r:id="rId3"/>
            </p:custDataLst>
          </p:nvPr>
        </p:nvGraphicFramePr>
        <p:xfrm>
          <a:off x="7148223" y="1376170"/>
          <a:ext cx="2333767" cy="4740775"/>
        </p:xfrm>
        <a:graphic>
          <a:graphicData uri="http://schemas.openxmlformats.org/drawingml/2006/table">
            <a:tbl>
              <a:tblPr firstRow="1" firstCol="1" bandRow="1">
                <a:tableStyleId>{5C22544A-7EE6-4342-B048-85BDC9FD1C3A}</a:tableStyleId>
              </a:tblPr>
              <a:tblGrid>
                <a:gridCol w="1866904"/>
                <a:gridCol w="466863"/>
              </a:tblGrid>
              <a:tr h="406305">
                <a:tc>
                  <a:txBody>
                    <a:bodyPr/>
                    <a:lstStyle/>
                    <a:p>
                      <a:pPr algn="ctr">
                        <a:spcAft>
                          <a:spcPts val="0"/>
                        </a:spcAft>
                      </a:pPr>
                      <a:r>
                        <a:rPr lang="zh-CN" altLang="en-US" sz="1400" kern="0" dirty="0" smtClean="0">
                          <a:effectLst/>
                          <a:latin typeface="+mn-lt"/>
                          <a:ea typeface="+mn-ea"/>
                          <a:cs typeface="+mn-cs"/>
                        </a:rPr>
                        <a:t>临床医学分类</a:t>
                      </a:r>
                      <a:endParaRPr lang="zh-CN" sz="140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a:spcAft>
                          <a:spcPts val="0"/>
                        </a:spcAft>
                      </a:pPr>
                      <a:r>
                        <a:rPr lang="zh-CN" altLang="en-US" sz="1400" kern="0" dirty="0" smtClean="0">
                          <a:effectLst/>
                          <a:latin typeface="+mn-lt"/>
                          <a:ea typeface="+mn-ea"/>
                          <a:cs typeface="+mn-cs"/>
                        </a:rPr>
                        <a:t>期刊数量</a:t>
                      </a:r>
                      <a:endParaRPr lang="zh-CN" sz="140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r>
              <a:tr h="296610">
                <a:tc>
                  <a:txBody>
                    <a:bodyPr/>
                    <a:lstStyle/>
                    <a:p>
                      <a:pPr algn="ctr">
                        <a:spcAft>
                          <a:spcPts val="0"/>
                        </a:spcAft>
                      </a:pPr>
                      <a:r>
                        <a:rPr lang="zh-CN" altLang="en-US" sz="1400" b="0" kern="0" dirty="0" smtClean="0">
                          <a:effectLst/>
                          <a:latin typeface="+mn-lt"/>
                          <a:ea typeface="+mn-ea"/>
                          <a:cs typeface="+mn-cs"/>
                        </a:rPr>
                        <a:t>综合</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937</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300250">
                <a:tc>
                  <a:txBody>
                    <a:bodyPr/>
                    <a:lstStyle/>
                    <a:p>
                      <a:pPr algn="ctr">
                        <a:spcAft>
                          <a:spcPts val="0"/>
                        </a:spcAft>
                      </a:pPr>
                      <a:r>
                        <a:rPr lang="zh-CN" altLang="en-US" sz="1400" b="0" kern="0" dirty="0" smtClean="0">
                          <a:effectLst/>
                          <a:latin typeface="+mn-lt"/>
                          <a:ea typeface="+mn-ea"/>
                          <a:cs typeface="+mn-cs"/>
                        </a:rPr>
                        <a:t>诊断学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187</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64311">
                <a:tc>
                  <a:txBody>
                    <a:bodyPr/>
                    <a:lstStyle/>
                    <a:p>
                      <a:pPr algn="ctr">
                        <a:spcAft>
                          <a:spcPts val="0"/>
                        </a:spcAft>
                      </a:pPr>
                      <a:r>
                        <a:rPr lang="zh-CN" altLang="en-US" sz="1400" b="0" kern="100" dirty="0" smtClean="0">
                          <a:effectLst/>
                          <a:latin typeface="Calibri" panose="020F0502020204030204"/>
                          <a:ea typeface="宋体" panose="02010600030101010101" pitchFamily="2" charset="-122"/>
                          <a:cs typeface="Times New Roman" panose="02020603050405020304"/>
                        </a:rPr>
                        <a:t>治疗学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356</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64311">
                <a:tc>
                  <a:txBody>
                    <a:bodyPr/>
                    <a:lstStyle/>
                    <a:p>
                      <a:pPr algn="ctr">
                        <a:spcAft>
                          <a:spcPts val="0"/>
                        </a:spcAft>
                      </a:pPr>
                      <a:r>
                        <a:rPr lang="zh-CN" altLang="en-US" sz="1400" b="0" kern="0" dirty="0" smtClean="0">
                          <a:effectLst/>
                          <a:latin typeface="+mn-lt"/>
                          <a:ea typeface="+mn-ea"/>
                          <a:cs typeface="+mn-cs"/>
                        </a:rPr>
                        <a:t>康复医学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777</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336191">
                <a:tc>
                  <a:txBody>
                    <a:bodyPr/>
                    <a:lstStyle/>
                    <a:p>
                      <a:pPr algn="ctr">
                        <a:spcAft>
                          <a:spcPts val="0"/>
                        </a:spcAft>
                      </a:pPr>
                      <a:r>
                        <a:rPr lang="zh-CN" altLang="en-US" sz="1400" b="0" kern="0" dirty="0" smtClean="0">
                          <a:effectLst/>
                          <a:latin typeface="+mn-lt"/>
                          <a:ea typeface="+mn-ea"/>
                          <a:cs typeface="+mn-cs"/>
                        </a:rPr>
                        <a:t>感染性疾病及传染病</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217</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300251">
                <a:tc>
                  <a:txBody>
                    <a:bodyPr/>
                    <a:lstStyle/>
                    <a:p>
                      <a:pPr algn="ctr">
                        <a:spcAft>
                          <a:spcPts val="0"/>
                        </a:spcAft>
                      </a:pPr>
                      <a:r>
                        <a:rPr lang="zh-CN" altLang="en-US" sz="1400" b="0" kern="0" dirty="0" smtClean="0">
                          <a:solidFill>
                            <a:schemeClr val="lt1"/>
                          </a:solidFill>
                          <a:effectLst/>
                          <a:latin typeface="+mn-lt"/>
                          <a:ea typeface="+mn-ea"/>
                          <a:cs typeface="+mn-cs"/>
                        </a:rPr>
                        <a:t>心血管内科学</a:t>
                      </a:r>
                      <a:endParaRPr lang="zh-CN" sz="1400" b="0" kern="0" dirty="0">
                        <a:solidFill>
                          <a:schemeClr val="lt1"/>
                        </a:solidFill>
                        <a:effectLst/>
                        <a:latin typeface="+mn-lt"/>
                        <a:ea typeface="+mn-ea"/>
                        <a:cs typeface="+mn-cs"/>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388</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313898">
                <a:tc>
                  <a:txBody>
                    <a:bodyPr/>
                    <a:lstStyle/>
                    <a:p>
                      <a:pPr algn="ctr" fontAlgn="b"/>
                      <a:r>
                        <a:rPr lang="zh-CN" altLang="en-US" sz="1400" b="0" kern="0" dirty="0">
                          <a:solidFill>
                            <a:schemeClr val="lt1"/>
                          </a:solidFill>
                          <a:effectLst/>
                          <a:latin typeface="+mn-lt"/>
                          <a:ea typeface="+mn-ea"/>
                          <a:cs typeface="+mn-cs"/>
                        </a:rPr>
                        <a:t>呼吸内科学</a:t>
                      </a:r>
                    </a:p>
                  </a:txBody>
                  <a:tcPr marL="9525" marR="9525" marT="9525"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126</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59308">
                <a:tc>
                  <a:txBody>
                    <a:bodyPr/>
                    <a:lstStyle/>
                    <a:p>
                      <a:pPr algn="ctr" fontAlgn="b"/>
                      <a:r>
                        <a:rPr lang="zh-CN" altLang="en-US" sz="1400" b="0" kern="0" dirty="0">
                          <a:solidFill>
                            <a:schemeClr val="lt1"/>
                          </a:solidFill>
                          <a:effectLst/>
                          <a:latin typeface="+mn-lt"/>
                          <a:ea typeface="+mn-ea"/>
                          <a:cs typeface="+mn-cs"/>
                        </a:rPr>
                        <a:t>消化内科学</a:t>
                      </a:r>
                    </a:p>
                  </a:txBody>
                  <a:tcPr marL="9525" marR="9525" marT="9525"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197</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68434">
                <a:tc>
                  <a:txBody>
                    <a:bodyPr/>
                    <a:lstStyle/>
                    <a:p>
                      <a:pPr algn="ctr" fontAlgn="b"/>
                      <a:r>
                        <a:rPr lang="zh-CN" altLang="en-US" sz="1400" b="0" kern="0" dirty="0">
                          <a:solidFill>
                            <a:schemeClr val="lt1"/>
                          </a:solidFill>
                          <a:effectLst/>
                          <a:latin typeface="+mn-lt"/>
                          <a:ea typeface="+mn-ea"/>
                          <a:cs typeface="+mn-cs"/>
                        </a:rPr>
                        <a:t>内分泌及代谢病</a:t>
                      </a:r>
                    </a:p>
                  </a:txBody>
                  <a:tcPr marL="9525" marR="9525" marT="9525"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196</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63828">
                <a:tc>
                  <a:txBody>
                    <a:bodyPr/>
                    <a:lstStyle/>
                    <a:p>
                      <a:pPr algn="ctr" fontAlgn="b"/>
                      <a:r>
                        <a:rPr lang="zh-CN" altLang="en-US" sz="1400" b="0" kern="0" dirty="0">
                          <a:solidFill>
                            <a:schemeClr val="lt1"/>
                          </a:solidFill>
                          <a:effectLst/>
                          <a:latin typeface="+mn-lt"/>
                          <a:ea typeface="+mn-ea"/>
                          <a:cs typeface="+mn-cs"/>
                        </a:rPr>
                        <a:t>血液内科学</a:t>
                      </a:r>
                    </a:p>
                  </a:txBody>
                  <a:tcPr marL="9525" marR="9525" marT="9525" marB="0" anchor="ctr"/>
                </a:tc>
                <a:tc>
                  <a:txBody>
                    <a:bodyPr/>
                    <a:lstStyle/>
                    <a:p>
                      <a:pPr algn="ctr" fontAlgn="ctr"/>
                      <a:r>
                        <a:rPr lang="en-US" altLang="zh-CN" sz="1200" b="0" i="0" u="none" strike="noStrike" dirty="0">
                          <a:solidFill>
                            <a:srgbClr val="000000"/>
                          </a:solidFill>
                          <a:effectLst/>
                          <a:latin typeface="宋体" panose="02010600030101010101" pitchFamily="2" charset="-122"/>
                        </a:rPr>
                        <a:t>47</a:t>
                      </a:r>
                    </a:p>
                  </a:txBody>
                  <a:tcPr marL="9525" marR="9525" marT="9525" marB="0" anchor="ctr"/>
                </a:tc>
              </a:tr>
              <a:tr h="327546">
                <a:tc>
                  <a:txBody>
                    <a:bodyPr/>
                    <a:lstStyle/>
                    <a:p>
                      <a:pPr algn="ctr" fontAlgn="b"/>
                      <a:r>
                        <a:rPr lang="zh-CN" altLang="en-US" sz="1400" b="0" kern="0" dirty="0">
                          <a:solidFill>
                            <a:schemeClr val="lt1"/>
                          </a:solidFill>
                          <a:effectLst/>
                          <a:latin typeface="+mn-lt"/>
                          <a:ea typeface="+mn-ea"/>
                          <a:cs typeface="+mn-cs"/>
                        </a:rPr>
                        <a:t>风湿免疫及全身性疾病</a:t>
                      </a:r>
                    </a:p>
                  </a:txBody>
                  <a:tcPr marL="9525" marR="9525" marT="9525"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239</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300251">
                <a:tc>
                  <a:txBody>
                    <a:bodyPr/>
                    <a:lstStyle/>
                    <a:p>
                      <a:pPr algn="ctr">
                        <a:spcAft>
                          <a:spcPts val="0"/>
                        </a:spcAft>
                      </a:pPr>
                      <a:r>
                        <a:rPr lang="zh-CN" altLang="en-US" sz="1400" b="0" kern="0" dirty="0" smtClean="0">
                          <a:solidFill>
                            <a:schemeClr val="lt1"/>
                          </a:solidFill>
                          <a:effectLst/>
                          <a:latin typeface="+mn-lt"/>
                          <a:ea typeface="+mn-ea"/>
                          <a:cs typeface="+mn-cs"/>
                        </a:rPr>
                        <a:t>创伤外科学</a:t>
                      </a:r>
                      <a:endParaRPr lang="zh-CN" sz="1400" b="0" kern="0" dirty="0">
                        <a:solidFill>
                          <a:schemeClr val="lt1"/>
                        </a:solidFill>
                        <a:effectLst/>
                        <a:latin typeface="+mn-lt"/>
                        <a:ea typeface="+mn-ea"/>
                        <a:cs typeface="+mn-cs"/>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41</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72955">
                <a:tc>
                  <a:txBody>
                    <a:bodyPr/>
                    <a:lstStyle/>
                    <a:p>
                      <a:pPr algn="ctr">
                        <a:spcAft>
                          <a:spcPts val="0"/>
                        </a:spcAft>
                      </a:pPr>
                      <a:r>
                        <a:rPr lang="zh-CN" altLang="en-US" sz="1400" b="0" kern="0" dirty="0" smtClean="0">
                          <a:effectLst/>
                          <a:latin typeface="+mn-lt"/>
                          <a:ea typeface="+mn-ea"/>
                          <a:cs typeface="+mn-cs"/>
                        </a:rPr>
                        <a:t>骨科学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238</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313899">
                <a:tc>
                  <a:txBody>
                    <a:bodyPr/>
                    <a:lstStyle/>
                    <a:p>
                      <a:pPr algn="ctr">
                        <a:spcAft>
                          <a:spcPts val="0"/>
                        </a:spcAft>
                      </a:pPr>
                      <a:r>
                        <a:rPr lang="zh-CN" altLang="en-US" sz="1400" b="0" kern="100" dirty="0" smtClean="0">
                          <a:effectLst/>
                          <a:latin typeface="Calibri" panose="020F0502020204030204"/>
                          <a:ea typeface="宋体" panose="02010600030101010101" pitchFamily="2" charset="-122"/>
                          <a:cs typeface="Times New Roman" panose="02020603050405020304"/>
                        </a:rPr>
                        <a:t>整形外科学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a:spcAft>
                          <a:spcPts val="0"/>
                        </a:spcAft>
                      </a:pPr>
                      <a:r>
                        <a:rPr lang="en-US" altLang="zh-CN" sz="1200" kern="100" dirty="0" smtClean="0">
                          <a:effectLst/>
                          <a:latin typeface="Calibri" panose="020F0502020204030204"/>
                          <a:ea typeface="宋体" panose="02010600030101010101" pitchFamily="2" charset="-122"/>
                          <a:cs typeface="Times New Roman" panose="02020603050405020304"/>
                        </a:rPr>
                        <a:t>60</a:t>
                      </a:r>
                      <a:endParaRPr lang="zh-CN" sz="120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r>
              <a:tr h="232012">
                <a:tc>
                  <a:txBody>
                    <a:bodyPr/>
                    <a:lstStyle/>
                    <a:p>
                      <a:pPr algn="ctr">
                        <a:spcAft>
                          <a:spcPts val="0"/>
                        </a:spcAft>
                      </a:pPr>
                      <a:r>
                        <a:rPr lang="zh-CN" altLang="en-US" sz="1400" b="0" kern="0" dirty="0" smtClean="0">
                          <a:effectLst/>
                          <a:latin typeface="+mn-lt"/>
                          <a:ea typeface="+mn-ea"/>
                          <a:cs typeface="+mn-cs"/>
                        </a:rPr>
                        <a:t>麻醉学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16</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bl>
          </a:graphicData>
        </a:graphic>
      </p:graphicFrame>
      <p:graphicFrame>
        <p:nvGraphicFramePr>
          <p:cNvPr id="14" name="表格 13"/>
          <p:cNvGraphicFramePr>
            <a:graphicFrameLocks noGrp="1"/>
          </p:cNvGraphicFramePr>
          <p:nvPr>
            <p:custDataLst>
              <p:tags r:id="rId4"/>
            </p:custDataLst>
          </p:nvPr>
        </p:nvGraphicFramePr>
        <p:xfrm>
          <a:off x="9605308" y="1376171"/>
          <a:ext cx="2346927" cy="4212157"/>
        </p:xfrm>
        <a:graphic>
          <a:graphicData uri="http://schemas.openxmlformats.org/drawingml/2006/table">
            <a:tbl>
              <a:tblPr firstRow="1" firstCol="1" bandRow="1">
                <a:tableStyleId>{5C22544A-7EE6-4342-B048-85BDC9FD1C3A}</a:tableStyleId>
              </a:tblPr>
              <a:tblGrid>
                <a:gridCol w="1735117"/>
                <a:gridCol w="611810"/>
              </a:tblGrid>
              <a:tr h="426720">
                <a:tc>
                  <a:txBody>
                    <a:bodyPr/>
                    <a:lstStyle/>
                    <a:p>
                      <a:pPr algn="ctr">
                        <a:spcAft>
                          <a:spcPts val="0"/>
                        </a:spcAft>
                      </a:pPr>
                      <a:r>
                        <a:rPr lang="zh-CN" altLang="en-US" sz="1400" kern="0" dirty="0" smtClean="0">
                          <a:effectLst/>
                          <a:latin typeface="+mn-lt"/>
                          <a:ea typeface="+mn-ea"/>
                          <a:cs typeface="+mn-cs"/>
                        </a:rPr>
                        <a:t>临床医学分类</a:t>
                      </a:r>
                      <a:endParaRPr lang="zh-CN" sz="140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a:spcAft>
                          <a:spcPts val="0"/>
                        </a:spcAft>
                      </a:pPr>
                      <a:r>
                        <a:rPr lang="zh-CN" altLang="en-US" sz="1400" kern="0" dirty="0" smtClean="0">
                          <a:effectLst/>
                          <a:latin typeface="+mn-lt"/>
                          <a:ea typeface="+mn-ea"/>
                          <a:cs typeface="+mn-cs"/>
                        </a:rPr>
                        <a:t>期刊</a:t>
                      </a:r>
                      <a:endParaRPr lang="en-US" altLang="zh-CN" sz="1400" kern="0" dirty="0" smtClean="0">
                        <a:effectLst/>
                        <a:latin typeface="+mn-lt"/>
                        <a:ea typeface="+mn-ea"/>
                        <a:cs typeface="+mn-cs"/>
                      </a:endParaRPr>
                    </a:p>
                    <a:p>
                      <a:pPr algn="ctr">
                        <a:spcAft>
                          <a:spcPts val="0"/>
                        </a:spcAft>
                      </a:pPr>
                      <a:r>
                        <a:rPr lang="zh-CN" altLang="en-US" sz="1400" kern="0" dirty="0" smtClean="0">
                          <a:effectLst/>
                          <a:latin typeface="+mn-lt"/>
                          <a:ea typeface="+mn-ea"/>
                          <a:cs typeface="+mn-cs"/>
                        </a:rPr>
                        <a:t>数量</a:t>
                      </a:r>
                      <a:endParaRPr lang="zh-CN" sz="140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r>
              <a:tr h="296609">
                <a:tc>
                  <a:txBody>
                    <a:bodyPr/>
                    <a:lstStyle/>
                    <a:p>
                      <a:pPr algn="ctr">
                        <a:spcAft>
                          <a:spcPts val="0"/>
                        </a:spcAft>
                      </a:pPr>
                      <a:r>
                        <a:rPr lang="zh-CN" altLang="en-US" sz="1400" b="0" kern="0" dirty="0" smtClean="0">
                          <a:effectLst/>
                          <a:latin typeface="+mn-lt"/>
                          <a:ea typeface="+mn-ea"/>
                          <a:cs typeface="+mn-cs"/>
                        </a:rPr>
                        <a:t>儿科学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304</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96609">
                <a:tc>
                  <a:txBody>
                    <a:bodyPr/>
                    <a:lstStyle/>
                    <a:p>
                      <a:pPr algn="ctr">
                        <a:spcAft>
                          <a:spcPts val="0"/>
                        </a:spcAft>
                      </a:pPr>
                      <a:r>
                        <a:rPr lang="zh-CN" altLang="en-US" sz="1400" b="0" kern="0" dirty="0" smtClean="0">
                          <a:effectLst/>
                          <a:latin typeface="+mn-lt"/>
                          <a:ea typeface="+mn-ea"/>
                          <a:cs typeface="+mn-cs"/>
                        </a:rPr>
                        <a:t>妇产科学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rgbClr val="000000"/>
                          </a:solidFill>
                          <a:effectLst/>
                          <a:latin typeface="宋体" panose="02010600030101010101" pitchFamily="2" charset="-122"/>
                        </a:rPr>
                        <a:t>252</a:t>
                      </a:r>
                      <a:endParaRPr lang="en-US" altLang="zh-CN" sz="1200" b="0" i="0" u="none" strike="noStrike" dirty="0">
                        <a:solidFill>
                          <a:srgbClr val="000000"/>
                        </a:solidFill>
                        <a:effectLst/>
                        <a:latin typeface="宋体" panose="02010600030101010101" pitchFamily="2" charset="-122"/>
                      </a:endParaRPr>
                    </a:p>
                  </a:txBody>
                  <a:tcPr marL="9525" marR="9525" marT="9525" marB="0" anchor="ctr"/>
                </a:tc>
              </a:tr>
              <a:tr h="296609">
                <a:tc>
                  <a:txBody>
                    <a:bodyPr/>
                    <a:lstStyle/>
                    <a:p>
                      <a:pPr marL="0" algn="ctr" defTabSz="914400" rtl="0" eaLnBrk="1" latinLnBrk="0" hangingPunct="1">
                        <a:spcAft>
                          <a:spcPts val="0"/>
                        </a:spcAft>
                      </a:pPr>
                      <a:r>
                        <a:rPr lang="zh-CN" altLang="en-US" sz="1400" b="0" kern="0" dirty="0" smtClean="0">
                          <a:solidFill>
                            <a:schemeClr val="lt1"/>
                          </a:solidFill>
                          <a:effectLst/>
                          <a:latin typeface="+mn-lt"/>
                          <a:ea typeface="+mn-ea"/>
                          <a:cs typeface="+mn-cs"/>
                        </a:rPr>
                        <a:t>肿瘤学</a:t>
                      </a:r>
                      <a:endParaRPr lang="zh-CN" sz="1400" b="0" kern="0" dirty="0">
                        <a:solidFill>
                          <a:schemeClr val="lt1"/>
                        </a:solidFill>
                        <a:effectLst/>
                        <a:latin typeface="+mn-lt"/>
                        <a:ea typeface="+mn-ea"/>
                        <a:cs typeface="+mn-cs"/>
                      </a:endParaRPr>
                    </a:p>
                  </a:txBody>
                  <a:tcPr marL="30125" marR="30125" marT="0" marB="0" anchor="ctr"/>
                </a:tc>
                <a:tc>
                  <a:txBody>
                    <a:bodyPr/>
                    <a:lstStyle/>
                    <a:p>
                      <a:pPr algn="ctr" fontAlgn="ctr"/>
                      <a:r>
                        <a:rPr lang="en-US" altLang="zh-CN" sz="1200" b="0" i="0" u="none" strike="noStrike" dirty="0" smtClean="0">
                          <a:solidFill>
                            <a:schemeClr val="tx1"/>
                          </a:solidFill>
                          <a:effectLst/>
                          <a:latin typeface="宋体" panose="02010600030101010101" pitchFamily="2" charset="-122"/>
                        </a:rPr>
                        <a:t>517</a:t>
                      </a:r>
                      <a:endParaRPr lang="en-US" altLang="zh-CN" sz="1200" b="0" i="0" u="none" strike="noStrike" dirty="0">
                        <a:solidFill>
                          <a:schemeClr val="tx1"/>
                        </a:solidFill>
                        <a:effectLst/>
                        <a:latin typeface="宋体" panose="02010600030101010101" pitchFamily="2" charset="-122"/>
                      </a:endParaRPr>
                    </a:p>
                  </a:txBody>
                  <a:tcPr marL="9525" marR="9525" marT="9525" marB="0" anchor="ctr"/>
                </a:tc>
              </a:tr>
              <a:tr h="293886">
                <a:tc>
                  <a:txBody>
                    <a:bodyPr/>
                    <a:lstStyle/>
                    <a:p>
                      <a:pPr marL="0" algn="ctr" defTabSz="914400" rtl="0" eaLnBrk="1" fontAlgn="b" latinLnBrk="0" hangingPunct="1">
                        <a:spcAft>
                          <a:spcPts val="0"/>
                        </a:spcAft>
                      </a:pPr>
                      <a:r>
                        <a:rPr lang="zh-CN" altLang="en-US" sz="1400" b="0" kern="0" dirty="0">
                          <a:solidFill>
                            <a:schemeClr val="lt1"/>
                          </a:solidFill>
                          <a:effectLst/>
                          <a:latin typeface="+mn-lt"/>
                          <a:ea typeface="+mn-ea"/>
                          <a:cs typeface="+mn-cs"/>
                        </a:rPr>
                        <a:t>皮肤病学与性病学</a:t>
                      </a:r>
                    </a:p>
                  </a:txBody>
                  <a:tcPr marL="9525" marR="9525" marT="9525" marB="0" anchor="ctr"/>
                </a:tc>
                <a:tc>
                  <a:txBody>
                    <a:bodyPr/>
                    <a:lstStyle/>
                    <a:p>
                      <a:pPr algn="ctr" fontAlgn="ctr"/>
                      <a:r>
                        <a:rPr lang="en-US" altLang="zh-CN" sz="1200" b="0" i="0" u="none" strike="noStrike" kern="1200" dirty="0">
                          <a:solidFill>
                            <a:schemeClr val="tx1"/>
                          </a:solidFill>
                          <a:effectLst/>
                          <a:latin typeface="宋体" panose="02010600030101010101" pitchFamily="2" charset="-122"/>
                          <a:ea typeface="+mn-ea"/>
                          <a:cs typeface="+mn-cs"/>
                        </a:rPr>
                        <a:t>163</a:t>
                      </a:r>
                    </a:p>
                  </a:txBody>
                  <a:tcPr marL="9525" marR="9525" marT="9525" marB="0" anchor="ctr"/>
                </a:tc>
              </a:tr>
              <a:tr h="272869">
                <a:tc>
                  <a:txBody>
                    <a:bodyPr/>
                    <a:lstStyle/>
                    <a:p>
                      <a:pPr marL="0" algn="ctr" defTabSz="914400" rtl="0" eaLnBrk="1" fontAlgn="b" latinLnBrk="0" hangingPunct="1">
                        <a:spcAft>
                          <a:spcPts val="0"/>
                        </a:spcAft>
                      </a:pPr>
                      <a:r>
                        <a:rPr lang="zh-CN" altLang="en-US" sz="1400" b="0" kern="0" dirty="0">
                          <a:solidFill>
                            <a:schemeClr val="lt1"/>
                          </a:solidFill>
                          <a:effectLst/>
                          <a:latin typeface="+mn-lt"/>
                          <a:ea typeface="+mn-ea"/>
                          <a:cs typeface="+mn-cs"/>
                        </a:rPr>
                        <a:t>眼科学</a:t>
                      </a:r>
                    </a:p>
                  </a:txBody>
                  <a:tcPr marL="9525" marR="9525" marT="9525" marB="0" anchor="ctr"/>
                </a:tc>
                <a:tc>
                  <a:txBody>
                    <a:bodyPr/>
                    <a:lstStyle/>
                    <a:p>
                      <a:pPr algn="ctr" fontAlgn="ctr"/>
                      <a:r>
                        <a:rPr lang="en-US" altLang="zh-CN" sz="1200" b="0" i="0" u="none" strike="noStrike" kern="1200" dirty="0">
                          <a:solidFill>
                            <a:schemeClr val="tx1"/>
                          </a:solidFill>
                          <a:effectLst/>
                          <a:latin typeface="宋体" panose="02010600030101010101" pitchFamily="2" charset="-122"/>
                          <a:ea typeface="+mn-ea"/>
                          <a:cs typeface="+mn-cs"/>
                        </a:rPr>
                        <a:t>216</a:t>
                      </a:r>
                    </a:p>
                  </a:txBody>
                  <a:tcPr marL="9525" marR="9525" marT="9525" marB="0" anchor="ctr"/>
                </a:tc>
              </a:tr>
              <a:tr h="272956">
                <a:tc>
                  <a:txBody>
                    <a:bodyPr/>
                    <a:lstStyle/>
                    <a:p>
                      <a:pPr marL="0" algn="ctr" defTabSz="914400" rtl="0" eaLnBrk="1" fontAlgn="b" latinLnBrk="0" hangingPunct="1">
                        <a:spcAft>
                          <a:spcPts val="0"/>
                        </a:spcAft>
                      </a:pPr>
                      <a:r>
                        <a:rPr lang="zh-CN" altLang="en-US" sz="1400" b="0" kern="0" dirty="0">
                          <a:solidFill>
                            <a:schemeClr val="lt1"/>
                          </a:solidFill>
                          <a:effectLst/>
                          <a:latin typeface="+mn-lt"/>
                          <a:ea typeface="+mn-ea"/>
                          <a:cs typeface="+mn-cs"/>
                        </a:rPr>
                        <a:t>耳鼻咽喉科学</a:t>
                      </a:r>
                    </a:p>
                  </a:txBody>
                  <a:tcPr marL="9525" marR="9525" marT="9525" marB="0" anchor="ctr"/>
                </a:tc>
                <a:tc>
                  <a:txBody>
                    <a:bodyPr/>
                    <a:lstStyle/>
                    <a:p>
                      <a:pPr algn="ctr" fontAlgn="ctr"/>
                      <a:r>
                        <a:rPr lang="en-US" altLang="zh-CN" sz="1200" b="0" i="0" u="none" strike="noStrike" kern="1200" dirty="0">
                          <a:solidFill>
                            <a:schemeClr val="tx1"/>
                          </a:solidFill>
                          <a:effectLst/>
                          <a:latin typeface="宋体" panose="02010600030101010101" pitchFamily="2" charset="-122"/>
                          <a:ea typeface="+mn-ea"/>
                          <a:cs typeface="+mn-cs"/>
                        </a:rPr>
                        <a:t>165</a:t>
                      </a:r>
                    </a:p>
                  </a:txBody>
                  <a:tcPr marL="9525" marR="9525" marT="9525" marB="0" anchor="ctr"/>
                </a:tc>
              </a:tr>
              <a:tr h="313898">
                <a:tc>
                  <a:txBody>
                    <a:bodyPr/>
                    <a:lstStyle/>
                    <a:p>
                      <a:pPr marL="0" algn="ctr" defTabSz="914400" rtl="0" eaLnBrk="1" fontAlgn="b" latinLnBrk="0" hangingPunct="1">
                        <a:spcAft>
                          <a:spcPts val="0"/>
                        </a:spcAft>
                      </a:pPr>
                      <a:r>
                        <a:rPr lang="zh-CN" altLang="en-US" sz="1400" b="0" kern="0" dirty="0">
                          <a:solidFill>
                            <a:schemeClr val="lt1"/>
                          </a:solidFill>
                          <a:effectLst/>
                          <a:latin typeface="+mn-lt"/>
                          <a:ea typeface="+mn-ea"/>
                          <a:cs typeface="+mn-cs"/>
                        </a:rPr>
                        <a:t>口腔医学</a:t>
                      </a:r>
                    </a:p>
                  </a:txBody>
                  <a:tcPr marL="9525" marR="9525" marT="9525" marB="0" anchor="ctr"/>
                </a:tc>
                <a:tc>
                  <a:txBody>
                    <a:bodyPr/>
                    <a:lstStyle/>
                    <a:p>
                      <a:pPr algn="ctr" fontAlgn="ctr"/>
                      <a:r>
                        <a:rPr lang="en-US" altLang="zh-CN" sz="1200" b="0" i="0" u="none" strike="noStrike" kern="1200" dirty="0">
                          <a:solidFill>
                            <a:schemeClr val="tx1"/>
                          </a:solidFill>
                          <a:effectLst/>
                          <a:latin typeface="宋体" panose="02010600030101010101" pitchFamily="2" charset="-122"/>
                          <a:ea typeface="+mn-ea"/>
                          <a:cs typeface="+mn-cs"/>
                        </a:rPr>
                        <a:t>875</a:t>
                      </a:r>
                    </a:p>
                  </a:txBody>
                  <a:tcPr marL="9525" marR="9525" marT="9525" marB="0" anchor="ctr"/>
                </a:tc>
              </a:tr>
              <a:tr h="426720">
                <a:tc>
                  <a:txBody>
                    <a:bodyPr/>
                    <a:lstStyle/>
                    <a:p>
                      <a:pPr algn="ctr">
                        <a:spcAft>
                          <a:spcPts val="0"/>
                        </a:spcAft>
                      </a:pPr>
                      <a:r>
                        <a:rPr lang="zh-CN" sz="1400" b="0" kern="0" dirty="0">
                          <a:effectLst/>
                        </a:rPr>
                        <a:t>泌尿科学</a:t>
                      </a:r>
                      <a:r>
                        <a:rPr lang="en-US" sz="1400" b="0" kern="0" dirty="0">
                          <a:effectLst/>
                        </a:rPr>
                        <a:t>(</a:t>
                      </a:r>
                      <a:r>
                        <a:rPr lang="zh-CN" sz="1400" b="0" kern="0" dirty="0">
                          <a:effectLst/>
                        </a:rPr>
                        <a:t>泌尿生殖系疾病</a:t>
                      </a:r>
                      <a:r>
                        <a:rPr lang="en-US" sz="1400" b="0" kern="0" dirty="0">
                          <a:effectLst/>
                        </a:rPr>
                        <a:t>)</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chemeClr val="tx1"/>
                          </a:solidFill>
                          <a:effectLst/>
                          <a:latin typeface="宋体" panose="02010600030101010101" pitchFamily="2" charset="-122"/>
                        </a:rPr>
                        <a:t>212</a:t>
                      </a:r>
                      <a:endParaRPr lang="en-US" altLang="zh-CN" sz="1200" b="0" i="0" u="none" strike="noStrike" dirty="0">
                        <a:solidFill>
                          <a:schemeClr val="tx1"/>
                        </a:solidFill>
                        <a:effectLst/>
                        <a:latin typeface="宋体" panose="02010600030101010101" pitchFamily="2" charset="-122"/>
                      </a:endParaRPr>
                    </a:p>
                  </a:txBody>
                  <a:tcPr marL="9525" marR="9525" marT="9525" marB="0" anchor="ctr"/>
                </a:tc>
              </a:tr>
              <a:tr h="283050">
                <a:tc>
                  <a:txBody>
                    <a:bodyPr/>
                    <a:lstStyle/>
                    <a:p>
                      <a:pPr algn="ctr">
                        <a:spcAft>
                          <a:spcPts val="0"/>
                        </a:spcAft>
                      </a:pPr>
                      <a:r>
                        <a:rPr lang="zh-CN" altLang="en-US" sz="1400" b="0" kern="0" dirty="0" smtClean="0">
                          <a:effectLst/>
                          <a:latin typeface="+mn-lt"/>
                          <a:ea typeface="+mn-ea"/>
                          <a:cs typeface="+mn-cs"/>
                        </a:rPr>
                        <a:t>神经病学与精神病学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chemeClr val="tx1"/>
                          </a:solidFill>
                          <a:effectLst/>
                          <a:latin typeface="宋体" panose="02010600030101010101" pitchFamily="2" charset="-122"/>
                        </a:rPr>
                        <a:t>875</a:t>
                      </a:r>
                      <a:endParaRPr lang="en-US" altLang="zh-CN" sz="1200" b="0" i="0" u="none" strike="noStrike" dirty="0">
                        <a:solidFill>
                          <a:schemeClr val="tx1"/>
                        </a:solidFill>
                        <a:effectLst/>
                        <a:latin typeface="宋体" panose="02010600030101010101" pitchFamily="2" charset="-122"/>
                      </a:endParaRPr>
                    </a:p>
                  </a:txBody>
                  <a:tcPr marL="9525" marR="9525" marT="9525" marB="0" anchor="ctr"/>
                </a:tc>
              </a:tr>
              <a:tr h="354845">
                <a:tc>
                  <a:txBody>
                    <a:bodyPr/>
                    <a:lstStyle/>
                    <a:p>
                      <a:pPr algn="ctr">
                        <a:spcAft>
                          <a:spcPts val="0"/>
                        </a:spcAft>
                      </a:pPr>
                      <a:r>
                        <a:rPr lang="zh-CN" altLang="en-US" sz="1400" b="0" kern="0" dirty="0" smtClean="0">
                          <a:effectLst/>
                          <a:latin typeface="+mn-lt"/>
                          <a:ea typeface="+mn-ea"/>
                          <a:cs typeface="+mn-cs"/>
                        </a:rPr>
                        <a:t>外科学</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chemeClr val="tx1"/>
                          </a:solidFill>
                          <a:effectLst/>
                          <a:latin typeface="宋体" panose="02010600030101010101" pitchFamily="2" charset="-122"/>
                        </a:rPr>
                        <a:t>178</a:t>
                      </a:r>
                      <a:endParaRPr lang="en-US" altLang="zh-CN" sz="1200" b="0" i="0" u="none" strike="noStrike" dirty="0">
                        <a:solidFill>
                          <a:schemeClr val="tx1"/>
                        </a:solidFill>
                        <a:effectLst/>
                        <a:latin typeface="宋体" panose="02010600030101010101" pitchFamily="2" charset="-122"/>
                      </a:endParaRPr>
                    </a:p>
                  </a:txBody>
                  <a:tcPr marL="9525" marR="9525" marT="9525" marB="0" anchor="ctr"/>
                </a:tc>
              </a:tr>
              <a:tr h="346202">
                <a:tc>
                  <a:txBody>
                    <a:bodyPr/>
                    <a:lstStyle/>
                    <a:p>
                      <a:pPr algn="ctr">
                        <a:spcAft>
                          <a:spcPts val="0"/>
                        </a:spcAft>
                      </a:pPr>
                      <a:r>
                        <a:rPr lang="zh-CN" altLang="en-US" sz="1400" b="0" kern="0" dirty="0" smtClean="0">
                          <a:effectLst/>
                          <a:latin typeface="+mn-lt"/>
                          <a:ea typeface="+mn-ea"/>
                          <a:cs typeface="+mn-cs"/>
                        </a:rPr>
                        <a:t>外科学各论</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algn="ctr" fontAlgn="ctr"/>
                      <a:r>
                        <a:rPr lang="en-US" altLang="zh-CN" sz="1200" b="0" i="0" u="none" strike="noStrike" dirty="0" smtClean="0">
                          <a:solidFill>
                            <a:schemeClr val="tx1"/>
                          </a:solidFill>
                          <a:effectLst/>
                          <a:latin typeface="宋体" panose="02010600030101010101" pitchFamily="2" charset="-122"/>
                        </a:rPr>
                        <a:t>187</a:t>
                      </a:r>
                      <a:endParaRPr lang="en-US" altLang="zh-CN" sz="1200" b="0" i="0" u="none" strike="noStrike" dirty="0">
                        <a:solidFill>
                          <a:schemeClr val="tx1"/>
                        </a:solidFill>
                        <a:effectLst/>
                        <a:latin typeface="宋体" panose="02010600030101010101" pitchFamily="2" charset="-122"/>
                      </a:endParaRPr>
                    </a:p>
                  </a:txBody>
                  <a:tcPr marL="9525" marR="9525" marT="9525" marB="0" anchor="ctr"/>
                </a:tc>
              </a:tr>
              <a:tr h="331184">
                <a:tc>
                  <a:txBody>
                    <a:bodyPr/>
                    <a:lstStyle/>
                    <a:p>
                      <a:pPr algn="ctr">
                        <a:spcAft>
                          <a:spcPts val="0"/>
                        </a:spcAft>
                      </a:pPr>
                      <a:r>
                        <a:rPr lang="zh-CN" altLang="en-US" sz="1400" b="0" kern="0" dirty="0" smtClean="0">
                          <a:effectLst/>
                          <a:latin typeface="+mn-lt"/>
                          <a:ea typeface="+mn-ea"/>
                          <a:cs typeface="+mn-cs"/>
                        </a:rPr>
                        <a:t>临床待归类</a:t>
                      </a:r>
                      <a:endParaRPr lang="zh-CN" sz="1400" b="0" kern="100" dirty="0">
                        <a:effectLst/>
                        <a:latin typeface="Calibri" panose="020F0502020204030204"/>
                        <a:ea typeface="宋体" panose="02010600030101010101" pitchFamily="2" charset="-122"/>
                        <a:cs typeface="Times New Roman" panose="02020603050405020304"/>
                      </a:endParaRPr>
                    </a:p>
                  </a:txBody>
                  <a:tcPr marL="30125" marR="30125" marT="0" marB="0" anchor="ctr"/>
                </a:tc>
                <a:tc>
                  <a:txBody>
                    <a:bodyPr/>
                    <a:lstStyle/>
                    <a:p>
                      <a:pPr marL="0" algn="ctr" defTabSz="914400" rtl="0" eaLnBrk="1" fontAlgn="ctr" latinLnBrk="0" hangingPunct="1">
                        <a:spcAft>
                          <a:spcPts val="0"/>
                        </a:spcAft>
                      </a:pPr>
                      <a:r>
                        <a:rPr lang="en-US" altLang="zh-CN" sz="1200" b="0" i="0" u="none" strike="noStrike" kern="1200" dirty="0" smtClean="0">
                          <a:solidFill>
                            <a:schemeClr val="tx1"/>
                          </a:solidFill>
                          <a:effectLst/>
                          <a:latin typeface="宋体" panose="02010600030101010101" pitchFamily="2" charset="-122"/>
                          <a:ea typeface="+mn-ea"/>
                          <a:cs typeface="+mn-cs"/>
                        </a:rPr>
                        <a:t>1130</a:t>
                      </a:r>
                      <a:endParaRPr lang="zh-CN" sz="1200" b="0" i="0" u="none" strike="noStrike" kern="1200" dirty="0">
                        <a:solidFill>
                          <a:schemeClr val="tx1"/>
                        </a:solidFill>
                        <a:effectLst/>
                        <a:latin typeface="宋体" panose="02010600030101010101" pitchFamily="2" charset="-122"/>
                        <a:ea typeface="+mn-ea"/>
                        <a:cs typeface="+mn-cs"/>
                      </a:endParaRPr>
                    </a:p>
                  </a:txBody>
                  <a:tcPr marL="30125" marR="30125" marT="0" marB="0" anchor="ctr"/>
                </a:tc>
              </a:tr>
            </a:tbl>
          </a:graphicData>
        </a:graphic>
      </p:graphicFrame>
      <p:sp>
        <p:nvSpPr>
          <p:cNvPr id="8" name="矩形 7"/>
          <p:cNvSpPr/>
          <p:nvPr/>
        </p:nvSpPr>
        <p:spPr>
          <a:xfrm>
            <a:off x="7018616" y="1242978"/>
            <a:ext cx="5173384" cy="5019089"/>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表格 4"/>
          <p:cNvGraphicFramePr/>
          <p:nvPr>
            <p:custDataLst>
              <p:tags r:id="rId5"/>
            </p:custDataLst>
          </p:nvPr>
        </p:nvGraphicFramePr>
        <p:xfrm>
          <a:off x="1293334" y="1403162"/>
          <a:ext cx="2283033" cy="4603750"/>
        </p:xfrm>
        <a:graphic>
          <a:graphicData uri="http://schemas.openxmlformats.org/drawingml/2006/table">
            <a:tbl>
              <a:tblPr firstRow="1" bandRow="1">
                <a:tableStyleId>{3C2FFA5D-87B4-456A-9821-1D502468CF0F}</a:tableStyleId>
              </a:tblPr>
              <a:tblGrid>
                <a:gridCol w="1173707"/>
                <a:gridCol w="1109326"/>
              </a:tblGrid>
              <a:tr h="638810">
                <a:tc>
                  <a:txBody>
                    <a:bodyPr/>
                    <a:lstStyle/>
                    <a:p>
                      <a:pPr indent="0">
                        <a:buNone/>
                      </a:pPr>
                      <a:r>
                        <a:rPr lang="zh-CN" sz="1800" dirty="0"/>
                        <a:t>学科专辑</a:t>
                      </a:r>
                      <a:endParaRPr lang="zh-CN" altLang="en-US" sz="1800" dirty="0"/>
                    </a:p>
                  </a:txBody>
                  <a:tcPr marL="68580" marR="68580" marT="34290" marB="34290" anchor="ctr"/>
                </a:tc>
                <a:tc>
                  <a:txBody>
                    <a:bodyPr/>
                    <a:lstStyle/>
                    <a:p>
                      <a:pPr indent="0">
                        <a:buNone/>
                      </a:pPr>
                      <a:r>
                        <a:rPr lang="zh-CN" sz="1800" dirty="0"/>
                        <a:t>期刊数量</a:t>
                      </a:r>
                      <a:endParaRPr lang="zh-CN" altLang="en-US" sz="1800" dirty="0"/>
                    </a:p>
                  </a:txBody>
                  <a:tcPr marL="68580" marR="68580" marT="34290" marB="34290" anchor="ctr"/>
                </a:tc>
              </a:tr>
              <a:tr h="374015">
                <a:tc>
                  <a:txBody>
                    <a:bodyPr/>
                    <a:lstStyle/>
                    <a:p>
                      <a:pPr indent="0">
                        <a:buNone/>
                      </a:pPr>
                      <a:r>
                        <a:rPr lang="en-US" sz="1800" b="1" dirty="0" err="1">
                          <a:solidFill>
                            <a:schemeClr val="accent3"/>
                          </a:solidFill>
                        </a:rPr>
                        <a:t>医学</a:t>
                      </a:r>
                      <a:endParaRPr lang="en-US" altLang="en-US" sz="1800" b="1" dirty="0">
                        <a:solidFill>
                          <a:schemeClr val="accent3"/>
                        </a:solidFill>
                      </a:endParaRPr>
                    </a:p>
                  </a:txBody>
                  <a:tcPr marL="68580" marR="68580" marT="34290" marB="34290" anchor="b"/>
                </a:tc>
                <a:tc>
                  <a:txBody>
                    <a:bodyPr/>
                    <a:lstStyle/>
                    <a:p>
                      <a:pPr indent="0">
                        <a:buNone/>
                      </a:pPr>
                      <a:r>
                        <a:rPr lang="en-US" sz="1800" dirty="0"/>
                        <a:t>15405</a:t>
                      </a:r>
                      <a:endParaRPr lang="en-US" altLang="en-US" sz="1800" dirty="0"/>
                    </a:p>
                  </a:txBody>
                  <a:tcPr marL="68580" marR="68580" marT="34290" marB="34290" anchor="b"/>
                </a:tc>
              </a:tr>
              <a:tr h="617220">
                <a:tc>
                  <a:txBody>
                    <a:bodyPr/>
                    <a:lstStyle/>
                    <a:p>
                      <a:pPr indent="0">
                        <a:buNone/>
                      </a:pPr>
                      <a:r>
                        <a:rPr lang="zh-CN" sz="1800" b="1">
                          <a:solidFill>
                            <a:schemeClr val="accent3"/>
                          </a:solidFill>
                        </a:rPr>
                        <a:t>社会科学</a:t>
                      </a:r>
                      <a:endParaRPr lang="zh-CN" altLang="en-US" sz="1800" b="1">
                        <a:solidFill>
                          <a:schemeClr val="accent3"/>
                        </a:solidFill>
                      </a:endParaRPr>
                    </a:p>
                  </a:txBody>
                  <a:tcPr marL="68580" marR="68580" marT="34290" marB="34290" anchor="b"/>
                </a:tc>
                <a:tc>
                  <a:txBody>
                    <a:bodyPr/>
                    <a:lstStyle/>
                    <a:p>
                      <a:pPr indent="0">
                        <a:buNone/>
                      </a:pPr>
                      <a:r>
                        <a:rPr lang="en-US" sz="1800" dirty="0" smtClean="0"/>
                        <a:t>17293</a:t>
                      </a:r>
                      <a:endParaRPr lang="en-US" altLang="en-US" sz="1800" dirty="0"/>
                    </a:p>
                  </a:txBody>
                  <a:tcPr marL="68580" marR="68580" marT="34290" marB="34290" anchor="b"/>
                </a:tc>
              </a:tr>
              <a:tr h="374015">
                <a:tc>
                  <a:txBody>
                    <a:bodyPr/>
                    <a:lstStyle/>
                    <a:p>
                      <a:pPr indent="0">
                        <a:buNone/>
                      </a:pPr>
                      <a:r>
                        <a:rPr lang="zh-CN" sz="1800" b="1">
                          <a:solidFill>
                            <a:schemeClr val="accent3"/>
                          </a:solidFill>
                        </a:rPr>
                        <a:t>工程</a:t>
                      </a:r>
                      <a:endParaRPr lang="zh-CN" altLang="en-US" sz="1800" b="1">
                        <a:solidFill>
                          <a:schemeClr val="accent3"/>
                        </a:solidFill>
                      </a:endParaRPr>
                    </a:p>
                  </a:txBody>
                  <a:tcPr marL="68580" marR="68580" marT="34290" marB="34290" anchor="b"/>
                </a:tc>
                <a:tc>
                  <a:txBody>
                    <a:bodyPr/>
                    <a:lstStyle/>
                    <a:p>
                      <a:pPr indent="0">
                        <a:buNone/>
                      </a:pPr>
                      <a:r>
                        <a:rPr lang="en-US" sz="1800" dirty="0" smtClean="0"/>
                        <a:t>12080</a:t>
                      </a:r>
                      <a:endParaRPr lang="en-US" altLang="en-US" sz="1800" dirty="0"/>
                    </a:p>
                  </a:txBody>
                  <a:tcPr marL="68580" marR="68580" marT="34290" marB="34290" anchor="b"/>
                </a:tc>
              </a:tr>
              <a:tr h="617220">
                <a:tc>
                  <a:txBody>
                    <a:bodyPr/>
                    <a:lstStyle/>
                    <a:p>
                      <a:pPr indent="0">
                        <a:buNone/>
                      </a:pPr>
                      <a:r>
                        <a:rPr lang="zh-CN" sz="1800" b="1">
                          <a:solidFill>
                            <a:schemeClr val="accent3"/>
                          </a:solidFill>
                        </a:rPr>
                        <a:t>自然科学</a:t>
                      </a:r>
                      <a:endParaRPr lang="zh-CN" altLang="en-US" sz="1800" b="1">
                        <a:solidFill>
                          <a:schemeClr val="accent3"/>
                        </a:solidFill>
                      </a:endParaRPr>
                    </a:p>
                  </a:txBody>
                  <a:tcPr marL="68580" marR="68580" marT="34290" marB="34290" anchor="b"/>
                </a:tc>
                <a:tc>
                  <a:txBody>
                    <a:bodyPr/>
                    <a:lstStyle/>
                    <a:p>
                      <a:pPr indent="0">
                        <a:buNone/>
                      </a:pPr>
                      <a:r>
                        <a:rPr lang="en-US" sz="1800" dirty="0" smtClean="0"/>
                        <a:t>12583</a:t>
                      </a:r>
                      <a:endParaRPr lang="en-US" altLang="en-US" sz="1800" dirty="0"/>
                    </a:p>
                  </a:txBody>
                  <a:tcPr marL="68580" marR="68580" marT="34290" marB="34290" anchor="b"/>
                </a:tc>
              </a:tr>
              <a:tr h="617220">
                <a:tc>
                  <a:txBody>
                    <a:bodyPr/>
                    <a:lstStyle/>
                    <a:p>
                      <a:pPr indent="0">
                        <a:buNone/>
                      </a:pPr>
                      <a:r>
                        <a:rPr lang="zh-CN" sz="1800" b="1">
                          <a:solidFill>
                            <a:schemeClr val="accent3"/>
                          </a:solidFill>
                        </a:rPr>
                        <a:t>人文学科</a:t>
                      </a:r>
                      <a:endParaRPr lang="zh-CN" altLang="en-US" sz="1800" b="1">
                        <a:solidFill>
                          <a:schemeClr val="accent3"/>
                        </a:solidFill>
                      </a:endParaRPr>
                    </a:p>
                  </a:txBody>
                  <a:tcPr marL="68580" marR="68580" marT="34290" marB="34290" anchor="b"/>
                </a:tc>
                <a:tc>
                  <a:txBody>
                    <a:bodyPr/>
                    <a:lstStyle/>
                    <a:p>
                      <a:pPr indent="0">
                        <a:buNone/>
                      </a:pPr>
                      <a:r>
                        <a:rPr lang="en-US" altLang="en-US" sz="1800" dirty="0" smtClean="0"/>
                        <a:t>4468</a:t>
                      </a:r>
                      <a:endParaRPr lang="en-US" altLang="en-US" sz="1800" dirty="0"/>
                    </a:p>
                  </a:txBody>
                  <a:tcPr marL="68580" marR="68580" marT="34290" marB="34290" anchor="b"/>
                </a:tc>
              </a:tr>
              <a:tr h="617220">
                <a:tc>
                  <a:txBody>
                    <a:bodyPr/>
                    <a:lstStyle/>
                    <a:p>
                      <a:pPr indent="0">
                        <a:buNone/>
                      </a:pPr>
                      <a:r>
                        <a:rPr lang="zh-CN" sz="1800" b="1">
                          <a:solidFill>
                            <a:schemeClr val="accent3"/>
                          </a:solidFill>
                        </a:rPr>
                        <a:t>农业科学</a:t>
                      </a:r>
                      <a:endParaRPr lang="zh-CN" altLang="en-US" sz="1800" b="1">
                        <a:solidFill>
                          <a:schemeClr val="accent3"/>
                        </a:solidFill>
                      </a:endParaRPr>
                    </a:p>
                  </a:txBody>
                  <a:tcPr marL="68580" marR="68580" marT="34290" marB="34290" anchor="b"/>
                </a:tc>
                <a:tc>
                  <a:txBody>
                    <a:bodyPr/>
                    <a:lstStyle/>
                    <a:p>
                      <a:pPr indent="0">
                        <a:buNone/>
                      </a:pPr>
                      <a:r>
                        <a:rPr lang="en-US" sz="1800" dirty="0" smtClean="0"/>
                        <a:t>2828</a:t>
                      </a:r>
                      <a:endParaRPr lang="en-US" altLang="en-US" sz="1800" dirty="0"/>
                    </a:p>
                  </a:txBody>
                  <a:tcPr marL="68580" marR="68580" marT="34290" marB="34290" anchor="b"/>
                </a:tc>
              </a:tr>
              <a:tr h="374015">
                <a:tc>
                  <a:txBody>
                    <a:bodyPr/>
                    <a:lstStyle/>
                    <a:p>
                      <a:pPr indent="0">
                        <a:buNone/>
                      </a:pPr>
                      <a:r>
                        <a:rPr lang="zh-CN" sz="1800" b="1">
                          <a:solidFill>
                            <a:schemeClr val="accent3"/>
                          </a:solidFill>
                        </a:rPr>
                        <a:t>哲学</a:t>
                      </a:r>
                      <a:endParaRPr lang="zh-CN" altLang="en-US" sz="1800" b="1">
                        <a:solidFill>
                          <a:schemeClr val="accent3"/>
                        </a:solidFill>
                      </a:endParaRPr>
                    </a:p>
                  </a:txBody>
                  <a:tcPr marL="68580" marR="68580" marT="34290" marB="34290" anchor="b"/>
                </a:tc>
                <a:tc>
                  <a:txBody>
                    <a:bodyPr/>
                    <a:lstStyle/>
                    <a:p>
                      <a:pPr indent="0">
                        <a:buNone/>
                      </a:pPr>
                      <a:r>
                        <a:rPr lang="en-US" sz="1800" dirty="0" smtClean="0"/>
                        <a:t>1922</a:t>
                      </a:r>
                      <a:endParaRPr lang="en-US" altLang="en-US" sz="1800" dirty="0"/>
                    </a:p>
                  </a:txBody>
                  <a:tcPr marL="68580" marR="68580" marT="34290" marB="34290" anchor="b"/>
                </a:tc>
              </a:tr>
              <a:tr h="374015">
                <a:tc>
                  <a:txBody>
                    <a:bodyPr/>
                    <a:lstStyle/>
                    <a:p>
                      <a:pPr indent="0">
                        <a:buNone/>
                      </a:pPr>
                      <a:r>
                        <a:rPr lang="zh-CN" altLang="en-US" sz="1800" b="1">
                          <a:solidFill>
                            <a:schemeClr val="accent3"/>
                          </a:solidFill>
                        </a:rPr>
                        <a:t>其他</a:t>
                      </a:r>
                    </a:p>
                  </a:txBody>
                  <a:tcPr marL="68580" marR="68580" marT="34290" marB="34290" anchor="b"/>
                </a:tc>
                <a:tc>
                  <a:txBody>
                    <a:bodyPr/>
                    <a:lstStyle/>
                    <a:p>
                      <a:pPr indent="0">
                        <a:buNone/>
                      </a:pPr>
                      <a:r>
                        <a:rPr lang="en-US" altLang="en-US" sz="1800" dirty="0" smtClean="0"/>
                        <a:t>599</a:t>
                      </a:r>
                      <a:endParaRPr lang="en-US" altLang="en-US" sz="1800" dirty="0"/>
                    </a:p>
                  </a:txBody>
                  <a:tcPr marL="68580" marR="68580" marT="34290" marB="34290" anchor="b"/>
                </a:tc>
              </a:tr>
            </a:tbl>
          </a:graphicData>
        </a:graphic>
      </p:graphicFrame>
      <p:sp>
        <p:nvSpPr>
          <p:cNvPr id="13" name="矩形 12"/>
          <p:cNvSpPr/>
          <p:nvPr/>
        </p:nvSpPr>
        <p:spPr>
          <a:xfrm>
            <a:off x="1347925" y="2040769"/>
            <a:ext cx="1869743" cy="460114"/>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dirty="0"/>
          </a:p>
        </p:txBody>
      </p:sp>
      <p:sp>
        <p:nvSpPr>
          <p:cNvPr id="9" name="TextBox 1"/>
          <p:cNvSpPr txBox="1"/>
          <p:nvPr/>
        </p:nvSpPr>
        <p:spPr>
          <a:xfrm>
            <a:off x="10273563" y="5620620"/>
            <a:ext cx="1800493" cy="276999"/>
          </a:xfrm>
          <a:prstGeom prst="rect">
            <a:avLst/>
          </a:prstGeom>
          <a:noFill/>
        </p:spPr>
        <p:txBody>
          <a:bodyPr wrap="none" rtlCol="0">
            <a:spAutoFit/>
          </a:bodyPr>
          <a:lstStyle/>
          <a:p>
            <a:r>
              <a:rPr lang="zh-CN" altLang="en-US" sz="1200" dirty="0" smtClean="0"/>
              <a:t>*三级分类涉及刊物复分</a:t>
            </a:r>
            <a:endParaRPr lang="zh-CN" altLang="en-US" sz="1200" dirty="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rot="16200000">
            <a:off x="-2138045" y="3400425"/>
            <a:ext cx="5353685" cy="368300"/>
          </a:xfrm>
          <a:prstGeom prst="rect">
            <a:avLst/>
          </a:prstGeom>
          <a:noFill/>
        </p:spPr>
        <p:txBody>
          <a:bodyPr vert="eaVert" wrap="square" rtlCol="0">
            <a:spAutoFit/>
          </a:bodyPr>
          <a:lstStyle/>
          <a:p>
            <a:r>
              <a:rPr lang="zh-CN" altLang="en-US" sz="2400">
                <a:solidFill>
                  <a:schemeClr val="bg1"/>
                </a:solidFill>
              </a:rPr>
              <a:t>全球学术快报资源之名刊完整性</a:t>
            </a:r>
          </a:p>
        </p:txBody>
      </p:sp>
      <p:graphicFrame>
        <p:nvGraphicFramePr>
          <p:cNvPr id="8" name="表格 7"/>
          <p:cNvGraphicFramePr>
            <a:graphicFrameLocks noGrp="1"/>
          </p:cNvGraphicFramePr>
          <p:nvPr>
            <p:custDataLst>
              <p:tags r:id="rId2"/>
            </p:custDataLst>
          </p:nvPr>
        </p:nvGraphicFramePr>
        <p:xfrm>
          <a:off x="6242685" y="601345"/>
          <a:ext cx="5296649" cy="5777865"/>
        </p:xfrm>
        <a:graphic>
          <a:graphicData uri="http://schemas.openxmlformats.org/drawingml/2006/table">
            <a:tbl>
              <a:tblPr/>
              <a:tblGrid>
                <a:gridCol w="2971800"/>
                <a:gridCol w="794385"/>
                <a:gridCol w="861723"/>
                <a:gridCol w="668741"/>
              </a:tblGrid>
              <a:tr h="372745">
                <a:tc>
                  <a:txBody>
                    <a:bodyPr/>
                    <a:lstStyle/>
                    <a:p>
                      <a:pPr algn="ctr" fontAlgn="ctr"/>
                      <a:r>
                        <a:rPr lang="zh-CN" altLang="en-US" sz="1200" b="1" i="0" u="none" strike="noStrike" dirty="0">
                          <a:solidFill>
                            <a:srgbClr val="000000"/>
                          </a:solidFill>
                          <a:latin typeface="宋体" panose="02010600030101010101" pitchFamily="2" charset="-122"/>
                        </a:rPr>
                        <a:t>学科范围</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Times New Roman" panose="02020603050405020304"/>
                        </a:rPr>
                        <a:t>TOP5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00"/>
                          </a:solidFill>
                          <a:latin typeface="Times New Roman" panose="02020603050405020304"/>
                        </a:rPr>
                        <a:t>YES_CNKI</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200" b="1" i="0" u="none" strike="noStrike" dirty="0">
                          <a:solidFill>
                            <a:srgbClr val="000000"/>
                          </a:solidFill>
                          <a:latin typeface="宋体" panose="02010600030101010101" pitchFamily="2" charset="-122"/>
                        </a:rPr>
                        <a:t>收录比</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Agricultural and Biological Sciences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Arts and Humanities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Biochemistry, Genetics and Molecular Biology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Business, Management and Accounting</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Chemical Engineering</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Chemistry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Computer Science</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Decision Sciences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Dentistry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Earth and Planetary Sciences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Economics, Econometrics and Finance</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Energy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80.0%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Engineering</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Environmental Science</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80.0%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Health Professions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Immunology and Microbiology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Materials Science</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60.0%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Mathematics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Medicine</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Multidisciplinary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Neuroscience</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dirty="0">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Nursing</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Pharmacology, Toxicology and Pharmaceutics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Physics and Astronomy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Psychology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Social Sciences</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0" i="0" u="none" strike="noStrike">
                          <a:solidFill>
                            <a:srgbClr val="000000"/>
                          </a:solidFill>
                          <a:latin typeface="Times New Roman" panose="02020603050405020304"/>
                        </a:rPr>
                        <a:t>  Veterinary</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0" i="0" u="none" strike="noStrike">
                          <a:solidFill>
                            <a:srgbClr val="000000"/>
                          </a:solidFill>
                          <a:latin typeface="Times New Roman" panose="02020603050405020304"/>
                        </a:rPr>
                        <a:t>100.0%</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3040">
                <a:tc>
                  <a:txBody>
                    <a:bodyPr/>
                    <a:lstStyle/>
                    <a:p>
                      <a:pPr algn="l" fontAlgn="ctr"/>
                      <a:r>
                        <a:rPr lang="en-US" sz="1200" b="1" i="0" u="none" strike="noStrike">
                          <a:solidFill>
                            <a:srgbClr val="FF0000"/>
                          </a:solidFill>
                          <a:latin typeface="Times New Roman" panose="02020603050405020304"/>
                        </a:rPr>
                        <a:t>  TOTAL</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1" i="0" u="none" strike="noStrike">
                          <a:solidFill>
                            <a:srgbClr val="FF0000"/>
                          </a:solidFill>
                          <a:latin typeface="Times New Roman" panose="02020603050405020304"/>
                        </a:rPr>
                        <a:t>135</a:t>
                      </a: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1" i="0" u="none" strike="noStrike" dirty="0" smtClean="0">
                          <a:solidFill>
                            <a:srgbClr val="FF0000"/>
                          </a:solidFill>
                          <a:latin typeface="Times New Roman" panose="02020603050405020304"/>
                        </a:rPr>
                        <a:t>135</a:t>
                      </a:r>
                      <a:endParaRPr lang="en-US" altLang="zh-CN" sz="1200" b="1" i="0" u="none" strike="noStrike" dirty="0">
                        <a:solidFill>
                          <a:srgbClr val="FF0000"/>
                        </a:solidFill>
                        <a:latin typeface="Times New Roman" panose="02020603050405020304"/>
                      </a:endParaRP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200" b="1" i="0" u="none" strike="noStrike" dirty="0" smtClean="0">
                          <a:solidFill>
                            <a:srgbClr val="FF0000"/>
                          </a:solidFill>
                          <a:latin typeface="Times New Roman" panose="02020603050405020304"/>
                        </a:rPr>
                        <a:t>100%</a:t>
                      </a:r>
                      <a:endParaRPr lang="en-US" altLang="zh-CN" sz="1200" b="1" i="0" u="none" strike="noStrike" dirty="0">
                        <a:solidFill>
                          <a:srgbClr val="FF0000"/>
                        </a:solidFill>
                        <a:latin typeface="Times New Roman" panose="02020603050405020304"/>
                      </a:endParaRPr>
                    </a:p>
                  </a:txBody>
                  <a:tcPr marL="7143" marR="7143" marT="71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矩形 8"/>
          <p:cNvSpPr/>
          <p:nvPr/>
        </p:nvSpPr>
        <p:spPr>
          <a:xfrm>
            <a:off x="1313815" y="1474470"/>
            <a:ext cx="4560570" cy="1135696"/>
          </a:xfrm>
          <a:prstGeom prst="rect">
            <a:avLst/>
          </a:prstGeom>
        </p:spPr>
        <p:txBody>
          <a:bodyPr wrap="square">
            <a:spAutoFit/>
          </a:bodyPr>
          <a:lstStyle/>
          <a:p>
            <a:pPr marL="635">
              <a:lnSpc>
                <a:spcPct val="120000"/>
              </a:lnSpc>
              <a:spcBef>
                <a:spcPts val="1800"/>
              </a:spcBef>
            </a:pPr>
            <a:r>
              <a:rPr lang="en-US" altLang="zh-CN" sz="1600" b="1" dirty="0" smtClean="0"/>
              <a:t>在Elsevier的SJR（Scientific Journal Rankings）中</a:t>
            </a:r>
            <a:r>
              <a:rPr lang="zh-CN" altLang="en-US" sz="1600" b="1" dirty="0" smtClean="0"/>
              <a:t>有</a:t>
            </a:r>
            <a:r>
              <a:rPr lang="en-US" altLang="zh-CN" sz="1600" dirty="0" smtClean="0">
                <a:sym typeface="+mn-ea"/>
              </a:rPr>
              <a:t>27</a:t>
            </a:r>
            <a:r>
              <a:rPr lang="zh-CN" altLang="en-US" sz="1600" dirty="0" smtClean="0">
                <a:sym typeface="+mn-ea"/>
              </a:rPr>
              <a:t>个一级学科，</a:t>
            </a:r>
            <a:r>
              <a:rPr lang="en-US" altLang="zh-CN" sz="1600" dirty="0" smtClean="0">
                <a:sym typeface="+mn-ea"/>
              </a:rPr>
              <a:t>TOP5</a:t>
            </a:r>
            <a:r>
              <a:rPr lang="zh-CN" altLang="en-US" sz="1600" dirty="0" smtClean="0">
                <a:sym typeface="+mn-ea"/>
              </a:rPr>
              <a:t>期刊总收全率为</a:t>
            </a:r>
            <a:r>
              <a:rPr lang="en-US" altLang="zh-CN" sz="1600" dirty="0" smtClean="0">
                <a:solidFill>
                  <a:srgbClr val="FF0000"/>
                </a:solidFill>
                <a:sym typeface="+mn-ea"/>
              </a:rPr>
              <a:t>100%</a:t>
            </a:r>
            <a:r>
              <a:rPr lang="zh-CN" altLang="en-US" sz="1600" dirty="0" smtClean="0">
                <a:sym typeface="+mn-ea"/>
              </a:rPr>
              <a:t>。</a:t>
            </a:r>
            <a:endParaRPr lang="en-US" altLang="zh-CN" sz="1600" dirty="0" smtClean="0">
              <a:sym typeface="+mn-ea"/>
            </a:endParaRPr>
          </a:p>
          <a:p>
            <a:pPr marL="635" algn="r">
              <a:lnSpc>
                <a:spcPct val="120000"/>
              </a:lnSpc>
              <a:spcBef>
                <a:spcPts val="1800"/>
              </a:spcBef>
            </a:pPr>
            <a:r>
              <a:rPr lang="en-US" altLang="zh-CN" sz="1200" dirty="0" smtClean="0">
                <a:sym typeface="+mn-ea"/>
              </a:rPr>
              <a:t>[</a:t>
            </a:r>
            <a:r>
              <a:rPr lang="zh-CN" altLang="en-US" sz="1200" dirty="0" smtClean="0">
                <a:sym typeface="+mn-ea"/>
              </a:rPr>
              <a:t>学科期刊排名查询日期：</a:t>
            </a:r>
            <a:r>
              <a:rPr lang="en-US" altLang="zh-CN" sz="1200" dirty="0" smtClean="0">
                <a:sym typeface="+mn-ea"/>
              </a:rPr>
              <a:t>2020.6]</a:t>
            </a:r>
            <a:endParaRPr lang="zh-CN" altLang="en-US" sz="1200" dirty="0" smtClean="0">
              <a:sym typeface="+mn-ea"/>
            </a:endParaRPr>
          </a:p>
        </p:txBody>
      </p:sp>
      <p:sp>
        <p:nvSpPr>
          <p:cNvPr id="10" name="TextBox 7"/>
          <p:cNvSpPr txBox="1"/>
          <p:nvPr/>
        </p:nvSpPr>
        <p:spPr>
          <a:xfrm>
            <a:off x="1441450" y="3437255"/>
            <a:ext cx="4154170" cy="737235"/>
          </a:xfrm>
          <a:prstGeom prst="rect">
            <a:avLst/>
          </a:prstGeom>
          <a:noFill/>
        </p:spPr>
        <p:txBody>
          <a:bodyPr wrap="square" rtlCol="0">
            <a:spAutoFit/>
          </a:bodyPr>
          <a:lstStyle/>
          <a:p>
            <a:pPr algn="ctr"/>
            <a:r>
              <a:rPr lang="zh-CN" altLang="en-US" sz="2100" dirty="0" smtClean="0">
                <a:solidFill>
                  <a:srgbClr val="FF0000"/>
                </a:solidFill>
                <a:latin typeface="华文行楷" panose="02010800040101010101" pitchFamily="2" charset="-122"/>
                <a:ea typeface="华文行楷" panose="02010800040101010101" pitchFamily="2" charset="-122"/>
              </a:rPr>
              <a:t>绝大多数学科的顶尖期刊已经被中国知网收录。</a:t>
            </a:r>
            <a:endParaRPr lang="zh-CN" altLang="en-US" sz="2100" dirty="0">
              <a:solidFill>
                <a:srgbClr val="FF0000"/>
              </a:solidFill>
              <a:latin typeface="华文行楷" panose="02010800040101010101" pitchFamily="2" charset="-122"/>
              <a:ea typeface="华文行楷" panose="02010800040101010101" pitchFamily="2" charset="-122"/>
            </a:endParaRPr>
          </a:p>
        </p:txBody>
      </p:sp>
      <p:pic>
        <p:nvPicPr>
          <p:cNvPr id="2" name="图片 1"/>
          <p:cNvPicPr>
            <a:picLocks noChangeAspect="1"/>
          </p:cNvPicPr>
          <p:nvPr/>
        </p:nvPicPr>
        <p:blipFill>
          <a:blip r:embed="rId4" cstate="print"/>
          <a:stretch>
            <a:fillRect/>
          </a:stretch>
        </p:blipFill>
        <p:spPr>
          <a:xfrm>
            <a:off x="1313815" y="502285"/>
            <a:ext cx="10473055" cy="595884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rot="16200000">
            <a:off x="-2138045" y="3400425"/>
            <a:ext cx="5353685" cy="368300"/>
          </a:xfrm>
          <a:prstGeom prst="rect">
            <a:avLst/>
          </a:prstGeom>
          <a:noFill/>
        </p:spPr>
        <p:txBody>
          <a:bodyPr vert="eaVert" wrap="square" rtlCol="0">
            <a:spAutoFit/>
          </a:bodyPr>
          <a:lstStyle/>
          <a:p>
            <a:r>
              <a:rPr lang="zh-CN" altLang="en-US" sz="2400">
                <a:solidFill>
                  <a:schemeClr val="bg1"/>
                </a:solidFill>
              </a:rPr>
              <a:t>全球学术快报资源之卷期完整性</a:t>
            </a:r>
          </a:p>
        </p:txBody>
      </p:sp>
      <p:pic>
        <p:nvPicPr>
          <p:cNvPr id="8" name="图片 7"/>
          <p:cNvPicPr>
            <a:picLocks noChangeAspect="1"/>
          </p:cNvPicPr>
          <p:nvPr/>
        </p:nvPicPr>
        <p:blipFill>
          <a:blip r:embed="rId5" cstate="print"/>
          <a:stretch>
            <a:fillRect/>
          </a:stretch>
        </p:blipFill>
        <p:spPr>
          <a:xfrm>
            <a:off x="3162935" y="2310765"/>
            <a:ext cx="8874760" cy="3519805"/>
          </a:xfrm>
          <a:prstGeom prst="rect">
            <a:avLst/>
          </a:prstGeom>
        </p:spPr>
      </p:pic>
      <p:sp>
        <p:nvSpPr>
          <p:cNvPr id="10" name="TextBox 9"/>
          <p:cNvSpPr txBox="1"/>
          <p:nvPr/>
        </p:nvSpPr>
        <p:spPr>
          <a:xfrm>
            <a:off x="2700144" y="6395717"/>
            <a:ext cx="7064477" cy="398780"/>
          </a:xfrm>
          <a:prstGeom prst="rect">
            <a:avLst/>
          </a:prstGeom>
          <a:noFill/>
        </p:spPr>
        <p:txBody>
          <a:bodyPr wrap="square" rtlCol="0">
            <a:spAutoFit/>
          </a:bodyPr>
          <a:lstStyle/>
          <a:p>
            <a:pPr algn="ctr"/>
            <a:r>
              <a:rPr lang="zh-CN" altLang="en-US" sz="2000" dirty="0" smtClean="0">
                <a:solidFill>
                  <a:srgbClr val="FF7800"/>
                </a:solidFill>
                <a:latin typeface="华文行楷" panose="02010800040101010101" pitchFamily="2" charset="-122"/>
                <a:ea typeface="华文行楷" panose="02010800040101010101" pitchFamily="2" charset="-122"/>
              </a:rPr>
              <a:t>知网从</a:t>
            </a:r>
            <a:r>
              <a:rPr lang="en-US" altLang="zh-CN" sz="2000" dirty="0" smtClean="0">
                <a:solidFill>
                  <a:srgbClr val="FF7800"/>
                </a:solidFill>
                <a:latin typeface="华文行楷" panose="02010800040101010101" pitchFamily="2" charset="-122"/>
                <a:ea typeface="华文行楷" panose="02010800040101010101" pitchFamily="2" charset="-122"/>
              </a:rPr>
              <a:t>1665</a:t>
            </a:r>
            <a:r>
              <a:rPr lang="zh-CN" altLang="en-US" sz="2000" dirty="0" smtClean="0">
                <a:solidFill>
                  <a:srgbClr val="FF7800"/>
                </a:solidFill>
                <a:latin typeface="华文行楷" panose="02010800040101010101" pitchFamily="2" charset="-122"/>
                <a:ea typeface="华文行楷" panose="02010800040101010101" pitchFamily="2" charset="-122"/>
              </a:rPr>
              <a:t>年创刊一直收录到今天</a:t>
            </a:r>
          </a:p>
        </p:txBody>
      </p:sp>
      <p:pic>
        <p:nvPicPr>
          <p:cNvPr id="4" name="图片 3"/>
          <p:cNvPicPr>
            <a:picLocks noChangeAspect="1"/>
          </p:cNvPicPr>
          <p:nvPr>
            <p:custDataLst>
              <p:tags r:id="rId2"/>
            </p:custDataLst>
          </p:nvPr>
        </p:nvPicPr>
        <p:blipFill>
          <a:blip r:embed="rId6" cstate="print"/>
          <a:stretch>
            <a:fillRect/>
          </a:stretch>
        </p:blipFill>
        <p:spPr>
          <a:xfrm>
            <a:off x="1200150" y="2310765"/>
            <a:ext cx="1962785" cy="3519805"/>
          </a:xfrm>
          <a:prstGeom prst="rect">
            <a:avLst/>
          </a:prstGeom>
        </p:spPr>
      </p:pic>
      <p:pic>
        <p:nvPicPr>
          <p:cNvPr id="1026" name="Picture 2"/>
          <p:cNvPicPr>
            <a:picLocks noChangeAspect="1" noChangeArrowheads="1"/>
          </p:cNvPicPr>
          <p:nvPr>
            <p:custDataLst>
              <p:tags r:id="rId3"/>
            </p:custDataLst>
          </p:nvPr>
        </p:nvPicPr>
        <p:blipFill>
          <a:blip r:embed="rId7" cstate="print"/>
          <a:srcRect/>
          <a:stretch>
            <a:fillRect/>
          </a:stretch>
        </p:blipFill>
        <p:spPr bwMode="auto">
          <a:xfrm>
            <a:off x="2300605" y="236220"/>
            <a:ext cx="1590040" cy="2074545"/>
          </a:xfrm>
          <a:prstGeom prst="rect">
            <a:avLst/>
          </a:prstGeom>
          <a:noFill/>
          <a:ln w="9525">
            <a:solidFill>
              <a:schemeClr val="accent1"/>
            </a:solidFill>
            <a:miter lim="800000"/>
            <a:headEnd/>
            <a:tailEnd/>
          </a:ln>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rot="16200000">
            <a:off x="104140" y="2942590"/>
            <a:ext cx="921385" cy="368300"/>
          </a:xfrm>
          <a:prstGeom prst="rect">
            <a:avLst/>
          </a:prstGeom>
          <a:noFill/>
        </p:spPr>
        <p:txBody>
          <a:bodyPr vert="eaVert" wrap="square" rtlCol="0">
            <a:spAutoFit/>
          </a:bodyPr>
          <a:lstStyle/>
          <a:p>
            <a:r>
              <a:rPr lang="zh-CN" altLang="en-US" sz="2400">
                <a:solidFill>
                  <a:schemeClr val="bg1"/>
                </a:solidFill>
              </a:rPr>
              <a:t>报纸</a:t>
            </a:r>
          </a:p>
        </p:txBody>
      </p:sp>
      <p:sp>
        <p:nvSpPr>
          <p:cNvPr id="2" name="文本框 1"/>
          <p:cNvSpPr txBox="1"/>
          <p:nvPr/>
        </p:nvSpPr>
        <p:spPr>
          <a:xfrm>
            <a:off x="1221105" y="219075"/>
            <a:ext cx="10626090" cy="977265"/>
          </a:xfrm>
          <a:prstGeom prst="rect">
            <a:avLst/>
          </a:prstGeom>
          <a:noFill/>
        </p:spPr>
        <p:txBody>
          <a:bodyPr wrap="square" rtlCol="0" anchor="t">
            <a:spAutoFit/>
          </a:bodyPr>
          <a:lstStyle/>
          <a:p>
            <a:pPr>
              <a:lnSpc>
                <a:spcPct val="160000"/>
              </a:lnSpc>
            </a:pPr>
            <a:r>
              <a:rPr lang="zh-CN" altLang="en-US"/>
              <a:t>是以学术性、资料性报纸文献为出版内容的连续动态更新的报纸全文数据库。报纸库年均收录并持续更新各级重要党报、行业报及综合类报纸逾650余种，累积出版2000年以来报纸全文文献1890余万篇。</a:t>
            </a:r>
          </a:p>
        </p:txBody>
      </p:sp>
      <p:pic>
        <p:nvPicPr>
          <p:cNvPr id="3" name="图片 2"/>
          <p:cNvPicPr>
            <a:picLocks noChangeAspect="1"/>
          </p:cNvPicPr>
          <p:nvPr/>
        </p:nvPicPr>
        <p:blipFill>
          <a:blip r:embed="rId3" cstate="print"/>
          <a:stretch>
            <a:fillRect/>
          </a:stretch>
        </p:blipFill>
        <p:spPr>
          <a:xfrm>
            <a:off x="1513205" y="1784350"/>
            <a:ext cx="10359390" cy="408114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09065" y="158750"/>
            <a:ext cx="10479405" cy="1087755"/>
          </a:xfrm>
          <a:prstGeom prst="rect">
            <a:avLst/>
          </a:prstGeom>
          <a:noFill/>
        </p:spPr>
        <p:txBody>
          <a:bodyPr wrap="square" rtlCol="0" anchor="t">
            <a:spAutoFit/>
          </a:bodyPr>
          <a:lstStyle/>
          <a:p>
            <a:pPr>
              <a:lnSpc>
                <a:spcPct val="120000"/>
              </a:lnSpc>
            </a:pPr>
            <a:r>
              <a:rPr lang="zh-CN" altLang="en-US"/>
              <a:t>是目前国内较大的连续更新的动态年鉴资源全文数据库。内容覆盖基本国情、地理历史、政治军事外交、法律、经济、科学技术、教育、文化体育事业、医疗卫生、社会生活、人物、统计资料、文件标准与法律法规等各个领域。目前年鉴总计5250余种，4万本，3680余万篇。</a:t>
            </a:r>
          </a:p>
        </p:txBody>
      </p:sp>
      <p:sp>
        <p:nvSpPr>
          <p:cNvPr id="5" name="文本框 4"/>
          <p:cNvSpPr txBox="1"/>
          <p:nvPr/>
        </p:nvSpPr>
        <p:spPr>
          <a:xfrm rot="16200000">
            <a:off x="-1917065" y="3244215"/>
            <a:ext cx="4984115" cy="368300"/>
          </a:xfrm>
          <a:prstGeom prst="rect">
            <a:avLst/>
          </a:prstGeom>
          <a:noFill/>
        </p:spPr>
        <p:txBody>
          <a:bodyPr vert="eaVert" wrap="square" rtlCol="0">
            <a:spAutoFit/>
          </a:bodyPr>
          <a:lstStyle/>
          <a:p>
            <a:r>
              <a:rPr lang="zh-CN" altLang="en-US" sz="2400">
                <a:solidFill>
                  <a:schemeClr val="bg1"/>
                </a:solidFill>
              </a:rPr>
              <a:t>年鉴</a:t>
            </a:r>
          </a:p>
          <a:p>
            <a:endParaRPr lang="en-US" altLang="zh-CN" sz="2400">
              <a:solidFill>
                <a:schemeClr val="bg1"/>
              </a:solidFill>
            </a:endParaRPr>
          </a:p>
          <a:p>
            <a:r>
              <a:rPr lang="zh-CN" altLang="en-US" sz="2400">
                <a:solidFill>
                  <a:schemeClr val="bg1"/>
                </a:solidFill>
              </a:rPr>
              <a:t>中国年鉴网络出版总库</a:t>
            </a:r>
          </a:p>
        </p:txBody>
      </p:sp>
      <p:pic>
        <p:nvPicPr>
          <p:cNvPr id="13" name="图片 1"/>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494" r="11365" b="10139"/>
          <a:stretch>
            <a:fillRect/>
          </a:stretch>
        </p:blipFill>
        <p:spPr bwMode="auto">
          <a:xfrm>
            <a:off x="1107440" y="1246505"/>
            <a:ext cx="11082020" cy="16587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0" fill="hold"/>
                                        <p:tgtEl>
                                          <p:spTgt spid="13"/>
                                        </p:tgtEl>
                                        <p:attrNameLst>
                                          <p:attrName>ppt_x</p:attrName>
                                        </p:attrNameLst>
                                      </p:cBhvr>
                                      <p:tavLst>
                                        <p:tav tm="0">
                                          <p:val>
                                            <p:strVal val="#ppt_x"/>
                                          </p:val>
                                        </p:tav>
                                        <p:tav tm="100000">
                                          <p:val>
                                            <p:strVal val="#ppt_x"/>
                                          </p:val>
                                        </p:tav>
                                      </p:tavLst>
                                    </p:anim>
                                    <p:anim calcmode="lin" valueType="num">
                                      <p:cBhvr>
                                        <p:cTn id="8" dur="15000" fill="hold"/>
                                        <p:tgtEl>
                                          <p:spTgt spid="1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3"/>
            </p:custDataLst>
          </p:nvPr>
        </p:nvSpPr>
        <p:spPr>
          <a:xfrm>
            <a:off x="3447741" y="2473960"/>
            <a:ext cx="5419185" cy="895350"/>
          </a:xfrm>
        </p:spPr>
        <p:txBody>
          <a:bodyPr>
            <a:normAutofit/>
          </a:bodyPr>
          <a:lstStyle/>
          <a:p>
            <a:r>
              <a:rPr lang="zh-CN" altLang="en-US">
                <a:gradFill>
                  <a:gsLst>
                    <a:gs pos="0">
                      <a:srgbClr val="007BD3"/>
                    </a:gs>
                    <a:gs pos="100000">
                      <a:srgbClr val="034373"/>
                    </a:gs>
                  </a:gsLst>
                  <a:lin scaled="0"/>
                </a:gradFill>
                <a:ea typeface="微软雅黑" panose="020B0503020204020204" pitchFamily="34" charset="-122"/>
              </a:rPr>
              <a:t>检索篇</a:t>
            </a:r>
          </a:p>
        </p:txBody>
      </p:sp>
      <p:sp>
        <p:nvSpPr>
          <p:cNvPr id="6" name="文本占位符 5"/>
          <p:cNvSpPr>
            <a:spLocks noGrp="1"/>
          </p:cNvSpPr>
          <p:nvPr>
            <p:ph type="body" idx="1"/>
            <p:custDataLst>
              <p:tags r:id="rId4"/>
            </p:custDataLst>
          </p:nvPr>
        </p:nvSpPr>
        <p:spPr/>
        <p:txBody>
          <a:bodyPr>
            <a:normAutofit/>
          </a:bodyPr>
          <a:lstStyle/>
          <a:p>
            <a:pPr lvl="0"/>
            <a:r>
              <a:rPr lang="zh-CN" altLang="en-US">
                <a:ea typeface="微软雅黑" panose="020B0503020204020204" pitchFamily="34" charset="-122"/>
              </a:rPr>
              <a:t>更精准的全方位检索</a:t>
            </a:r>
          </a:p>
        </p:txBody>
      </p:sp>
      <p:sp>
        <p:nvSpPr>
          <p:cNvPr id="2" name="文本框 1"/>
          <p:cNvSpPr txBox="1"/>
          <p:nvPr>
            <p:custDataLst>
              <p:tags r:id="rId5"/>
            </p:custDataLst>
          </p:nvPr>
        </p:nvSpPr>
        <p:spPr>
          <a:xfrm>
            <a:off x="1407795" y="2599690"/>
            <a:ext cx="1896110" cy="1322070"/>
          </a:xfrm>
          <a:prstGeom prst="rect">
            <a:avLst/>
          </a:prstGeom>
          <a:noFill/>
          <a:effectLst>
            <a:outerShdw blurRad="50800" dist="38100" dir="2700000" algn="tl" rotWithShape="0">
              <a:prstClr val="black">
                <a:alpha val="40000"/>
              </a:prstClr>
            </a:outerShdw>
          </a:effectLst>
        </p:spPr>
        <p:txBody>
          <a:bodyPr wrap="square" rtlCol="0">
            <a:normAutofit/>
          </a:bodyPr>
          <a:lstStyle/>
          <a:p>
            <a:pPr algn="ctr"/>
            <a:r>
              <a:rPr lang="en-US" altLang="zh-CN" sz="8000">
                <a:solidFill>
                  <a:schemeClr val="accent1"/>
                </a:solidFill>
                <a:uFillTx/>
                <a:latin typeface="Arial" panose="020B0604020202020204" pitchFamily="34" charset="0"/>
                <a:ea typeface="微软雅黑" panose="020B0503020204020204" pitchFamily="34" charset="-122"/>
              </a:rPr>
              <a:t>02</a:t>
            </a:r>
          </a:p>
        </p:txBody>
      </p:sp>
    </p:spTree>
    <p:custDataLst>
      <p:tags r:id="rId2"/>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76350" y="1305560"/>
            <a:ext cx="10603230" cy="5307965"/>
            <a:chOff x="2010" y="2056"/>
            <a:chExt cx="16698" cy="8726"/>
          </a:xfrm>
        </p:grpSpPr>
        <p:pic>
          <p:nvPicPr>
            <p:cNvPr id="4" name="图片 3"/>
            <p:cNvPicPr>
              <a:picLocks noChangeAspect="1"/>
            </p:cNvPicPr>
            <p:nvPr/>
          </p:nvPicPr>
          <p:blipFill>
            <a:blip r:embed="rId4" cstate="print"/>
            <a:stretch>
              <a:fillRect/>
            </a:stretch>
          </p:blipFill>
          <p:spPr>
            <a:xfrm>
              <a:off x="2010" y="2056"/>
              <a:ext cx="16698" cy="8726"/>
            </a:xfrm>
            <a:prstGeom prst="rect">
              <a:avLst/>
            </a:prstGeom>
          </p:spPr>
        </p:pic>
        <p:sp>
          <p:nvSpPr>
            <p:cNvPr id="8" name="矩形 7"/>
            <p:cNvSpPr/>
            <p:nvPr/>
          </p:nvSpPr>
          <p:spPr>
            <a:xfrm>
              <a:off x="5242" y="4555"/>
              <a:ext cx="1422" cy="533"/>
            </a:xfrm>
            <a:prstGeom prst="rect">
              <a:avLst/>
            </a:prstGeom>
            <a:noFill/>
            <a:ln w="19050">
              <a:solidFill>
                <a:srgbClr val="FF0000"/>
              </a:solidFill>
            </a:ln>
            <a:extLst>
              <a:ext uri="{909E8E84-426E-40DD-AFC4-6F175D3DCCD1}">
                <a14:hiddenFill xmlns:a14="http://schemas.microsoft.com/office/drawing/2010/main" xmlns="">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文本框 2"/>
          <p:cNvSpPr txBox="1"/>
          <p:nvPr/>
        </p:nvSpPr>
        <p:spPr>
          <a:xfrm>
            <a:off x="1518285" y="336550"/>
            <a:ext cx="10360660" cy="737235"/>
          </a:xfrm>
          <a:prstGeom prst="rect">
            <a:avLst/>
          </a:prstGeom>
          <a:noFill/>
        </p:spPr>
        <p:txBody>
          <a:bodyPr wrap="square" rtlCol="0">
            <a:spAutoFit/>
          </a:bodyPr>
          <a:lstStyle/>
          <a:p>
            <a:r>
              <a:rPr lang="zh-CN" altLang="en-US" sz="2400"/>
              <a:t>总库检索</a:t>
            </a:r>
            <a:r>
              <a:rPr lang="zh-CN" altLang="en-US"/>
              <a:t>：在</a:t>
            </a:r>
            <a:r>
              <a:rPr lang="en-US" altLang="zh-CN"/>
              <a:t>CNKI</a:t>
            </a:r>
            <a:r>
              <a:rPr lang="zh-CN" altLang="en-US"/>
              <a:t>中外知识资源总库中一键完成各类资源的检索，检索范围包括中外文期刊、学  位论文、会议论文、报纸、年鉴、标准、专利等各类资源。</a:t>
            </a:r>
          </a:p>
        </p:txBody>
      </p:sp>
      <p:sp>
        <p:nvSpPr>
          <p:cNvPr id="5" name="文本框 4"/>
          <p:cNvSpPr txBox="1"/>
          <p:nvPr/>
        </p:nvSpPr>
        <p:spPr>
          <a:xfrm rot="16200000">
            <a:off x="-299720" y="2900680"/>
            <a:ext cx="1659890" cy="368300"/>
          </a:xfrm>
          <a:prstGeom prst="rect">
            <a:avLst/>
          </a:prstGeom>
          <a:noFill/>
        </p:spPr>
        <p:txBody>
          <a:bodyPr vert="eaVert" wrap="square" rtlCol="0">
            <a:spAutoFit/>
          </a:bodyPr>
          <a:lstStyle/>
          <a:p>
            <a:r>
              <a:rPr lang="zh-CN" altLang="en-US" sz="2400">
                <a:solidFill>
                  <a:schemeClr val="bg1"/>
                </a:solidFill>
              </a:rPr>
              <a:t>总库检索</a:t>
            </a:r>
          </a:p>
        </p:txBody>
      </p:sp>
      <p:pic>
        <p:nvPicPr>
          <p:cNvPr id="6" name="图片 5"/>
          <p:cNvPicPr>
            <a:picLocks noChangeAspect="1"/>
          </p:cNvPicPr>
          <p:nvPr/>
        </p:nvPicPr>
        <p:blipFill>
          <a:blip r:embed="rId5" cstate="print"/>
          <a:stretch>
            <a:fillRect/>
          </a:stretch>
        </p:blipFill>
        <p:spPr>
          <a:xfrm>
            <a:off x="1276350" y="1305560"/>
            <a:ext cx="10602595" cy="2427605"/>
          </a:xfrm>
          <a:prstGeom prst="rect">
            <a:avLst/>
          </a:prstGeom>
        </p:spPr>
      </p:pic>
      <p:pic>
        <p:nvPicPr>
          <p:cNvPr id="10" name="图片 9"/>
          <p:cNvPicPr>
            <a:picLocks noChangeAspect="1"/>
          </p:cNvPicPr>
          <p:nvPr/>
        </p:nvPicPr>
        <p:blipFill>
          <a:blip r:embed="rId6" cstate="print"/>
          <a:stretch>
            <a:fillRect/>
          </a:stretch>
        </p:blipFill>
        <p:spPr>
          <a:xfrm>
            <a:off x="1276350" y="1305560"/>
            <a:ext cx="10601960" cy="2427605"/>
          </a:xfrm>
          <a:prstGeom prst="rect">
            <a:avLst/>
          </a:prstGeom>
        </p:spPr>
      </p:pic>
      <p:pic>
        <p:nvPicPr>
          <p:cNvPr id="2" name="图片 1"/>
          <p:cNvPicPr>
            <a:picLocks noChangeAspect="1"/>
          </p:cNvPicPr>
          <p:nvPr/>
        </p:nvPicPr>
        <p:blipFill>
          <a:blip r:embed="rId7" cstate="print"/>
          <a:stretch>
            <a:fillRect/>
          </a:stretch>
        </p:blipFill>
        <p:spPr>
          <a:xfrm>
            <a:off x="1276350" y="1774825"/>
            <a:ext cx="10595610" cy="467169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496695" y="1572260"/>
            <a:ext cx="4625340" cy="521970"/>
          </a:xfrm>
          <a:prstGeom prst="rect">
            <a:avLst/>
          </a:prstGeom>
          <a:noFill/>
        </p:spPr>
        <p:txBody>
          <a:bodyPr wrap="square" rtlCol="0">
            <a:spAutoFit/>
          </a:bodyPr>
          <a:lstStyle/>
          <a:p>
            <a:r>
              <a:rPr lang="zh-CN" altLang="en-US" sz="2800">
                <a:effectLst>
                  <a:outerShdw blurRad="50800" dist="38100" dir="5400000" algn="t" rotWithShape="0">
                    <a:prstClr val="black">
                      <a:alpha val="40000"/>
                    </a:prstClr>
                  </a:outerShdw>
                </a:effectLst>
              </a:rPr>
              <a:t>认识专业</a:t>
            </a:r>
          </a:p>
        </p:txBody>
      </p:sp>
      <p:sp>
        <p:nvSpPr>
          <p:cNvPr id="5" name="文本框 4"/>
          <p:cNvSpPr txBox="1"/>
          <p:nvPr/>
        </p:nvSpPr>
        <p:spPr>
          <a:xfrm>
            <a:off x="4880610" y="1572260"/>
            <a:ext cx="4625340" cy="521970"/>
          </a:xfrm>
          <a:prstGeom prst="rect">
            <a:avLst/>
          </a:prstGeom>
          <a:noFill/>
        </p:spPr>
        <p:txBody>
          <a:bodyPr wrap="square" rtlCol="0">
            <a:spAutoFit/>
          </a:bodyPr>
          <a:lstStyle/>
          <a:p>
            <a:r>
              <a:rPr lang="zh-CN" altLang="en-US" sz="2800">
                <a:effectLst>
                  <a:outerShdw blurRad="50800" dist="38100" dir="5400000" algn="t" rotWithShape="0">
                    <a:prstClr val="black">
                      <a:alpha val="40000"/>
                    </a:prstClr>
                  </a:outerShdw>
                </a:effectLst>
              </a:rPr>
              <a:t>了解导师</a:t>
            </a:r>
          </a:p>
        </p:txBody>
      </p:sp>
      <p:sp>
        <p:nvSpPr>
          <p:cNvPr id="6" name="文本框 5"/>
          <p:cNvSpPr txBox="1"/>
          <p:nvPr/>
        </p:nvSpPr>
        <p:spPr>
          <a:xfrm>
            <a:off x="8289925" y="1571625"/>
            <a:ext cx="4625340" cy="521970"/>
          </a:xfrm>
          <a:prstGeom prst="rect">
            <a:avLst/>
          </a:prstGeom>
          <a:noFill/>
        </p:spPr>
        <p:txBody>
          <a:bodyPr wrap="square" rtlCol="0">
            <a:spAutoFit/>
          </a:bodyPr>
          <a:lstStyle/>
          <a:p>
            <a:r>
              <a:rPr lang="zh-CN" altLang="en-US" sz="2800">
                <a:effectLst>
                  <a:outerShdw blurRad="50800" dist="38100" dir="5400000" algn="t" rotWithShape="0">
                    <a:prstClr val="black">
                      <a:alpha val="40000"/>
                    </a:prstClr>
                  </a:outerShdw>
                </a:effectLst>
              </a:rPr>
              <a:t>学位论文撰写</a:t>
            </a:r>
          </a:p>
        </p:txBody>
      </p:sp>
      <p:pic>
        <p:nvPicPr>
          <p:cNvPr id="7" name="图片 6" descr="&amp;pky8295089083&amp;"/>
          <p:cNvPicPr>
            <a:picLocks noChangeAspect="1"/>
          </p:cNvPicPr>
          <p:nvPr/>
        </p:nvPicPr>
        <p:blipFill>
          <a:blip r:embed="rId3" cstate="print"/>
          <a:srcRect l="21089" r="19415" b="-271"/>
          <a:stretch>
            <a:fillRect/>
          </a:stretch>
        </p:blipFill>
        <p:spPr>
          <a:xfrm>
            <a:off x="1100455" y="2325370"/>
            <a:ext cx="2753360" cy="2587625"/>
          </a:xfrm>
          <a:prstGeom prst="rect">
            <a:avLst/>
          </a:prstGeom>
        </p:spPr>
      </p:pic>
      <p:pic>
        <p:nvPicPr>
          <p:cNvPr id="8" name="图片 7" descr="&amp;pky8388398188&amp;"/>
          <p:cNvPicPr>
            <a:picLocks noChangeAspect="1"/>
          </p:cNvPicPr>
          <p:nvPr/>
        </p:nvPicPr>
        <p:blipFill>
          <a:blip r:embed="rId4" cstate="print"/>
          <a:stretch>
            <a:fillRect/>
          </a:stretch>
        </p:blipFill>
        <p:spPr>
          <a:xfrm>
            <a:off x="4527550" y="2312670"/>
            <a:ext cx="2656840" cy="2600325"/>
          </a:xfrm>
          <a:prstGeom prst="rect">
            <a:avLst/>
          </a:prstGeom>
        </p:spPr>
      </p:pic>
      <p:pic>
        <p:nvPicPr>
          <p:cNvPr id="9" name="图片 8" descr="&amp;pky8790216649&amp;"/>
          <p:cNvPicPr>
            <a:picLocks noChangeAspect="1"/>
          </p:cNvPicPr>
          <p:nvPr/>
        </p:nvPicPr>
        <p:blipFill>
          <a:blip r:embed="rId5" cstate="print"/>
          <a:stretch>
            <a:fillRect/>
          </a:stretch>
        </p:blipFill>
        <p:spPr>
          <a:xfrm>
            <a:off x="7835900" y="2312670"/>
            <a:ext cx="3054985" cy="2587625"/>
          </a:xfrm>
          <a:prstGeom prst="rect">
            <a:avLst/>
          </a:prstGeom>
        </p:spPr>
      </p:pic>
      <p:sp>
        <p:nvSpPr>
          <p:cNvPr id="34" name="矩形 33"/>
          <p:cNvSpPr/>
          <p:nvPr/>
        </p:nvSpPr>
        <p:spPr>
          <a:xfrm>
            <a:off x="2248535" y="5142230"/>
            <a:ext cx="7214235" cy="83820"/>
          </a:xfrm>
          <a:prstGeom prst="rect">
            <a:avLst/>
          </a:prstGeom>
          <a:gradFill>
            <a:gsLst>
              <a:gs pos="100000">
                <a:schemeClr val="bg2"/>
              </a:gs>
              <a:gs pos="4000">
                <a:schemeClr val="tx2">
                  <a:lumMod val="2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1100455" y="1664970"/>
            <a:ext cx="353060" cy="335915"/>
          </a:xfrm>
          <a:prstGeom prst="rect">
            <a:avLst/>
          </a:prstGeom>
          <a:solidFill>
            <a:schemeClr val="tx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36" name="矩形 35"/>
          <p:cNvSpPr/>
          <p:nvPr/>
        </p:nvSpPr>
        <p:spPr>
          <a:xfrm>
            <a:off x="4527550" y="1665605"/>
            <a:ext cx="353060" cy="335915"/>
          </a:xfrm>
          <a:prstGeom prst="rect">
            <a:avLst/>
          </a:prstGeom>
          <a:solidFill>
            <a:schemeClr val="tx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37" name="矩形 36"/>
          <p:cNvSpPr/>
          <p:nvPr/>
        </p:nvSpPr>
        <p:spPr>
          <a:xfrm>
            <a:off x="7835900" y="1665605"/>
            <a:ext cx="353060" cy="335915"/>
          </a:xfrm>
          <a:prstGeom prst="rect">
            <a:avLst/>
          </a:prstGeom>
          <a:solidFill>
            <a:schemeClr val="tx2">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405245" y="3434715"/>
            <a:ext cx="5469890" cy="3523615"/>
          </a:xfrm>
          <a:prstGeom prst="rect">
            <a:avLst/>
          </a:prstGeom>
          <a:noFill/>
        </p:spPr>
        <p:txBody>
          <a:bodyPr wrap="square" rtlCol="0">
            <a:spAutoFit/>
          </a:bodyPr>
          <a:lstStyle/>
          <a:p>
            <a:pPr>
              <a:lnSpc>
                <a:spcPct val="12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功能标准：</a:t>
            </a:r>
            <a:r>
              <a:rPr lang="zh-CN" altLang="en-US">
                <a:latin typeface="微软雅黑" panose="020B0503020204020204" pitchFamily="34" charset="-122"/>
                <a:ea typeface="微软雅黑" panose="020B0503020204020204" pitchFamily="34" charset="-122"/>
                <a:cs typeface="微软雅黑" panose="020B0503020204020204" pitchFamily="34" charset="-122"/>
              </a:rPr>
              <a:t/>
            </a:r>
            <a:br>
              <a:rPr lang="zh-CN" altLang="en-US">
                <a:latin typeface="微软雅黑" panose="020B0503020204020204" pitchFamily="34" charset="-122"/>
                <a:ea typeface="微软雅黑" panose="020B0503020204020204" pitchFamily="34" charset="-122"/>
                <a:cs typeface="微软雅黑" panose="020B0503020204020204" pitchFamily="34" charset="-122"/>
              </a:rPr>
            </a:br>
            <a:r>
              <a:rPr lang="en-US" altLang="zh-CN">
                <a:latin typeface="微软雅黑" panose="020B0503020204020204" pitchFamily="34" charset="-122"/>
                <a:ea typeface="微软雅黑" panose="020B0503020204020204" pitchFamily="34" charset="-122"/>
                <a:cs typeface="微软雅黑" panose="020B0503020204020204" pitchFamily="34" charset="-122"/>
              </a:rPr>
              <a:t>1</a:t>
            </a:r>
            <a:r>
              <a:rPr lang="zh-CN" altLang="en-US">
                <a:latin typeface="微软雅黑" panose="020B0503020204020204" pitchFamily="34" charset="-122"/>
                <a:ea typeface="微软雅黑" panose="020B0503020204020204" pitchFamily="34" charset="-122"/>
                <a:cs typeface="微软雅黑" panose="020B0503020204020204" pitchFamily="34" charset="-122"/>
              </a:rPr>
              <a:t>、默认</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主题</a:t>
            </a:r>
            <a:r>
              <a:rPr lang="zh-CN" altLang="en-US">
                <a:latin typeface="微软雅黑" panose="020B0503020204020204" pitchFamily="34" charset="-122"/>
                <a:ea typeface="微软雅黑" panose="020B0503020204020204" pitchFamily="34" charset="-122"/>
                <a:cs typeface="微软雅黑" panose="020B0503020204020204" pitchFamily="34" charset="-122"/>
              </a:rPr>
              <a:t>检索</a:t>
            </a:r>
          </a:p>
          <a:p>
            <a:pPr>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2</a:t>
            </a:r>
            <a:r>
              <a:rPr lang="zh-CN" altLang="en-US">
                <a:latin typeface="微软雅黑" panose="020B0503020204020204" pitchFamily="34" charset="-122"/>
                <a:ea typeface="微软雅黑" panose="020B0503020204020204" pitchFamily="34" charset="-122"/>
                <a:cs typeface="微软雅黑" panose="020B0503020204020204" pitchFamily="34" charset="-122"/>
              </a:rPr>
              <a:t>、默认</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相关</a:t>
            </a:r>
            <a:r>
              <a:rPr lang="en-US" altLang="zh-CN">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匹配方式</a:t>
            </a:r>
          </a:p>
          <a:p>
            <a:pPr>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3</a:t>
            </a:r>
            <a:r>
              <a:rPr lang="zh-CN" altLang="en-US">
                <a:latin typeface="微软雅黑" panose="020B0503020204020204" pitchFamily="34" charset="-122"/>
                <a:ea typeface="微软雅黑" panose="020B0503020204020204" pitchFamily="34" charset="-122"/>
                <a:cs typeface="微软雅黑" panose="020B0503020204020204" pitchFamily="34" charset="-122"/>
              </a:rPr>
              <a:t>、根据用户选定的字段输入与字段对应的正确结果</a:t>
            </a:r>
          </a:p>
          <a:p>
            <a:pPr>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4</a:t>
            </a:r>
            <a:r>
              <a:rPr lang="zh-CN" altLang="en-US">
                <a:latin typeface="微软雅黑" panose="020B0503020204020204" pitchFamily="34" charset="-122"/>
                <a:ea typeface="微软雅黑" panose="020B0503020204020204" pitchFamily="34" charset="-122"/>
                <a:cs typeface="微软雅黑" panose="020B0503020204020204" pitchFamily="34" charset="-122"/>
              </a:rPr>
              <a:t>、支持布尔运算语法，并根据检索式输出正确结果，检索式长度不超过 </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120 </a:t>
            </a:r>
            <a:r>
              <a:rPr lang="zh-CN" altLang="en-US">
                <a:latin typeface="微软雅黑" panose="020B0503020204020204" pitchFamily="34" charset="-122"/>
                <a:ea typeface="微软雅黑" panose="020B0503020204020204" pitchFamily="34" charset="-122"/>
                <a:cs typeface="微软雅黑" panose="020B0503020204020204" pitchFamily="34" charset="-122"/>
              </a:rPr>
              <a:t>个字符</a:t>
            </a:r>
          </a:p>
          <a:p>
            <a:pPr>
              <a:lnSpc>
                <a:spcPct val="12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5</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运算符前后加空格，括号用半角英文</a:t>
            </a:r>
          </a:p>
          <a:p>
            <a:pPr>
              <a:lnSpc>
                <a:spcPct val="120000"/>
              </a:lnSpc>
            </a:pP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、支持“空格”连接多个检索词，“空格”代表逻辑</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与</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p:cNvPicPr>
            <a:picLocks noChangeAspect="1"/>
          </p:cNvPicPr>
          <p:nvPr/>
        </p:nvPicPr>
        <p:blipFill>
          <a:blip r:embed="rId4" cstate="print"/>
          <a:stretch>
            <a:fillRect/>
          </a:stretch>
        </p:blipFill>
        <p:spPr>
          <a:xfrm>
            <a:off x="1597660" y="1196975"/>
            <a:ext cx="10277475" cy="1914525"/>
          </a:xfrm>
          <a:prstGeom prst="rect">
            <a:avLst/>
          </a:prstGeom>
        </p:spPr>
      </p:pic>
      <p:sp>
        <p:nvSpPr>
          <p:cNvPr id="5" name="文本框 4"/>
          <p:cNvSpPr txBox="1"/>
          <p:nvPr/>
        </p:nvSpPr>
        <p:spPr>
          <a:xfrm rot="16200000">
            <a:off x="-1402715" y="3244850"/>
            <a:ext cx="3876040" cy="368300"/>
          </a:xfrm>
          <a:prstGeom prst="rect">
            <a:avLst/>
          </a:prstGeom>
          <a:noFill/>
        </p:spPr>
        <p:txBody>
          <a:bodyPr vert="eaVert" wrap="square" rtlCol="0">
            <a:spAutoFit/>
          </a:bodyPr>
          <a:lstStyle/>
          <a:p>
            <a:r>
              <a:rPr lang="zh-CN" altLang="en-US" sz="2400">
                <a:solidFill>
                  <a:schemeClr val="bg1"/>
                </a:solidFill>
              </a:rPr>
              <a:t>检索功能</a:t>
            </a:r>
          </a:p>
          <a:p>
            <a:endParaRPr lang="zh-CN" altLang="en-US" sz="2400">
              <a:solidFill>
                <a:schemeClr val="bg1"/>
              </a:solidFill>
            </a:endParaRPr>
          </a:p>
          <a:p>
            <a:r>
              <a:rPr lang="zh-CN" altLang="en-US" sz="2400">
                <a:solidFill>
                  <a:schemeClr val="bg1"/>
                </a:solidFill>
              </a:rPr>
              <a:t>一框式检索</a:t>
            </a:r>
          </a:p>
        </p:txBody>
      </p:sp>
      <p:sp>
        <p:nvSpPr>
          <p:cNvPr id="3" name="文本框 2"/>
          <p:cNvSpPr txBox="1"/>
          <p:nvPr/>
        </p:nvSpPr>
        <p:spPr>
          <a:xfrm>
            <a:off x="1518285" y="225425"/>
            <a:ext cx="10360660" cy="801370"/>
          </a:xfrm>
          <a:prstGeom prst="rect">
            <a:avLst/>
          </a:prstGeom>
          <a:noFill/>
        </p:spPr>
        <p:txBody>
          <a:bodyPr wrap="square" rtlCol="0">
            <a:spAutoFit/>
          </a:bodyPr>
          <a:lstStyle/>
          <a:p>
            <a:pPr>
              <a:lnSpc>
                <a:spcPct val="110000"/>
              </a:lnSpc>
            </a:pPr>
            <a:r>
              <a:rPr lang="zh-CN" altLang="en-US" sz="2400"/>
              <a:t>一框式检索</a:t>
            </a:r>
            <a:r>
              <a:rPr lang="zh-CN" altLang="en-US"/>
              <a:t>：</a:t>
            </a:r>
            <a:r>
              <a:rPr lang="zh-CN" altLang="en-US">
                <a:sym typeface="+mn-ea"/>
              </a:rPr>
              <a:t>方便用户随意输入检索词，满足学习阅读、查漏补缺、解决具体问题等基本的检索需求，可以通过更换检索词，结合分组排序功能激发读者的潜在信息需求。</a:t>
            </a:r>
            <a:endParaRPr lang="zh-CN" altLang="en-US"/>
          </a:p>
        </p:txBody>
      </p:sp>
      <p:pic>
        <p:nvPicPr>
          <p:cNvPr id="11" name="图片 10"/>
          <p:cNvPicPr>
            <a:picLocks noChangeAspect="1"/>
          </p:cNvPicPr>
          <p:nvPr/>
        </p:nvPicPr>
        <p:blipFill>
          <a:blip r:embed="rId5" cstate="print"/>
          <a:stretch>
            <a:fillRect/>
          </a:stretch>
        </p:blipFill>
        <p:spPr>
          <a:xfrm>
            <a:off x="3152775" y="2070100"/>
            <a:ext cx="1143000" cy="4610100"/>
          </a:xfrm>
          <a:prstGeom prst="rect">
            <a:avLst/>
          </a:prstGeom>
        </p:spPr>
      </p:pic>
      <p:sp>
        <p:nvSpPr>
          <p:cNvPr id="13" name="右箭头 12"/>
          <p:cNvSpPr/>
          <p:nvPr/>
        </p:nvSpPr>
        <p:spPr>
          <a:xfrm>
            <a:off x="9521190" y="1675765"/>
            <a:ext cx="451485" cy="30670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95775" y="1538605"/>
            <a:ext cx="5163820" cy="645160"/>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345180" y="3789680"/>
            <a:ext cx="774700" cy="1670685"/>
            <a:chOff x="5268" y="5968"/>
            <a:chExt cx="1220" cy="2631"/>
          </a:xfrm>
        </p:grpSpPr>
        <p:sp>
          <p:nvSpPr>
            <p:cNvPr id="17" name="矩形 16"/>
            <p:cNvSpPr/>
            <p:nvPr/>
          </p:nvSpPr>
          <p:spPr>
            <a:xfrm>
              <a:off x="5268" y="5968"/>
              <a:ext cx="1220" cy="407"/>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268" y="6493"/>
              <a:ext cx="1220" cy="407"/>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5268" y="7343"/>
              <a:ext cx="1220" cy="407"/>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268" y="8193"/>
              <a:ext cx="1220" cy="407"/>
            </a:xfrm>
            <a:prstGeom prst="rect">
              <a:avLst/>
            </a:prstGeom>
            <a:noFill/>
            <a:ln>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稻壳儿春秋广告/盗版必究        原创来源：http://chn.docer.com/works?userid=199329941#!/work_time"/>
          <p:cNvSpPr txBox="1"/>
          <p:nvPr/>
        </p:nvSpPr>
        <p:spPr>
          <a:xfrm>
            <a:off x="1191485" y="715064"/>
            <a:ext cx="2580340" cy="491490"/>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中国知网检索逻辑</a:t>
            </a:r>
          </a:p>
        </p:txBody>
      </p:sp>
      <p:sp>
        <p:nvSpPr>
          <p:cNvPr id="12" name="稻壳儿春秋广告/盗版必究        原创来源：http://chn.docer.com/works?userid=199329941#!/work_time"/>
          <p:cNvSpPr txBox="1"/>
          <p:nvPr/>
        </p:nvSpPr>
        <p:spPr>
          <a:xfrm>
            <a:off x="2030467" y="1206712"/>
            <a:ext cx="4273178" cy="491490"/>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布尔逻辑运算原则（高级检索）</a:t>
            </a:r>
          </a:p>
        </p:txBody>
      </p:sp>
      <p:pic>
        <p:nvPicPr>
          <p:cNvPr id="4" name="图片 3"/>
          <p:cNvPicPr>
            <a:picLocks noChangeAspect="1"/>
          </p:cNvPicPr>
          <p:nvPr/>
        </p:nvPicPr>
        <p:blipFill>
          <a:blip r:embed="rId4" cstate="print"/>
          <a:stretch>
            <a:fillRect/>
          </a:stretch>
        </p:blipFill>
        <p:spPr>
          <a:xfrm>
            <a:off x="1191260" y="2311400"/>
            <a:ext cx="5951220" cy="3232785"/>
          </a:xfrm>
          <a:prstGeom prst="rect">
            <a:avLst/>
          </a:prstGeom>
        </p:spPr>
      </p:pic>
      <p:sp>
        <p:nvSpPr>
          <p:cNvPr id="13" name="稻壳儿春秋广告/盗版必究        原创来源：http://chn.docer.com/works?userid=199329941#!/work_time"/>
          <p:cNvSpPr txBox="1"/>
          <p:nvPr/>
        </p:nvSpPr>
        <p:spPr>
          <a:xfrm>
            <a:off x="8603128" y="878753"/>
            <a:ext cx="1670425" cy="491490"/>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专业检索</a:t>
            </a:r>
          </a:p>
        </p:txBody>
      </p:sp>
      <p:sp>
        <p:nvSpPr>
          <p:cNvPr id="14" name="稻壳儿春秋广告/盗版必究        原创来源：http://chn.docer.com/works?userid=199329941#!/work_time"/>
          <p:cNvSpPr txBox="1"/>
          <p:nvPr/>
        </p:nvSpPr>
        <p:spPr>
          <a:xfrm>
            <a:off x="7383928" y="1564430"/>
            <a:ext cx="4273178" cy="891540"/>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主题词之间用：*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 -</a:t>
            </a:r>
          </a:p>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字段之间用：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and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or</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not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cstate="print"/>
          <a:stretch>
            <a:fillRect/>
          </a:stretch>
        </p:blipFill>
        <p:spPr>
          <a:xfrm>
            <a:off x="7383780" y="2531745"/>
            <a:ext cx="4636770" cy="248983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049655" y="3355340"/>
            <a:ext cx="1114996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049655" y="3089275"/>
            <a:ext cx="1951990" cy="53213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新功能</a:t>
            </a:r>
          </a:p>
        </p:txBody>
      </p:sp>
      <p:pic>
        <p:nvPicPr>
          <p:cNvPr id="9" name="图片 8"/>
          <p:cNvPicPr>
            <a:picLocks noChangeAspect="1"/>
          </p:cNvPicPr>
          <p:nvPr/>
        </p:nvPicPr>
        <p:blipFill>
          <a:blip r:embed="rId4" cstate="print"/>
          <a:stretch>
            <a:fillRect/>
          </a:stretch>
        </p:blipFill>
        <p:spPr>
          <a:xfrm>
            <a:off x="1518920" y="4213225"/>
            <a:ext cx="10176510" cy="2493010"/>
          </a:xfrm>
          <a:prstGeom prst="rect">
            <a:avLst/>
          </a:prstGeom>
        </p:spPr>
      </p:pic>
      <p:sp>
        <p:nvSpPr>
          <p:cNvPr id="8" name="文本框 7"/>
          <p:cNvSpPr txBox="1"/>
          <p:nvPr/>
        </p:nvSpPr>
        <p:spPr>
          <a:xfrm>
            <a:off x="1518920" y="3715385"/>
            <a:ext cx="6503035" cy="368300"/>
          </a:xfrm>
          <a:prstGeom prst="rect">
            <a:avLst/>
          </a:prstGeom>
          <a:noFill/>
        </p:spPr>
        <p:txBody>
          <a:bodyPr wrap="square" rtlCol="0">
            <a:spAutoFit/>
          </a:bodyPr>
          <a:lstStyle/>
          <a:p>
            <a:r>
              <a:rPr lang="zh-CN" altLang="en-US"/>
              <a:t>增加了在检索框中支持“+” “-” “*” “()” 等运算符</a:t>
            </a:r>
          </a:p>
        </p:txBody>
      </p:sp>
      <p:sp>
        <p:nvSpPr>
          <p:cNvPr id="10" name="矩形 9"/>
          <p:cNvSpPr/>
          <p:nvPr/>
        </p:nvSpPr>
        <p:spPr>
          <a:xfrm>
            <a:off x="4533900" y="5161915"/>
            <a:ext cx="1452245" cy="403225"/>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18920" y="276860"/>
            <a:ext cx="6503035" cy="368300"/>
          </a:xfrm>
          <a:prstGeom prst="rect">
            <a:avLst/>
          </a:prstGeom>
          <a:noFill/>
        </p:spPr>
        <p:txBody>
          <a:bodyPr wrap="square" rtlCol="0">
            <a:spAutoFit/>
          </a:bodyPr>
          <a:lstStyle/>
          <a:p>
            <a:r>
              <a:rPr lang="zh-CN" altLang="en-US"/>
              <a:t>检索式的检索词扩展（中英文扩展和同义词扩展）</a:t>
            </a:r>
          </a:p>
        </p:txBody>
      </p:sp>
      <p:pic>
        <p:nvPicPr>
          <p:cNvPr id="4" name="图片 3"/>
          <p:cNvPicPr>
            <a:picLocks noChangeAspect="1"/>
          </p:cNvPicPr>
          <p:nvPr/>
        </p:nvPicPr>
        <p:blipFill>
          <a:blip r:embed="rId5" cstate="print"/>
          <a:stretch>
            <a:fillRect/>
          </a:stretch>
        </p:blipFill>
        <p:spPr>
          <a:xfrm>
            <a:off x="1518920" y="645160"/>
            <a:ext cx="7101205" cy="2209165"/>
          </a:xfrm>
          <a:prstGeom prst="rect">
            <a:avLst/>
          </a:prstGeom>
        </p:spPr>
      </p:pic>
      <p:pic>
        <p:nvPicPr>
          <p:cNvPr id="11" name="图片 10"/>
          <p:cNvPicPr>
            <a:picLocks noChangeAspect="1"/>
          </p:cNvPicPr>
          <p:nvPr/>
        </p:nvPicPr>
        <p:blipFill>
          <a:blip r:embed="rId6" cstate="print"/>
          <a:stretch>
            <a:fillRect/>
          </a:stretch>
        </p:blipFill>
        <p:spPr>
          <a:xfrm>
            <a:off x="4556760" y="1021715"/>
            <a:ext cx="7138670" cy="2187575"/>
          </a:xfrm>
          <a:prstGeom prst="rect">
            <a:avLst/>
          </a:prstGeom>
        </p:spPr>
      </p:pic>
      <p:sp>
        <p:nvSpPr>
          <p:cNvPr id="12" name="文本框 11"/>
          <p:cNvSpPr txBox="1"/>
          <p:nvPr/>
        </p:nvSpPr>
        <p:spPr>
          <a:xfrm rot="16200000">
            <a:off x="-1402715" y="3244850"/>
            <a:ext cx="3876040" cy="368300"/>
          </a:xfrm>
          <a:prstGeom prst="rect">
            <a:avLst/>
          </a:prstGeom>
          <a:noFill/>
        </p:spPr>
        <p:txBody>
          <a:bodyPr vert="eaVert" wrap="square" rtlCol="0">
            <a:spAutoFit/>
          </a:bodyPr>
          <a:lstStyle/>
          <a:p>
            <a:r>
              <a:rPr lang="zh-CN" altLang="en-US" sz="2400">
                <a:solidFill>
                  <a:schemeClr val="bg1"/>
                </a:solidFill>
              </a:rPr>
              <a:t>检索功能</a:t>
            </a:r>
          </a:p>
          <a:p>
            <a:endParaRPr lang="zh-CN" altLang="en-US" sz="2400">
              <a:solidFill>
                <a:schemeClr val="bg1"/>
              </a:solidFill>
            </a:endParaRPr>
          </a:p>
          <a:p>
            <a:r>
              <a:rPr lang="zh-CN" altLang="en-US" sz="2400">
                <a:solidFill>
                  <a:schemeClr val="bg1"/>
                </a:solidFill>
              </a:rPr>
              <a:t>一框式检索</a:t>
            </a:r>
          </a:p>
        </p:txBody>
      </p:sp>
      <p:grpSp>
        <p:nvGrpSpPr>
          <p:cNvPr id="13" name="组合 12"/>
          <p:cNvGrpSpPr/>
          <p:nvPr/>
        </p:nvGrpSpPr>
        <p:grpSpPr>
          <a:xfrm>
            <a:off x="3742690" y="676910"/>
            <a:ext cx="4218940" cy="748030"/>
            <a:chOff x="5894" y="1066"/>
            <a:chExt cx="6644" cy="1178"/>
          </a:xfrm>
        </p:grpSpPr>
        <p:sp>
          <p:nvSpPr>
            <p:cNvPr id="3" name="矩形 2"/>
            <p:cNvSpPr/>
            <p:nvPr/>
          </p:nvSpPr>
          <p:spPr>
            <a:xfrm>
              <a:off x="5894" y="1066"/>
              <a:ext cx="1022" cy="533"/>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0672" y="1622"/>
              <a:ext cx="1866" cy="622"/>
            </a:xfrm>
            <a:prstGeom prst="rect">
              <a:avLst/>
            </a:prstGeom>
            <a:noFill/>
            <a:ln w="28575">
              <a:solidFill>
                <a:srgbClr val="FF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000" fill="hold">
                                          <p:stCondLst>
                                            <p:cond delay="0"/>
                                          </p:stCondLst>
                                        </p:cTn>
                                        <p:tgtEl>
                                          <p:spTgt spid="13"/>
                                        </p:tgtEl>
                                        <p:attrNameLst>
                                          <p:attrName>style.visibility</p:attrName>
                                        </p:attrNameLst>
                                      </p:cBhvr>
                                      <p:to>
                                        <p:strVal val="visible"/>
                                      </p:to>
                                    </p:set>
                                    <p:anim calcmode="lin" valueType="num">
                                      <p:cBhvr additive="base">
                                        <p:cTn id="7" dur="1000"/>
                                        <p:tgtEl>
                                          <p:spTgt spid="13"/>
                                        </p:tgtEl>
                                        <p:attrNameLst>
                                          <p:attrName>ppt_y</p:attrName>
                                        </p:attrNameLst>
                                      </p:cBhvr>
                                      <p:tavLst>
                                        <p:tav tm="0">
                                          <p:val>
                                            <p:strVal val="#ppt_y-#ppt_h*1.125000"/>
                                          </p:val>
                                        </p:tav>
                                        <p:tav tm="100000">
                                          <p:val>
                                            <p:strVal val="#ppt_y"/>
                                          </p:val>
                                        </p:tav>
                                      </p:tavLst>
                                    </p:anim>
                                    <p:animEffect transition="in" filter="wipe(down)">
                                      <p:cBhvr>
                                        <p:cTn id="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1172845" y="2119630"/>
            <a:ext cx="8886825" cy="2619375"/>
          </a:xfrm>
          <a:prstGeom prst="rect">
            <a:avLst/>
          </a:prstGeom>
        </p:spPr>
      </p:pic>
      <p:sp>
        <p:nvSpPr>
          <p:cNvPr id="5" name="下箭头 4"/>
          <p:cNvSpPr/>
          <p:nvPr/>
        </p:nvSpPr>
        <p:spPr>
          <a:xfrm>
            <a:off x="8704580" y="2373630"/>
            <a:ext cx="564515" cy="748030"/>
          </a:xfrm>
          <a:prstGeom prst="downArrow">
            <a:avLst/>
          </a:prstGeom>
          <a:solidFill>
            <a:srgbClr val="DE8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4" cstate="print"/>
          <a:stretch>
            <a:fillRect/>
          </a:stretch>
        </p:blipFill>
        <p:spPr>
          <a:xfrm>
            <a:off x="1172845" y="1495425"/>
            <a:ext cx="10772775" cy="5362575"/>
          </a:xfrm>
          <a:prstGeom prst="rect">
            <a:avLst/>
          </a:prstGeom>
        </p:spPr>
      </p:pic>
      <p:sp>
        <p:nvSpPr>
          <p:cNvPr id="16" name="矩形标注 15"/>
          <p:cNvSpPr/>
          <p:nvPr/>
        </p:nvSpPr>
        <p:spPr>
          <a:xfrm>
            <a:off x="1519555" y="5367020"/>
            <a:ext cx="1358900" cy="736600"/>
          </a:xfrm>
          <a:prstGeom prst="wedgeRectCallout">
            <a:avLst>
              <a:gd name="adj1" fmla="val -37196"/>
              <a:gd name="adj2" fmla="val -879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solidFill>
                  <a:schemeClr val="bg1"/>
                </a:solidFill>
              </a:rPr>
              <a:t>保持传统分类，可收起</a:t>
            </a:r>
          </a:p>
        </p:txBody>
      </p:sp>
      <p:sp>
        <p:nvSpPr>
          <p:cNvPr id="8" name="矩形标注 7"/>
          <p:cNvSpPr/>
          <p:nvPr/>
        </p:nvSpPr>
        <p:spPr>
          <a:xfrm>
            <a:off x="10718165" y="4856480"/>
            <a:ext cx="1358900" cy="736600"/>
          </a:xfrm>
          <a:prstGeom prst="wedgeRectCallout">
            <a:avLst>
              <a:gd name="adj1" fmla="val -37196"/>
              <a:gd name="adj2" fmla="val -8793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dirty="0">
                <a:solidFill>
                  <a:schemeClr val="bg1"/>
                </a:solidFill>
              </a:rPr>
              <a:t>功能说明及功能引导区</a:t>
            </a:r>
          </a:p>
        </p:txBody>
      </p:sp>
      <p:sp>
        <p:nvSpPr>
          <p:cNvPr id="9" name="矩形标注 8"/>
          <p:cNvSpPr/>
          <p:nvPr/>
        </p:nvSpPr>
        <p:spPr>
          <a:xfrm>
            <a:off x="7586345" y="5194935"/>
            <a:ext cx="1118235" cy="736600"/>
          </a:xfrm>
          <a:prstGeom prst="wedgeRectCallout">
            <a:avLst>
              <a:gd name="adj1" fmla="val -37196"/>
              <a:gd name="adj2" fmla="val -8793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solidFill>
                  <a:schemeClr val="bg1"/>
                </a:solidFill>
              </a:rPr>
              <a:t>内容检索</a:t>
            </a:r>
          </a:p>
          <a:p>
            <a:pPr indent="0" algn="l">
              <a:buNone/>
            </a:pPr>
            <a:r>
              <a:rPr lang="zh-CN">
                <a:solidFill>
                  <a:schemeClr val="bg1"/>
                </a:solidFill>
              </a:rPr>
              <a:t>检索控制</a:t>
            </a:r>
          </a:p>
        </p:txBody>
      </p:sp>
      <p:sp>
        <p:nvSpPr>
          <p:cNvPr id="10" name="矩形标注 9"/>
          <p:cNvSpPr/>
          <p:nvPr/>
        </p:nvSpPr>
        <p:spPr>
          <a:xfrm>
            <a:off x="4346575" y="5592445"/>
            <a:ext cx="1358900" cy="511175"/>
          </a:xfrm>
          <a:prstGeom prst="wedgeRectCallout">
            <a:avLst>
              <a:gd name="adj1" fmla="val -24672"/>
              <a:gd name="adj2" fmla="val 10224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solidFill>
                  <a:schemeClr val="bg1"/>
                </a:solidFill>
              </a:rPr>
              <a:t>检索结果区</a:t>
            </a:r>
          </a:p>
        </p:txBody>
      </p:sp>
      <p:sp>
        <p:nvSpPr>
          <p:cNvPr id="11" name="矩形标注 10"/>
          <p:cNvSpPr/>
          <p:nvPr/>
        </p:nvSpPr>
        <p:spPr>
          <a:xfrm>
            <a:off x="10832791" y="2733272"/>
            <a:ext cx="1268962" cy="251746"/>
          </a:xfrm>
          <a:prstGeom prst="wedgeRectCallout">
            <a:avLst>
              <a:gd name="adj1" fmla="val -14777"/>
              <a:gd name="adj2" fmla="val -1248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ltLang="en-US" sz="1400" dirty="0" smtClean="0">
                <a:solidFill>
                  <a:schemeClr val="bg1"/>
                </a:solidFill>
              </a:rPr>
              <a:t>进入使用手册</a:t>
            </a:r>
          </a:p>
        </p:txBody>
      </p:sp>
      <p:sp>
        <p:nvSpPr>
          <p:cNvPr id="3" name="文本框 2"/>
          <p:cNvSpPr txBox="1"/>
          <p:nvPr/>
        </p:nvSpPr>
        <p:spPr>
          <a:xfrm>
            <a:off x="1353820" y="93980"/>
            <a:ext cx="10591800" cy="1410970"/>
          </a:xfrm>
          <a:prstGeom prst="rect">
            <a:avLst/>
          </a:prstGeom>
          <a:noFill/>
        </p:spPr>
        <p:txBody>
          <a:bodyPr wrap="square" rtlCol="0">
            <a:spAutoFit/>
          </a:bodyPr>
          <a:lstStyle/>
          <a:p>
            <a:pPr algn="just">
              <a:lnSpc>
                <a:spcPct val="110000"/>
              </a:lnSpc>
            </a:pPr>
            <a:r>
              <a:rPr lang="zh-CN" altLang="en-US" sz="2400"/>
              <a:t>高级检索</a:t>
            </a:r>
            <a:r>
              <a:rPr lang="zh-CN" altLang="en-US"/>
              <a:t>：</a:t>
            </a:r>
            <a:r>
              <a:rPr lang="zh-CN" altLang="en-US">
                <a:sym typeface="+mn-ea"/>
              </a:rPr>
              <a:t>相比一框式检索，高级检索有三种用途。第一、构建复杂的检索式，便于读者表达复杂的信息需求；第二、智能提示，方面用户在不知道如何精确表达检索意图，或只有一个模糊概念时，快速构建检索式；第三、多维限定检索范围，便于用户精确控制检索结果。主要满足意识到的信息需求和清晰表达的信息需求。</a:t>
            </a:r>
            <a:endParaRPr lang="zh-CN" altLang="en-US"/>
          </a:p>
        </p:txBody>
      </p:sp>
      <p:sp>
        <p:nvSpPr>
          <p:cNvPr id="6" name="文本框 5"/>
          <p:cNvSpPr txBox="1"/>
          <p:nvPr/>
        </p:nvSpPr>
        <p:spPr>
          <a:xfrm rot="16200000">
            <a:off x="-1199515" y="3257550"/>
            <a:ext cx="3506470" cy="368300"/>
          </a:xfrm>
          <a:prstGeom prst="rect">
            <a:avLst/>
          </a:prstGeom>
          <a:noFill/>
        </p:spPr>
        <p:txBody>
          <a:bodyPr vert="eaVert" wrap="square" rtlCol="0">
            <a:spAutoFit/>
          </a:bodyPr>
          <a:lstStyle/>
          <a:p>
            <a:r>
              <a:rPr lang="zh-CN" altLang="en-US" sz="2400">
                <a:solidFill>
                  <a:schemeClr val="bg1"/>
                </a:solidFill>
              </a:rPr>
              <a:t>检索功能</a:t>
            </a:r>
          </a:p>
          <a:p>
            <a:endParaRPr lang="zh-CN" altLang="en-US" sz="2400">
              <a:solidFill>
                <a:schemeClr val="bg1"/>
              </a:solidFill>
            </a:endParaRPr>
          </a:p>
          <a:p>
            <a:r>
              <a:rPr lang="zh-CN" altLang="en-US" sz="2400">
                <a:solidFill>
                  <a:schemeClr val="bg1"/>
                </a:solidFill>
              </a:rPr>
              <a:t>高级检索</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6" grpId="0" bldLvl="0" animBg="1"/>
      <p:bldP spid="16" grpId="1" animBg="1"/>
      <p:bldP spid="8" grpId="0" bldLvl="0" animBg="1"/>
      <p:bldP spid="8" grpId="1" animBg="1"/>
      <p:bldP spid="9" grpId="0" bldLvl="0" animBg="1"/>
      <p:bldP spid="9" grpId="1" animBg="1"/>
      <p:bldP spid="10" grpId="0" bldLvl="0" animBg="1"/>
      <p:bldP spid="10" grpId="1" animBg="1"/>
      <p:bldP spid="11" grpId="0" bldLvl="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1199515" y="3257550"/>
            <a:ext cx="3506470" cy="368300"/>
          </a:xfrm>
          <a:prstGeom prst="rect">
            <a:avLst/>
          </a:prstGeom>
          <a:noFill/>
        </p:spPr>
        <p:txBody>
          <a:bodyPr vert="eaVert" wrap="square" rtlCol="0">
            <a:spAutoFit/>
          </a:bodyPr>
          <a:lstStyle/>
          <a:p>
            <a:r>
              <a:rPr lang="zh-CN" altLang="en-US" sz="2400">
                <a:solidFill>
                  <a:schemeClr val="bg1"/>
                </a:solidFill>
              </a:rPr>
              <a:t>检索功能</a:t>
            </a:r>
          </a:p>
          <a:p>
            <a:endParaRPr lang="zh-CN" altLang="en-US" sz="2400">
              <a:solidFill>
                <a:schemeClr val="bg1"/>
              </a:solidFill>
            </a:endParaRPr>
          </a:p>
          <a:p>
            <a:r>
              <a:rPr lang="zh-CN" altLang="en-US" sz="2400">
                <a:solidFill>
                  <a:schemeClr val="bg1"/>
                </a:solidFill>
              </a:rPr>
              <a:t>高级检索</a:t>
            </a:r>
          </a:p>
        </p:txBody>
      </p:sp>
      <p:sp>
        <p:nvSpPr>
          <p:cNvPr id="16" name="文本框 15"/>
          <p:cNvSpPr txBox="1"/>
          <p:nvPr/>
        </p:nvSpPr>
        <p:spPr>
          <a:xfrm>
            <a:off x="1325880" y="994410"/>
            <a:ext cx="10337800" cy="4868545"/>
          </a:xfrm>
          <a:prstGeom prst="rect">
            <a:avLst/>
          </a:prstGeom>
          <a:noFill/>
        </p:spPr>
        <p:txBody>
          <a:bodyPr wrap="square" rtlCol="0">
            <a:spAutoFit/>
          </a:bodyPr>
          <a:lstStyle/>
          <a:p>
            <a:pPr>
              <a:lnSpc>
                <a:spcPct val="140000"/>
              </a:lnSpc>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功能标准：</a:t>
            </a:r>
            <a:r>
              <a:rPr lang="zh-CN" altLang="en-US">
                <a:latin typeface="微软雅黑" panose="020B0503020204020204" pitchFamily="34" charset="-122"/>
                <a:ea typeface="微软雅黑" panose="020B0503020204020204" pitchFamily="34" charset="-122"/>
                <a:cs typeface="微软雅黑" panose="020B0503020204020204" pitchFamily="34" charset="-122"/>
              </a:rPr>
              <a:t/>
            </a:r>
            <a:br>
              <a:rPr lang="zh-CN" altLang="en-US">
                <a:latin typeface="微软雅黑" panose="020B0503020204020204" pitchFamily="34" charset="-122"/>
                <a:ea typeface="微软雅黑" panose="020B0503020204020204" pitchFamily="34" charset="-122"/>
                <a:cs typeface="微软雅黑" panose="020B0503020204020204" pitchFamily="34" charset="-122"/>
              </a:rPr>
            </a:br>
            <a:r>
              <a:rPr lang="en-US" altLang="zh-CN">
                <a:latin typeface="微软雅黑" panose="020B0503020204020204" pitchFamily="34" charset="-122"/>
                <a:ea typeface="微软雅黑" panose="020B0503020204020204" pitchFamily="34" charset="-122"/>
                <a:cs typeface="微软雅黑" panose="020B0503020204020204" pitchFamily="34" charset="-122"/>
              </a:rPr>
              <a:t>1</a:t>
            </a:r>
            <a:r>
              <a:rPr lang="zh-CN" altLang="en-US">
                <a:latin typeface="微软雅黑" panose="020B0503020204020204" pitchFamily="34" charset="-122"/>
                <a:ea typeface="微软雅黑" panose="020B0503020204020204" pitchFamily="34" charset="-122"/>
                <a:cs typeface="微软雅黑" panose="020B0503020204020204" pitchFamily="34" charset="-122"/>
              </a:rPr>
              <a:t>、默认</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主题</a:t>
            </a:r>
            <a:r>
              <a:rPr lang="zh-CN" altLang="en-US">
                <a:latin typeface="微软雅黑" panose="020B0503020204020204" pitchFamily="34" charset="-122"/>
                <a:ea typeface="微软雅黑" panose="020B0503020204020204" pitchFamily="34" charset="-122"/>
                <a:cs typeface="微软雅黑" panose="020B0503020204020204" pitchFamily="34" charset="-122"/>
              </a:rPr>
              <a:t>检索</a:t>
            </a:r>
          </a:p>
          <a:p>
            <a:pPr>
              <a:lnSpc>
                <a:spcPct val="14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2</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a:latin typeface="微软雅黑" panose="020B0503020204020204" pitchFamily="34" charset="-122"/>
                <a:ea typeface="微软雅黑" panose="020B0503020204020204" pitchFamily="34" charset="-122"/>
                <a:cs typeface="微软雅黑" panose="020B0503020204020204" pitchFamily="34" charset="-122"/>
              </a:rPr>
              <a:t>主题检索条件下，强制“相关”匹配方式</a:t>
            </a:r>
          </a:p>
          <a:p>
            <a:pPr>
              <a:lnSpc>
                <a:spcPct val="14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3</a:t>
            </a:r>
            <a:r>
              <a:rPr lang="zh-CN" altLang="en-US">
                <a:latin typeface="微软雅黑" panose="020B0503020204020204" pitchFamily="34" charset="-122"/>
                <a:ea typeface="微软雅黑" panose="020B0503020204020204" pitchFamily="34" charset="-122"/>
                <a:cs typeface="微软雅黑" panose="020B0503020204020204" pitchFamily="34" charset="-122"/>
              </a:rPr>
              <a:t>、除主题字段外，根据用户选定的</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精确</a:t>
            </a:r>
            <a:r>
              <a:rPr lang="zh-CN" altLang="en-US">
                <a:latin typeface="微软雅黑" panose="020B0503020204020204" pitchFamily="34" charset="-122"/>
                <a:ea typeface="微软雅黑" panose="020B0503020204020204" pitchFamily="34" charset="-122"/>
                <a:cs typeface="微软雅黑" panose="020B0503020204020204" pitchFamily="34" charset="-122"/>
              </a:rPr>
              <a:t>或</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模糊</a:t>
            </a:r>
            <a:r>
              <a:rPr lang="zh-CN" altLang="en-US">
                <a:latin typeface="微软雅黑" panose="020B0503020204020204" pitchFamily="34" charset="-122"/>
                <a:ea typeface="微软雅黑" panose="020B0503020204020204" pitchFamily="34" charset="-122"/>
                <a:cs typeface="微软雅黑" panose="020B0503020204020204" pitchFamily="34" charset="-122"/>
              </a:rPr>
              <a:t>匹配方式，输入对应的正确结果；</a:t>
            </a:r>
          </a:p>
          <a:p>
            <a:pPr>
              <a:lnSpc>
                <a:spcPct val="14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4</a:t>
            </a:r>
            <a:r>
              <a:rPr lang="zh-CN" altLang="en-US">
                <a:latin typeface="微软雅黑" panose="020B0503020204020204" pitchFamily="34" charset="-122"/>
                <a:ea typeface="微软雅黑" panose="020B0503020204020204" pitchFamily="34" charset="-122"/>
                <a:cs typeface="微软雅黑" panose="020B0503020204020204" pitchFamily="34" charset="-122"/>
              </a:rPr>
              <a:t>、根据用户选定的字段输入与字段对应的正确结果；</a:t>
            </a:r>
          </a:p>
          <a:p>
            <a:pPr>
              <a:lnSpc>
                <a:spcPct val="140000"/>
              </a:lnSpc>
            </a:pPr>
            <a:r>
              <a:rPr lang="en-US" altLang="zh-CN">
                <a:latin typeface="微软雅黑" panose="020B0503020204020204" pitchFamily="34" charset="-122"/>
                <a:ea typeface="微软雅黑" panose="020B0503020204020204" pitchFamily="34" charset="-122"/>
                <a:cs typeface="微软雅黑" panose="020B0503020204020204" pitchFamily="34" charset="-122"/>
              </a:rPr>
              <a:t>5</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一个检索框内支持布尔运算语法，多个检索框可以组合布尔运算，并根据检索式输出正确结果，</a:t>
            </a:r>
          </a:p>
          <a:p>
            <a:pPr>
              <a:lnSpc>
                <a:spcPct val="140000"/>
              </a:lnSpc>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检索式长度超过</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120 </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个字符，</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运算符前后加空格，括号用半角英文；</a:t>
            </a:r>
          </a:p>
          <a:p>
            <a:pPr>
              <a:lnSpc>
                <a:spcPct val="140000"/>
              </a:lnSpc>
            </a:pP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、支持“空格”连接多个检索词，“空格”代表逻辑</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与</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主题、篇名、关键词、摘要、全文、小标题</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字段，系统自动提示输入词的上位词、同位相关词和</a:t>
            </a:r>
          </a:p>
          <a:p>
            <a:pPr>
              <a:lnSpc>
                <a:spcPct val="140000"/>
              </a:lnSpc>
            </a:pP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下位词，点选后与输入词按照“逻辑或”构成检索式；</a:t>
            </a:r>
          </a:p>
          <a:p>
            <a:pPr>
              <a:lnSpc>
                <a:spcPct val="140000"/>
              </a:lnSpc>
            </a:pP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作者、基金、文献来源</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字段，系统自动提示同名作者的所有机构，包含输入词的基金项目或文献来源，点选后与输入词按照“逻辑或”构成检索式。</a:t>
            </a:r>
          </a:p>
        </p:txBody>
      </p:sp>
      <p:pic>
        <p:nvPicPr>
          <p:cNvPr id="3" name="图片 2"/>
          <p:cNvPicPr>
            <a:picLocks noChangeAspect="1"/>
          </p:cNvPicPr>
          <p:nvPr/>
        </p:nvPicPr>
        <p:blipFill>
          <a:blip r:embed="rId3" cstate="print"/>
          <a:stretch>
            <a:fillRect/>
          </a:stretch>
        </p:blipFill>
        <p:spPr>
          <a:xfrm>
            <a:off x="1135380" y="1051560"/>
            <a:ext cx="10983595" cy="4867910"/>
          </a:xfrm>
          <a:prstGeom prst="rect">
            <a:avLst/>
          </a:prstGeom>
        </p:spPr>
      </p:pic>
      <p:pic>
        <p:nvPicPr>
          <p:cNvPr id="2" name="图片 1"/>
          <p:cNvPicPr>
            <a:picLocks noChangeAspect="1"/>
          </p:cNvPicPr>
          <p:nvPr/>
        </p:nvPicPr>
        <p:blipFill>
          <a:blip r:embed="rId4" cstate="print"/>
          <a:stretch>
            <a:fillRect/>
          </a:stretch>
        </p:blipFill>
        <p:spPr>
          <a:xfrm>
            <a:off x="8124825" y="3166745"/>
            <a:ext cx="600075" cy="523875"/>
          </a:xfrm>
          <a:prstGeom prst="rect">
            <a:avLst/>
          </a:prstGeom>
        </p:spPr>
      </p:pic>
      <p:pic>
        <p:nvPicPr>
          <p:cNvPr id="4" name="图片 3"/>
          <p:cNvPicPr>
            <a:picLocks noChangeAspect="1"/>
          </p:cNvPicPr>
          <p:nvPr/>
        </p:nvPicPr>
        <p:blipFill>
          <a:blip r:embed="rId5" cstate="print"/>
          <a:stretch>
            <a:fillRect/>
          </a:stretch>
        </p:blipFill>
        <p:spPr>
          <a:xfrm>
            <a:off x="3931285" y="2743200"/>
            <a:ext cx="1000125" cy="41148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042035" y="763270"/>
            <a:ext cx="1114996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圆角矩形 6"/>
          <p:cNvSpPr/>
          <p:nvPr/>
        </p:nvSpPr>
        <p:spPr>
          <a:xfrm>
            <a:off x="1042035" y="497205"/>
            <a:ext cx="1951990" cy="53213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新功能</a:t>
            </a:r>
          </a:p>
        </p:txBody>
      </p:sp>
      <p:sp>
        <p:nvSpPr>
          <p:cNvPr id="2" name="文本框 1"/>
          <p:cNvSpPr txBox="1"/>
          <p:nvPr/>
        </p:nvSpPr>
        <p:spPr>
          <a:xfrm rot="16200000">
            <a:off x="-1199515" y="3257550"/>
            <a:ext cx="3506470" cy="368300"/>
          </a:xfrm>
          <a:prstGeom prst="rect">
            <a:avLst/>
          </a:prstGeom>
          <a:noFill/>
        </p:spPr>
        <p:txBody>
          <a:bodyPr vert="eaVert" wrap="square" rtlCol="0">
            <a:spAutoFit/>
          </a:bodyPr>
          <a:lstStyle/>
          <a:p>
            <a:r>
              <a:rPr lang="zh-CN" altLang="en-US" sz="2400">
                <a:solidFill>
                  <a:schemeClr val="bg1"/>
                </a:solidFill>
              </a:rPr>
              <a:t>检索功能</a:t>
            </a:r>
          </a:p>
          <a:p>
            <a:endParaRPr lang="zh-CN" altLang="en-US" sz="2400">
              <a:solidFill>
                <a:schemeClr val="bg1"/>
              </a:solidFill>
            </a:endParaRPr>
          </a:p>
          <a:p>
            <a:r>
              <a:rPr lang="zh-CN" altLang="en-US" sz="2400">
                <a:solidFill>
                  <a:schemeClr val="bg1"/>
                </a:solidFill>
              </a:rPr>
              <a:t>高级检索</a:t>
            </a:r>
          </a:p>
        </p:txBody>
      </p:sp>
      <p:pic>
        <p:nvPicPr>
          <p:cNvPr id="3" name="图片 2"/>
          <p:cNvPicPr>
            <a:picLocks noChangeAspect="1"/>
          </p:cNvPicPr>
          <p:nvPr/>
        </p:nvPicPr>
        <p:blipFill>
          <a:blip r:embed="rId4" cstate="print"/>
          <a:stretch>
            <a:fillRect/>
          </a:stretch>
        </p:blipFill>
        <p:spPr>
          <a:xfrm>
            <a:off x="1236345" y="1817370"/>
            <a:ext cx="9394190" cy="3931285"/>
          </a:xfrm>
          <a:prstGeom prst="rect">
            <a:avLst/>
          </a:prstGeom>
        </p:spPr>
      </p:pic>
      <p:pic>
        <p:nvPicPr>
          <p:cNvPr id="4" name="图片 3"/>
          <p:cNvPicPr>
            <a:picLocks noChangeAspect="1"/>
          </p:cNvPicPr>
          <p:nvPr/>
        </p:nvPicPr>
        <p:blipFill>
          <a:blip r:embed="rId5" cstate="print"/>
          <a:stretch>
            <a:fillRect/>
          </a:stretch>
        </p:blipFill>
        <p:spPr>
          <a:xfrm>
            <a:off x="1236345" y="2571750"/>
            <a:ext cx="10391775" cy="4286250"/>
          </a:xfrm>
          <a:prstGeom prst="rect">
            <a:avLst/>
          </a:prstGeom>
        </p:spPr>
      </p:pic>
      <p:sp>
        <p:nvSpPr>
          <p:cNvPr id="8" name="文本框 7"/>
          <p:cNvSpPr txBox="1"/>
          <p:nvPr/>
        </p:nvSpPr>
        <p:spPr>
          <a:xfrm>
            <a:off x="1236345" y="1226820"/>
            <a:ext cx="6503035" cy="368300"/>
          </a:xfrm>
          <a:prstGeom prst="rect">
            <a:avLst/>
          </a:prstGeom>
          <a:noFill/>
        </p:spPr>
        <p:txBody>
          <a:bodyPr wrap="square" rtlCol="0">
            <a:spAutoFit/>
          </a:bodyPr>
          <a:lstStyle/>
          <a:p>
            <a:r>
              <a:rPr lang="zh-CN" altLang="en-US"/>
              <a:t>新增机构、作者、主题、文献来源、 基金等智能提示</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1214120" y="3244850"/>
            <a:ext cx="3506470" cy="368300"/>
          </a:xfrm>
          <a:prstGeom prst="rect">
            <a:avLst/>
          </a:prstGeom>
          <a:noFill/>
        </p:spPr>
        <p:txBody>
          <a:bodyPr vert="eaVert" wrap="square" rtlCol="0">
            <a:spAutoFit/>
          </a:bodyPr>
          <a:lstStyle/>
          <a:p>
            <a:r>
              <a:rPr lang="zh-CN" altLang="en-US" sz="2400">
                <a:solidFill>
                  <a:schemeClr val="bg1"/>
                </a:solidFill>
              </a:rPr>
              <a:t>检索功能</a:t>
            </a:r>
          </a:p>
          <a:p>
            <a:r>
              <a:rPr lang="zh-CN" altLang="en-US" sz="2400">
                <a:solidFill>
                  <a:schemeClr val="bg1"/>
                </a:solidFill>
              </a:rPr>
              <a:t> 专业检索</a:t>
            </a:r>
          </a:p>
        </p:txBody>
      </p:sp>
      <p:pic>
        <p:nvPicPr>
          <p:cNvPr id="4" name="图片 3"/>
          <p:cNvPicPr>
            <a:picLocks noChangeAspect="1"/>
          </p:cNvPicPr>
          <p:nvPr/>
        </p:nvPicPr>
        <p:blipFill>
          <a:blip r:embed="rId4" cstate="print"/>
          <a:stretch>
            <a:fillRect/>
          </a:stretch>
        </p:blipFill>
        <p:spPr>
          <a:xfrm>
            <a:off x="1256665" y="1393190"/>
            <a:ext cx="10706735" cy="4070985"/>
          </a:xfrm>
          <a:prstGeom prst="rect">
            <a:avLst/>
          </a:prstGeom>
        </p:spPr>
      </p:pic>
      <p:sp>
        <p:nvSpPr>
          <p:cNvPr id="5" name="文本框 4"/>
          <p:cNvSpPr txBox="1"/>
          <p:nvPr/>
        </p:nvSpPr>
        <p:spPr>
          <a:xfrm>
            <a:off x="1314450" y="200025"/>
            <a:ext cx="10591800" cy="801370"/>
          </a:xfrm>
          <a:prstGeom prst="rect">
            <a:avLst/>
          </a:prstGeom>
          <a:noFill/>
        </p:spPr>
        <p:txBody>
          <a:bodyPr wrap="square" rtlCol="0">
            <a:spAutoFit/>
          </a:bodyPr>
          <a:lstStyle/>
          <a:p>
            <a:pPr algn="just">
              <a:lnSpc>
                <a:spcPct val="110000"/>
              </a:lnSpc>
            </a:pPr>
            <a:r>
              <a:rPr lang="zh-CN" altLang="en-US" sz="2400"/>
              <a:t>专业检索</a:t>
            </a:r>
            <a:r>
              <a:rPr lang="zh-CN" altLang="en-US"/>
              <a:t>：</a:t>
            </a:r>
            <a:r>
              <a:rPr lang="zh-CN" altLang="en-US">
                <a:sym typeface="+mn-ea"/>
              </a:rPr>
              <a:t>通过构建复杂的布尔逻辑运算式，实现多维度限定检索条件，满足专业用户查新、特定范围信息分析或专业检索意图表达的需要。主要满足机器可识的信息需求表达。</a:t>
            </a:r>
          </a:p>
        </p:txBody>
      </p:sp>
      <p:sp>
        <p:nvSpPr>
          <p:cNvPr id="16" name="矩形标注 15"/>
          <p:cNvSpPr/>
          <p:nvPr/>
        </p:nvSpPr>
        <p:spPr>
          <a:xfrm>
            <a:off x="2059940" y="5469255"/>
            <a:ext cx="1358900" cy="736600"/>
          </a:xfrm>
          <a:prstGeom prst="wedgeRectCallout">
            <a:avLst>
              <a:gd name="adj1" fmla="val -37196"/>
              <a:gd name="adj2" fmla="val -8793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solidFill>
                  <a:schemeClr val="bg1"/>
                </a:solidFill>
              </a:rPr>
              <a:t>保持传统分类，可收起</a:t>
            </a:r>
          </a:p>
        </p:txBody>
      </p:sp>
      <p:sp>
        <p:nvSpPr>
          <p:cNvPr id="8" name="矩形标注 7"/>
          <p:cNvSpPr/>
          <p:nvPr/>
        </p:nvSpPr>
        <p:spPr>
          <a:xfrm>
            <a:off x="10688955" y="5484495"/>
            <a:ext cx="1358900" cy="736600"/>
          </a:xfrm>
          <a:prstGeom prst="wedgeRectCallout">
            <a:avLst>
              <a:gd name="adj1" fmla="val -37196"/>
              <a:gd name="adj2" fmla="val -8793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dirty="0">
                <a:solidFill>
                  <a:schemeClr val="bg1"/>
                </a:solidFill>
              </a:rPr>
              <a:t>功能说明及功能引导区</a:t>
            </a:r>
          </a:p>
        </p:txBody>
      </p:sp>
      <p:sp>
        <p:nvSpPr>
          <p:cNvPr id="9" name="矩形标注 8"/>
          <p:cNvSpPr/>
          <p:nvPr/>
        </p:nvSpPr>
        <p:spPr>
          <a:xfrm>
            <a:off x="8112125" y="3296285"/>
            <a:ext cx="1118235" cy="736600"/>
          </a:xfrm>
          <a:prstGeom prst="wedgeRectCallout">
            <a:avLst>
              <a:gd name="adj1" fmla="val -37196"/>
              <a:gd name="adj2" fmla="val -8793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solidFill>
                  <a:schemeClr val="bg1"/>
                </a:solidFill>
              </a:rPr>
              <a:t>内容检索</a:t>
            </a:r>
          </a:p>
          <a:p>
            <a:pPr indent="0" algn="l">
              <a:buNone/>
            </a:pPr>
            <a:r>
              <a:rPr lang="zh-CN">
                <a:solidFill>
                  <a:schemeClr val="bg1"/>
                </a:solidFill>
              </a:rPr>
              <a:t>检索控制</a:t>
            </a:r>
          </a:p>
        </p:txBody>
      </p:sp>
      <p:sp>
        <p:nvSpPr>
          <p:cNvPr id="11" name="矩形标注 10"/>
          <p:cNvSpPr/>
          <p:nvPr/>
        </p:nvSpPr>
        <p:spPr>
          <a:xfrm>
            <a:off x="10949631" y="2835507"/>
            <a:ext cx="1268962" cy="251746"/>
          </a:xfrm>
          <a:prstGeom prst="wedgeRectCallout">
            <a:avLst>
              <a:gd name="adj1" fmla="val -14777"/>
              <a:gd name="adj2" fmla="val -1248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buNone/>
            </a:pPr>
            <a:r>
              <a:rPr lang="zh-CN" altLang="en-US" sz="1400" dirty="0" smtClean="0">
                <a:solidFill>
                  <a:schemeClr val="bg1"/>
                </a:solidFill>
              </a:rPr>
              <a:t>进入使用手册</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8" grpId="0" bldLvl="0" animBg="1"/>
      <p:bldP spid="8" grpId="1" animBg="1"/>
      <p:bldP spid="9" grpId="0" bldLvl="0" animBg="1"/>
      <p:bldP spid="9" grpId="1" animBg="1"/>
      <p:bldP spid="11" grpId="0" bldLvl="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156335" y="1176655"/>
            <a:ext cx="10849610" cy="4135120"/>
          </a:xfrm>
          <a:prstGeom prst="rect">
            <a:avLst/>
          </a:prstGeom>
        </p:spPr>
      </p:pic>
      <p:sp>
        <p:nvSpPr>
          <p:cNvPr id="4" name="文本框 3"/>
          <p:cNvSpPr txBox="1"/>
          <p:nvPr/>
        </p:nvSpPr>
        <p:spPr>
          <a:xfrm>
            <a:off x="1139825" y="5681980"/>
            <a:ext cx="10622915" cy="922020"/>
          </a:xfrm>
          <a:prstGeom prst="rect">
            <a:avLst/>
          </a:prstGeom>
          <a:noFill/>
        </p:spPr>
        <p:txBody>
          <a:bodyPr wrap="square" rtlCol="0" anchor="t">
            <a:spAutoFit/>
          </a:bodyPr>
          <a:lstStyle/>
          <a:p>
            <a:r>
              <a:rPr lang="zh-CN" altLang="en-US"/>
              <a:t>专业检索的一般流程：确定检索字段构造一般检索式，借助字段间关系运算符和检索值限定运算符可以构造复杂的检索式。</a:t>
            </a:r>
          </a:p>
          <a:p>
            <a:r>
              <a:rPr lang="zh-CN" altLang="en-US"/>
              <a:t>专业检索表达式的一般式：&lt;字段&gt;&lt;匹配运算符&gt;&lt;检索值&gt;</a:t>
            </a:r>
          </a:p>
        </p:txBody>
      </p:sp>
      <p:pic>
        <p:nvPicPr>
          <p:cNvPr id="5" name="图片 4"/>
          <p:cNvPicPr>
            <a:picLocks noChangeAspect="1"/>
          </p:cNvPicPr>
          <p:nvPr/>
        </p:nvPicPr>
        <p:blipFill>
          <a:blip r:embed="rId3" cstate="print"/>
          <a:stretch>
            <a:fillRect/>
          </a:stretch>
        </p:blipFill>
        <p:spPr>
          <a:xfrm>
            <a:off x="1156335" y="1010285"/>
            <a:ext cx="6696075" cy="4467225"/>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4" cstate="print"/>
          <a:stretch>
            <a:fillRect/>
          </a:stretch>
        </p:blipFill>
        <p:spPr>
          <a:xfrm>
            <a:off x="1156335" y="1010285"/>
            <a:ext cx="6729730" cy="3000375"/>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5" cstate="print"/>
          <a:stretch>
            <a:fillRect/>
          </a:stretch>
        </p:blipFill>
        <p:spPr>
          <a:xfrm>
            <a:off x="1156335" y="1010285"/>
            <a:ext cx="6729730" cy="3114675"/>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6" cstate="print"/>
          <a:stretch>
            <a:fillRect/>
          </a:stretch>
        </p:blipFill>
        <p:spPr>
          <a:xfrm>
            <a:off x="1139190" y="1010285"/>
            <a:ext cx="6730365" cy="3114675"/>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7" cstate="print"/>
          <a:stretch>
            <a:fillRect/>
          </a:stretch>
        </p:blipFill>
        <p:spPr>
          <a:xfrm>
            <a:off x="1156335" y="1010285"/>
            <a:ext cx="6729730" cy="5172075"/>
          </a:xfrm>
          <a:prstGeom prst="rect">
            <a:avLst/>
          </a:prstGeom>
        </p:spPr>
      </p:pic>
      <p:sp>
        <p:nvSpPr>
          <p:cNvPr id="3" name="文本框 2"/>
          <p:cNvSpPr txBox="1"/>
          <p:nvPr/>
        </p:nvSpPr>
        <p:spPr>
          <a:xfrm rot="16200000">
            <a:off x="-1214120" y="3244850"/>
            <a:ext cx="3506470" cy="368300"/>
          </a:xfrm>
          <a:prstGeom prst="rect">
            <a:avLst/>
          </a:prstGeom>
          <a:noFill/>
        </p:spPr>
        <p:txBody>
          <a:bodyPr vert="eaVert" wrap="square" rtlCol="0">
            <a:spAutoFit/>
          </a:bodyPr>
          <a:lstStyle/>
          <a:p>
            <a:r>
              <a:rPr lang="zh-CN" altLang="en-US" sz="2400">
                <a:solidFill>
                  <a:schemeClr val="bg1"/>
                </a:solidFill>
              </a:rPr>
              <a:t>检索功能</a:t>
            </a:r>
          </a:p>
          <a:p>
            <a:r>
              <a:rPr lang="zh-CN" altLang="en-US" sz="2400">
                <a:solidFill>
                  <a:schemeClr val="bg1"/>
                </a:solidFill>
              </a:rPr>
              <a:t> 专业检索</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2143125" y="3274060"/>
            <a:ext cx="5353685" cy="368300"/>
          </a:xfrm>
          <a:prstGeom prst="rect">
            <a:avLst/>
          </a:prstGeom>
          <a:noFill/>
        </p:spPr>
        <p:txBody>
          <a:bodyPr vert="eaVert" wrap="square" rtlCol="0">
            <a:spAutoFit/>
          </a:bodyPr>
          <a:lstStyle/>
          <a:p>
            <a:r>
              <a:rPr lang="zh-CN" altLang="en-US" sz="2400">
                <a:solidFill>
                  <a:schemeClr val="bg1"/>
                </a:solidFill>
              </a:rPr>
              <a:t>检索功能</a:t>
            </a:r>
          </a:p>
          <a:p>
            <a:r>
              <a:rPr lang="zh-CN" altLang="en-US" sz="2400">
                <a:solidFill>
                  <a:schemeClr val="bg1"/>
                </a:solidFill>
              </a:rPr>
              <a:t> 作者发文</a:t>
            </a:r>
          </a:p>
          <a:p>
            <a:r>
              <a:rPr lang="zh-CN" altLang="en-US" sz="2400">
                <a:solidFill>
                  <a:schemeClr val="bg1"/>
                </a:solidFill>
              </a:rPr>
              <a:t> 句子检索</a:t>
            </a:r>
          </a:p>
        </p:txBody>
      </p:sp>
      <p:pic>
        <p:nvPicPr>
          <p:cNvPr id="2" name="图片 1"/>
          <p:cNvPicPr>
            <a:picLocks noChangeAspect="1"/>
          </p:cNvPicPr>
          <p:nvPr>
            <p:custDataLst>
              <p:tags r:id="rId2"/>
            </p:custDataLst>
          </p:nvPr>
        </p:nvPicPr>
        <p:blipFill>
          <a:blip r:embed="rId5" cstate="print"/>
          <a:stretch>
            <a:fillRect/>
          </a:stretch>
        </p:blipFill>
        <p:spPr>
          <a:xfrm>
            <a:off x="1416050" y="2806065"/>
            <a:ext cx="9360535" cy="3329305"/>
          </a:xfrm>
          <a:prstGeom prst="rect">
            <a:avLst/>
          </a:prstGeom>
        </p:spPr>
      </p:pic>
      <p:sp>
        <p:nvSpPr>
          <p:cNvPr id="5" name="文本框 4"/>
          <p:cNvSpPr txBox="1"/>
          <p:nvPr/>
        </p:nvSpPr>
        <p:spPr>
          <a:xfrm>
            <a:off x="1314450" y="200025"/>
            <a:ext cx="10591800" cy="835660"/>
          </a:xfrm>
          <a:prstGeom prst="rect">
            <a:avLst/>
          </a:prstGeom>
          <a:noFill/>
        </p:spPr>
        <p:txBody>
          <a:bodyPr wrap="square" rtlCol="0">
            <a:spAutoFit/>
          </a:bodyPr>
          <a:lstStyle/>
          <a:p>
            <a:pPr algn="just">
              <a:lnSpc>
                <a:spcPct val="110000"/>
              </a:lnSpc>
            </a:pPr>
            <a:r>
              <a:rPr lang="zh-CN" altLang="en-US" sz="2400"/>
              <a:t>作者发文检索：</a:t>
            </a:r>
            <a:r>
              <a:rPr lang="zh-CN" altLang="en-US" sz="2000"/>
              <a:t>作者发文检索通过输入作者姓名及其单位信息，检索某作者发表的文献，功能及操作与 高级检索基本相同。</a:t>
            </a:r>
          </a:p>
        </p:txBody>
      </p:sp>
      <p:sp>
        <p:nvSpPr>
          <p:cNvPr id="4" name="文本框 3"/>
          <p:cNvSpPr txBox="1"/>
          <p:nvPr/>
        </p:nvSpPr>
        <p:spPr>
          <a:xfrm>
            <a:off x="1314450" y="1102360"/>
            <a:ext cx="10591800" cy="1174115"/>
          </a:xfrm>
          <a:prstGeom prst="rect">
            <a:avLst/>
          </a:prstGeom>
          <a:noFill/>
        </p:spPr>
        <p:txBody>
          <a:bodyPr wrap="square" rtlCol="0">
            <a:spAutoFit/>
          </a:bodyPr>
          <a:lstStyle/>
          <a:p>
            <a:pPr algn="just">
              <a:lnSpc>
                <a:spcPct val="110000"/>
              </a:lnSpc>
            </a:pPr>
            <a:r>
              <a:rPr lang="zh-CN" altLang="en-US" sz="2400"/>
              <a:t>句子检索：</a:t>
            </a:r>
            <a:r>
              <a:rPr lang="zh-CN" altLang="en-US" sz="2000"/>
              <a:t>句子检索是通过输入的两个检索词，在全文范围内查找同时包含这两个词的句子，找到 有关事实的问题答案。 句子检索不支持空检，同句、同段检索时必须输入两个检索词。</a:t>
            </a:r>
          </a:p>
        </p:txBody>
      </p:sp>
      <p:pic>
        <p:nvPicPr>
          <p:cNvPr id="7" name="图片 6"/>
          <p:cNvPicPr>
            <a:picLocks noChangeAspect="1"/>
          </p:cNvPicPr>
          <p:nvPr/>
        </p:nvPicPr>
        <p:blipFill>
          <a:blip r:embed="rId6" cstate="print"/>
          <a:stretch>
            <a:fillRect/>
          </a:stretch>
        </p:blipFill>
        <p:spPr>
          <a:xfrm>
            <a:off x="1416050" y="2806065"/>
            <a:ext cx="9822815" cy="350901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grpId="0" nodeType="clickEffect">
                                  <p:stCondLst>
                                    <p:cond delay="0"/>
                                  </p:stCondLst>
                                  <p:childTnLst>
                                    <p:set>
                                      <p:cBhvr>
                                        <p:cTn id="12" dur="1000" fill="hold">
                                          <p:stCondLst>
                                            <p:cond delay="0"/>
                                          </p:stCondLst>
                                        </p:cTn>
                                        <p:tgtEl>
                                          <p:spTgt spid="4"/>
                                        </p:tgtEl>
                                        <p:attrNameLst>
                                          <p:attrName>style.visibility</p:attrName>
                                        </p:attrNameLst>
                                      </p:cBhvr>
                                      <p:to>
                                        <p:strVal val="visible"/>
                                      </p:to>
                                    </p:set>
                                    <p:anim calcmode="lin" valueType="num">
                                      <p:cBhvr additive="base">
                                        <p:cTn id="13" dur="1000"/>
                                        <p:tgtEl>
                                          <p:spTgt spid="4"/>
                                        </p:tgtEl>
                                        <p:attrNameLst>
                                          <p:attrName>ppt_x</p:attrName>
                                        </p:attrNameLst>
                                      </p:cBhvr>
                                      <p:tavLst>
                                        <p:tav tm="0">
                                          <p:val>
                                            <p:strVal val="#ppt_x+#ppt_w*1.125000"/>
                                          </p:val>
                                        </p:tav>
                                        <p:tav tm="100000">
                                          <p:val>
                                            <p:strVal val="#ppt_x"/>
                                          </p:val>
                                        </p:tav>
                                      </p:tavLst>
                                    </p:anim>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stretch>
            <a:fillRect/>
          </a:stretch>
        </p:blipFill>
        <p:spPr>
          <a:xfrm>
            <a:off x="1430655" y="1254125"/>
            <a:ext cx="10125075" cy="2341880"/>
          </a:xfrm>
          <a:prstGeom prst="rect">
            <a:avLst/>
          </a:prstGeom>
        </p:spPr>
      </p:pic>
      <p:sp>
        <p:nvSpPr>
          <p:cNvPr id="6" name="文本框 5"/>
          <p:cNvSpPr txBox="1"/>
          <p:nvPr/>
        </p:nvSpPr>
        <p:spPr>
          <a:xfrm rot="16200000">
            <a:off x="-1425575" y="3244850"/>
            <a:ext cx="3876040" cy="368300"/>
          </a:xfrm>
          <a:prstGeom prst="rect">
            <a:avLst/>
          </a:prstGeom>
          <a:noFill/>
        </p:spPr>
        <p:txBody>
          <a:bodyPr vert="eaVert" wrap="square" rtlCol="0">
            <a:spAutoFit/>
          </a:bodyPr>
          <a:lstStyle/>
          <a:p>
            <a:r>
              <a:rPr lang="zh-CN" altLang="en-US" sz="2400">
                <a:solidFill>
                  <a:schemeClr val="bg1"/>
                </a:solidFill>
              </a:rPr>
              <a:t>检索功能</a:t>
            </a:r>
          </a:p>
          <a:p>
            <a:r>
              <a:rPr lang="zh-CN" altLang="en-US" sz="2400">
                <a:solidFill>
                  <a:schemeClr val="bg1"/>
                </a:solidFill>
              </a:rPr>
              <a:t> 出版物检索</a:t>
            </a:r>
          </a:p>
        </p:txBody>
      </p:sp>
      <p:sp>
        <p:nvSpPr>
          <p:cNvPr id="5" name="文本框 4"/>
          <p:cNvSpPr txBox="1"/>
          <p:nvPr/>
        </p:nvSpPr>
        <p:spPr>
          <a:xfrm>
            <a:off x="1314450" y="200025"/>
            <a:ext cx="10591800" cy="835660"/>
          </a:xfrm>
          <a:prstGeom prst="rect">
            <a:avLst/>
          </a:prstGeom>
          <a:noFill/>
        </p:spPr>
        <p:txBody>
          <a:bodyPr wrap="square" rtlCol="0">
            <a:spAutoFit/>
          </a:bodyPr>
          <a:lstStyle/>
          <a:p>
            <a:pPr algn="just">
              <a:lnSpc>
                <a:spcPct val="110000"/>
              </a:lnSpc>
            </a:pPr>
            <a:r>
              <a:rPr lang="zh-CN" altLang="en-US" sz="2400"/>
              <a:t>出版物检索：</a:t>
            </a:r>
            <a:r>
              <a:rPr lang="zh-CN" altLang="en-US" sz="2000">
                <a:sym typeface="+mn-ea"/>
              </a:rPr>
              <a:t>以整刊或供稿单位为主要对象，帮助用户了解文献来源的出版物详情，或查找权威优质的出版物，按出版物浏览文献。</a:t>
            </a:r>
            <a:endParaRPr lang="zh-CN" altLang="en-US" sz="2000"/>
          </a:p>
        </p:txBody>
      </p:sp>
      <p:pic>
        <p:nvPicPr>
          <p:cNvPr id="3" name="图片 2"/>
          <p:cNvPicPr>
            <a:picLocks noChangeAspect="1"/>
          </p:cNvPicPr>
          <p:nvPr/>
        </p:nvPicPr>
        <p:blipFill>
          <a:blip r:embed="rId5" cstate="print"/>
          <a:stretch>
            <a:fillRect/>
          </a:stretch>
        </p:blipFill>
        <p:spPr>
          <a:xfrm>
            <a:off x="1430655" y="1718945"/>
            <a:ext cx="10125075" cy="3648075"/>
          </a:xfrm>
          <a:prstGeom prst="rect">
            <a:avLst/>
          </a:prstGeom>
        </p:spPr>
      </p:pic>
      <p:pic>
        <p:nvPicPr>
          <p:cNvPr id="4" name="图片 3"/>
          <p:cNvPicPr>
            <a:picLocks noChangeAspect="1"/>
          </p:cNvPicPr>
          <p:nvPr/>
        </p:nvPicPr>
        <p:blipFill>
          <a:blip r:embed="rId6" cstate="print"/>
          <a:stretch>
            <a:fillRect/>
          </a:stretch>
        </p:blipFill>
        <p:spPr>
          <a:xfrm>
            <a:off x="3696970" y="2433320"/>
            <a:ext cx="1219200" cy="1990725"/>
          </a:xfrm>
          <a:prstGeom prst="rect">
            <a:avLst/>
          </a:prstGeom>
        </p:spPr>
      </p:pic>
      <p:pic>
        <p:nvPicPr>
          <p:cNvPr id="7" name="图片 6"/>
          <p:cNvPicPr>
            <a:picLocks noChangeAspect="1"/>
          </p:cNvPicPr>
          <p:nvPr/>
        </p:nvPicPr>
        <p:blipFill>
          <a:blip r:embed="rId7" cstate="print"/>
          <a:stretch>
            <a:fillRect/>
          </a:stretch>
        </p:blipFill>
        <p:spPr>
          <a:xfrm>
            <a:off x="1826260" y="3596005"/>
            <a:ext cx="1666875" cy="36480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p:tgtEl>
                                          <p:spTgt spid="4"/>
                                        </p:tgtEl>
                                        <p:attrNameLst>
                                          <p:attrName>ppt_y</p:attrName>
                                        </p:attrNameLst>
                                      </p:cBhvr>
                                      <p:tavLst>
                                        <p:tav tm="0">
                                          <p:val>
                                            <p:strVal val="#ppt_y-#ppt_h*1.125000"/>
                                          </p:val>
                                        </p:tav>
                                        <p:tav tm="100000">
                                          <p:val>
                                            <p:strVal val="#ppt_y"/>
                                          </p:val>
                                        </p:tav>
                                      </p:tavLst>
                                    </p:anim>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3419" y="3139088"/>
            <a:ext cx="2087391" cy="1064520"/>
            <a:chOff x="755576" y="2354316"/>
            <a:chExt cx="1565543" cy="798390"/>
          </a:xfrm>
        </p:grpSpPr>
        <p:sp>
          <p:nvSpPr>
            <p:cNvPr id="16" name="AutoShape 15"/>
            <p:cNvSpPr>
              <a:spLocks noChangeArrowheads="1"/>
            </p:cNvSpPr>
            <p:nvPr/>
          </p:nvSpPr>
          <p:spPr bwMode="auto">
            <a:xfrm>
              <a:off x="755576" y="2354316"/>
              <a:ext cx="1565543" cy="798390"/>
            </a:xfrm>
            <a:prstGeom prst="homePlate">
              <a:avLst>
                <a:gd name="adj" fmla="val 33678"/>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1" name="WordArt 20"/>
            <p:cNvSpPr>
              <a:spLocks noChangeArrowheads="1" noChangeShapeType="1"/>
            </p:cNvSpPr>
            <p:nvPr/>
          </p:nvSpPr>
          <p:spPr bwMode="auto">
            <a:xfrm>
              <a:off x="1043608" y="2591511"/>
              <a:ext cx="864000" cy="324000"/>
            </a:xfrm>
            <a:prstGeom prst="rect">
              <a:avLst/>
            </a:prstGeom>
            <a:extLst>
              <a:ext uri="{AF507438-7753-43E0-B8FC-AC1667EBCBE1}">
                <a14:hiddenEffects xmlns:a14="http://schemas.microsoft.com/office/drawing/2010/main" xmlns="">
                  <a:effectLst/>
                </a14:hiddenEffects>
              </a:ext>
            </a:extLst>
          </p:spPr>
          <p:txBody>
            <a:bodyPr wrap="none" fromWordArt="1"/>
            <a:lstStyle/>
            <a:p>
              <a:pPr algn="ctr">
                <a:defRPr/>
              </a:pPr>
              <a:r>
                <a:rPr lang="zh-CN" altLang="en-US" sz="2665" b="1" i="1" kern="0" dirty="0">
                  <a:ln w="9525" cmpd="sng">
                    <a:noFill/>
                    <a:round/>
                  </a:ln>
                  <a:solidFill>
                    <a:srgbClr val="C00000"/>
                  </a:solidFill>
                  <a:latin typeface="微软雅黑" panose="020B0503020204020204" pitchFamily="34" charset="-122"/>
                  <a:ea typeface="微软雅黑" panose="020B0503020204020204" pitchFamily="34" charset="-122"/>
                </a:rPr>
                <a:t>搜集资料</a:t>
              </a:r>
            </a:p>
          </p:txBody>
        </p:sp>
      </p:grpSp>
      <p:grpSp>
        <p:nvGrpSpPr>
          <p:cNvPr id="4" name="组合 3"/>
          <p:cNvGrpSpPr/>
          <p:nvPr/>
        </p:nvGrpSpPr>
        <p:grpSpPr>
          <a:xfrm>
            <a:off x="2239996" y="3139088"/>
            <a:ext cx="2087391" cy="1064520"/>
            <a:chOff x="2147342" y="2354316"/>
            <a:chExt cx="1565543" cy="798390"/>
          </a:xfrm>
        </p:grpSpPr>
        <p:sp>
          <p:nvSpPr>
            <p:cNvPr id="17"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2" name="WordArt 21"/>
            <p:cNvSpPr>
              <a:spLocks noChangeArrowheads="1" noChangeShapeType="1"/>
            </p:cNvSpPr>
            <p:nvPr/>
          </p:nvSpPr>
          <p:spPr bwMode="auto">
            <a:xfrm>
              <a:off x="2572410" y="2591511"/>
              <a:ext cx="864000" cy="324000"/>
            </a:xfrm>
            <a:prstGeom prst="rect">
              <a:avLst/>
            </a:prstGeom>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14:hiddenEffects>
              </a:ext>
            </a:extLst>
          </p:spPr>
          <p:txBody>
            <a:bodyPr wrap="none" fromWordArt="1"/>
            <a:lstStyle/>
            <a:p>
              <a:pPr algn="ctr" defTabSz="685800"/>
              <a:r>
                <a:rPr lang="zh-CN" altLang="en-US" sz="2665" b="1" i="1" kern="0" dirty="0">
                  <a:ln w="9525" cmpd="sng">
                    <a:noFill/>
                    <a:round/>
                  </a:ln>
                  <a:solidFill>
                    <a:srgbClr val="C00000"/>
                  </a:solidFill>
                  <a:latin typeface="微软雅黑" panose="020B0503020204020204" pitchFamily="34" charset="-122"/>
                  <a:ea typeface="微软雅黑" panose="020B0503020204020204" pitchFamily="34" charset="-122"/>
                </a:rPr>
                <a:t>论文选题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046552" y="3139088"/>
            <a:ext cx="2087391" cy="1064520"/>
            <a:chOff x="3501870" y="2354316"/>
            <a:chExt cx="1565543" cy="798390"/>
          </a:xfrm>
        </p:grpSpPr>
        <p:sp>
          <p:nvSpPr>
            <p:cNvPr id="18" name="AutoShape 17"/>
            <p:cNvSpPr>
              <a:spLocks noChangeArrowheads="1"/>
            </p:cNvSpPr>
            <p:nvPr/>
          </p:nvSpPr>
          <p:spPr bwMode="auto">
            <a:xfrm>
              <a:off x="3501870"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3" name="WordArt 22"/>
            <p:cNvSpPr>
              <a:spLocks noChangeArrowheads="1" noChangeShapeType="1"/>
            </p:cNvSpPr>
            <p:nvPr/>
          </p:nvSpPr>
          <p:spPr bwMode="auto">
            <a:xfrm>
              <a:off x="4016296" y="2591511"/>
              <a:ext cx="864000" cy="324000"/>
            </a:xfrm>
            <a:prstGeom prst="rect">
              <a:avLst/>
            </a:prstGeom>
            <a:extLst>
              <a:ext uri="{AF507438-7753-43E0-B8FC-AC1667EBCBE1}">
                <a14:hiddenEffects xmlns:a14="http://schemas.microsoft.com/office/drawing/2010/main" xmlns="">
                  <a:effectLst/>
                </a14:hiddenEffects>
              </a:ext>
            </a:extLst>
          </p:spPr>
          <p:txBody>
            <a:bodyPr wrap="none" fromWordArt="1"/>
            <a:lstStyle/>
            <a:p>
              <a:pPr algn="ctr">
                <a:defRPr/>
              </a:pPr>
              <a:r>
                <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rPr>
                <a:t>论文开题</a:t>
              </a:r>
            </a:p>
          </p:txBody>
        </p:sp>
      </p:grpSp>
      <p:grpSp>
        <p:nvGrpSpPr>
          <p:cNvPr id="22" name="组合 21"/>
          <p:cNvGrpSpPr/>
          <p:nvPr/>
        </p:nvGrpSpPr>
        <p:grpSpPr>
          <a:xfrm>
            <a:off x="5853089" y="3139088"/>
            <a:ext cx="2087391" cy="1064520"/>
            <a:chOff x="4837779" y="2354316"/>
            <a:chExt cx="1565543" cy="798390"/>
          </a:xfrm>
        </p:grpSpPr>
        <p:sp>
          <p:nvSpPr>
            <p:cNvPr id="19" name="AutoShape 18"/>
            <p:cNvSpPr>
              <a:spLocks noChangeArrowheads="1"/>
            </p:cNvSpPr>
            <p:nvPr/>
          </p:nvSpPr>
          <p:spPr bwMode="auto">
            <a:xfrm>
              <a:off x="4837779"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4" name="WordArt 23"/>
            <p:cNvSpPr>
              <a:spLocks noChangeArrowheads="1" noChangeShapeType="1"/>
            </p:cNvSpPr>
            <p:nvPr/>
          </p:nvSpPr>
          <p:spPr bwMode="auto">
            <a:xfrm>
              <a:off x="5333227" y="2591511"/>
              <a:ext cx="864000" cy="324000"/>
            </a:xfrm>
            <a:prstGeom prst="rect">
              <a:avLst/>
            </a:prstGeom>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14:hiddenEffects>
              </a:ext>
            </a:extLst>
          </p:spPr>
          <p:txBody>
            <a:bodyPr wrap="none" fromWordArt="1"/>
            <a:lstStyle/>
            <a:p>
              <a:pPr algn="ctr" defTabSz="685800"/>
              <a:r>
                <a:rPr lang="zh-CN" altLang="en-US" sz="1865" b="1" dirty="0">
                  <a:solidFill>
                    <a:schemeClr val="bg1"/>
                  </a:solidFill>
                  <a:latin typeface="微软雅黑" panose="020B0503020204020204" pitchFamily="34" charset="-122"/>
                  <a:ea typeface="微软雅黑" panose="020B0503020204020204" pitchFamily="34" charset="-122"/>
                </a:rPr>
                <a:t>研究分析</a:t>
              </a:r>
            </a:p>
          </p:txBody>
        </p:sp>
      </p:grpSp>
      <p:grpSp>
        <p:nvGrpSpPr>
          <p:cNvPr id="23" name="组合 22"/>
          <p:cNvGrpSpPr/>
          <p:nvPr/>
        </p:nvGrpSpPr>
        <p:grpSpPr>
          <a:xfrm>
            <a:off x="7659616" y="3139088"/>
            <a:ext cx="2087391" cy="1064520"/>
            <a:chOff x="6175239" y="2354316"/>
            <a:chExt cx="1565543" cy="798390"/>
          </a:xfrm>
        </p:grpSpPr>
        <p:sp>
          <p:nvSpPr>
            <p:cNvPr id="20" name="AutoShape 19"/>
            <p:cNvSpPr>
              <a:spLocks noChangeArrowheads="1"/>
            </p:cNvSpPr>
            <p:nvPr/>
          </p:nvSpPr>
          <p:spPr bwMode="auto">
            <a:xfrm>
              <a:off x="6175239"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15" name="WordArt 23"/>
            <p:cNvSpPr>
              <a:spLocks noChangeArrowheads="1" noChangeShapeType="1"/>
            </p:cNvSpPr>
            <p:nvPr/>
          </p:nvSpPr>
          <p:spPr bwMode="auto">
            <a:xfrm>
              <a:off x="6579343" y="2591511"/>
              <a:ext cx="864000" cy="324000"/>
            </a:xfrm>
            <a:prstGeom prst="rect">
              <a:avLst/>
            </a:prstGeom>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14:hiddenEffects>
              </a:ext>
            </a:extLst>
          </p:spPr>
          <p:txBody>
            <a:bodyPr wrap="none" fromWordArt="1"/>
            <a:lstStyle/>
            <a:p>
              <a:pPr algn="ctr" defTabSz="685800"/>
              <a:r>
                <a:rPr lang="zh-CN" altLang="en-US" sz="2665" b="1" i="1" kern="0" dirty="0">
                  <a:ln w="9525" cmpd="sng">
                    <a:noFill/>
                    <a:round/>
                  </a:ln>
                  <a:solidFill>
                    <a:srgbClr val="C00000"/>
                  </a:solidFill>
                  <a:latin typeface="微软雅黑" panose="020B0503020204020204" pitchFamily="34" charset="-122"/>
                  <a:ea typeface="微软雅黑" panose="020B0503020204020204" pitchFamily="34" charset="-122"/>
                </a:rPr>
                <a:t>论文撰写</a:t>
              </a:r>
              <a:endParaRPr lang="zh-CN" altLang="en-US" sz="2665" i="1" kern="0" dirty="0">
                <a:ln w="9525" cmpd="sng">
                  <a:noFill/>
                  <a:round/>
                </a:ln>
                <a:solidFill>
                  <a:srgbClr val="C00000"/>
                </a:solidFill>
                <a:latin typeface="微软雅黑" panose="020B0503020204020204" pitchFamily="34" charset="-122"/>
                <a:ea typeface="微软雅黑" panose="020B0503020204020204" pitchFamily="34" charset="-122"/>
              </a:endParaRPr>
            </a:p>
          </p:txBody>
        </p:sp>
      </p:grpSp>
      <p:sp>
        <p:nvSpPr>
          <p:cNvPr id="5" name="Line 6"/>
          <p:cNvSpPr>
            <a:spLocks noChangeShapeType="1"/>
          </p:cNvSpPr>
          <p:nvPr/>
        </p:nvSpPr>
        <p:spPr bwMode="auto">
          <a:xfrm flipV="1">
            <a:off x="744336" y="1455151"/>
            <a:ext cx="0"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6" name="Line 7"/>
          <p:cNvSpPr>
            <a:spLocks noChangeShapeType="1"/>
          </p:cNvSpPr>
          <p:nvPr/>
        </p:nvSpPr>
        <p:spPr bwMode="auto">
          <a:xfrm flipH="1" flipV="1">
            <a:off x="4370408"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7" name="Line 8"/>
          <p:cNvSpPr>
            <a:spLocks noChangeShapeType="1"/>
          </p:cNvSpPr>
          <p:nvPr/>
        </p:nvSpPr>
        <p:spPr bwMode="auto">
          <a:xfrm flipV="1">
            <a:off x="2546203" y="4324400"/>
            <a:ext cx="0" cy="149208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8" name="Line 9"/>
          <p:cNvSpPr>
            <a:spLocks noChangeShapeType="1"/>
          </p:cNvSpPr>
          <p:nvPr/>
        </p:nvSpPr>
        <p:spPr bwMode="auto">
          <a:xfrm flipV="1">
            <a:off x="6098597" y="4324428"/>
            <a:ext cx="0" cy="1492089"/>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36" name="TextBox 11"/>
          <p:cNvSpPr txBox="1">
            <a:spLocks noChangeArrowheads="1"/>
          </p:cNvSpPr>
          <p:nvPr/>
        </p:nvSpPr>
        <p:spPr bwMode="auto">
          <a:xfrm flipH="1">
            <a:off x="730673" y="1805940"/>
            <a:ext cx="3630507" cy="82994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pitchFamily="34" charset="-122"/>
                <a:cs typeface="+mn-ea"/>
                <a:sym typeface="+mn-lt"/>
              </a:rPr>
              <a:t>中国知网的文献检索增值服务功能；</a:t>
            </a:r>
          </a:p>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pitchFamily="34" charset="-122"/>
                <a:cs typeface="+mn-ea"/>
                <a:sym typeface="+mn-lt"/>
              </a:rPr>
              <a:t>阅读文献的</a:t>
            </a:r>
            <a:r>
              <a:rPr lang="en-US" altLang="zh-CN" sz="1600" dirty="0">
                <a:solidFill>
                  <a:srgbClr val="C00000"/>
                </a:solidFill>
                <a:latin typeface="Arial" panose="020B0604020202020204"/>
                <a:ea typeface="微软雅黑" panose="020B0503020204020204" pitchFamily="34" charset="-122"/>
                <a:cs typeface="+mn-ea"/>
                <a:sym typeface="+mn-lt"/>
              </a:rPr>
              <a:t>“</a:t>
            </a:r>
            <a:r>
              <a:rPr lang="zh-CN" altLang="en-US" sz="1600" dirty="0">
                <a:solidFill>
                  <a:srgbClr val="C00000"/>
                </a:solidFill>
                <a:latin typeface="Arial" panose="020B0604020202020204"/>
                <a:ea typeface="微软雅黑" panose="020B0503020204020204" pitchFamily="34" charset="-122"/>
                <a:cs typeface="+mn-ea"/>
                <a:sym typeface="+mn-lt"/>
              </a:rPr>
              <a:t>二八法则</a:t>
            </a:r>
            <a:r>
              <a:rPr lang="en-US" altLang="zh-CN" sz="1600" dirty="0">
                <a:solidFill>
                  <a:srgbClr val="C00000"/>
                </a:solidFill>
                <a:latin typeface="Arial" panose="020B0604020202020204"/>
                <a:ea typeface="微软雅黑" panose="020B0503020204020204" pitchFamily="34" charset="-122"/>
                <a:cs typeface="+mn-ea"/>
                <a:sym typeface="+mn-lt"/>
              </a:rPr>
              <a:t>”</a:t>
            </a:r>
            <a:r>
              <a:rPr lang="zh-CN" altLang="en-US" sz="1600" dirty="0">
                <a:solidFill>
                  <a:srgbClr val="C00000"/>
                </a:solidFill>
                <a:latin typeface="Arial" panose="020B0604020202020204"/>
                <a:ea typeface="微软雅黑" panose="020B0503020204020204" pitchFamily="34" charset="-122"/>
                <a:cs typeface="+mn-ea"/>
                <a:sym typeface="+mn-lt"/>
              </a:rPr>
              <a:t>；</a:t>
            </a:r>
          </a:p>
        </p:txBody>
      </p:sp>
      <p:sp>
        <p:nvSpPr>
          <p:cNvPr id="38" name="TextBox 11"/>
          <p:cNvSpPr txBox="1">
            <a:spLocks noChangeArrowheads="1"/>
          </p:cNvSpPr>
          <p:nvPr/>
        </p:nvSpPr>
        <p:spPr bwMode="auto">
          <a:xfrm flipH="1">
            <a:off x="4473787" y="1455420"/>
            <a:ext cx="2905760" cy="15659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研究背景、目的、意义；</a:t>
            </a: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文献综述——研究的理论支撑；</a:t>
            </a: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核心概念的界定；</a:t>
            </a: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研究设计；</a:t>
            </a: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研究预期成果及成果形式。</a:t>
            </a:r>
          </a:p>
        </p:txBody>
      </p:sp>
      <p:sp>
        <p:nvSpPr>
          <p:cNvPr id="40" name="TextBox 11"/>
          <p:cNvSpPr txBox="1">
            <a:spLocks noChangeArrowheads="1"/>
          </p:cNvSpPr>
          <p:nvPr/>
        </p:nvSpPr>
        <p:spPr bwMode="auto">
          <a:xfrm flipH="1">
            <a:off x="6241627" y="4458547"/>
            <a:ext cx="3013287" cy="127127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具体实施研究设计；</a:t>
            </a: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重复研究过程，避免偶然性；</a:t>
            </a: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pitchFamily="34" charset="-122"/>
                <a:cs typeface="+mn-ea"/>
                <a:sym typeface="+mn-lt"/>
              </a:rPr>
              <a:t>得出的结论与开题预期目标做对比。</a:t>
            </a:r>
          </a:p>
        </p:txBody>
      </p:sp>
      <p:sp>
        <p:nvSpPr>
          <p:cNvPr id="44" name="TextBox 11"/>
          <p:cNvSpPr txBox="1">
            <a:spLocks noChangeArrowheads="1"/>
          </p:cNvSpPr>
          <p:nvPr/>
        </p:nvSpPr>
        <p:spPr bwMode="auto">
          <a:xfrm flipH="1">
            <a:off x="2656840" y="4461933"/>
            <a:ext cx="2757593" cy="97599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rgbClr val="C00000"/>
                </a:solidFill>
                <a:latin typeface="Arial" panose="020B0604020202020204"/>
                <a:ea typeface="微软雅黑" panose="020B0503020204020204" pitchFamily="34" charset="-122"/>
                <a:cs typeface="+mn-ea"/>
                <a:sym typeface="+mn-lt"/>
              </a:rPr>
              <a:t>明确的研究方向；</a:t>
            </a:r>
          </a:p>
          <a:p>
            <a:pPr lvl="0" eaLnBrk="1" hangingPunct="1">
              <a:lnSpc>
                <a:spcPct val="120000"/>
              </a:lnSpc>
              <a:defRPr/>
            </a:pPr>
            <a:r>
              <a:rPr lang="zh-CN" altLang="en-US" sz="1600" dirty="0">
                <a:solidFill>
                  <a:srgbClr val="C00000"/>
                </a:solidFill>
                <a:latin typeface="Arial" panose="020B0604020202020204"/>
                <a:ea typeface="微软雅黑" panose="020B0503020204020204" pitchFamily="34" charset="-122"/>
                <a:cs typeface="+mn-ea"/>
                <a:sym typeface="+mn-lt"/>
              </a:rPr>
              <a:t>选择创新性话题；</a:t>
            </a:r>
          </a:p>
          <a:p>
            <a:pPr lvl="0" eaLnBrk="1" hangingPunct="1">
              <a:lnSpc>
                <a:spcPct val="120000"/>
              </a:lnSpc>
              <a:defRPr/>
            </a:pPr>
            <a:r>
              <a:rPr lang="zh-CN" altLang="en-US" sz="1600" dirty="0">
                <a:solidFill>
                  <a:srgbClr val="C00000"/>
                </a:solidFill>
                <a:latin typeface="Arial" panose="020B0604020202020204"/>
                <a:ea typeface="微软雅黑" panose="020B0503020204020204" pitchFamily="34" charset="-122"/>
                <a:cs typeface="+mn-ea"/>
                <a:sym typeface="+mn-lt"/>
              </a:rPr>
              <a:t>如何研读文献。</a:t>
            </a:r>
          </a:p>
        </p:txBody>
      </p:sp>
      <p:sp>
        <p:nvSpPr>
          <p:cNvPr id="46" name="Line 7"/>
          <p:cNvSpPr>
            <a:spLocks noChangeShapeType="1"/>
          </p:cNvSpPr>
          <p:nvPr/>
        </p:nvSpPr>
        <p:spPr bwMode="auto">
          <a:xfrm flipH="1" flipV="1">
            <a:off x="7949164"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47" name="TextBox 11"/>
          <p:cNvSpPr txBox="1">
            <a:spLocks noChangeArrowheads="1"/>
          </p:cNvSpPr>
          <p:nvPr/>
        </p:nvSpPr>
        <p:spPr bwMode="auto">
          <a:xfrm flipH="1">
            <a:off x="8127153" y="1436793"/>
            <a:ext cx="3505200" cy="119888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pitchFamily="34" charset="-122"/>
                <a:cs typeface="+mn-ea"/>
                <a:sym typeface="+mn-lt"/>
              </a:rPr>
              <a:t>如何搭建论文框架；</a:t>
            </a:r>
          </a:p>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pitchFamily="34" charset="-122"/>
                <a:cs typeface="+mn-ea"/>
                <a:sym typeface="+mn-lt"/>
              </a:rPr>
              <a:t>论文题目、摘要、关键词写作方法；</a:t>
            </a:r>
          </a:p>
          <a:p>
            <a:pPr lvl="0" indent="0" eaLnBrk="1" hangingPunct="1">
              <a:lnSpc>
                <a:spcPct val="150000"/>
              </a:lnSpc>
              <a:buFont typeface="Arial" panose="020B0604020202020204" pitchFamily="34" charset="0"/>
              <a:buNone/>
              <a:defRPr/>
            </a:pPr>
            <a:endParaRPr lang="zh-CN" altLang="en-US" sz="1600" dirty="0">
              <a:solidFill>
                <a:srgbClr val="C00000"/>
              </a:solidFill>
              <a:latin typeface="Arial" panose="020B0604020202020204"/>
              <a:ea typeface="微软雅黑" panose="020B0503020204020204" pitchFamily="34" charset="-122"/>
              <a:cs typeface="+mn-ea"/>
              <a:sym typeface="+mn-lt"/>
            </a:endParaRPr>
          </a:p>
        </p:txBody>
      </p:sp>
      <p:grpSp>
        <p:nvGrpSpPr>
          <p:cNvPr id="25" name="组合 24"/>
          <p:cNvGrpSpPr/>
          <p:nvPr/>
        </p:nvGrpSpPr>
        <p:grpSpPr>
          <a:xfrm>
            <a:off x="9444283" y="3139088"/>
            <a:ext cx="2087391" cy="1064520"/>
            <a:chOff x="2147342" y="2354316"/>
            <a:chExt cx="1565543" cy="798390"/>
          </a:xfrm>
        </p:grpSpPr>
        <p:sp>
          <p:nvSpPr>
            <p:cNvPr id="26"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pitchFamily="34" charset="-122"/>
                <a:ea typeface="微软雅黑" panose="020B0503020204020204" pitchFamily="34" charset="-122"/>
              </a:endParaRPr>
            </a:p>
          </p:txBody>
        </p:sp>
        <p:sp>
          <p:nvSpPr>
            <p:cNvPr id="27" name="WordArt 21"/>
            <p:cNvSpPr>
              <a:spLocks noChangeArrowheads="1" noChangeShapeType="1"/>
            </p:cNvSpPr>
            <p:nvPr/>
          </p:nvSpPr>
          <p:spPr bwMode="auto">
            <a:xfrm>
              <a:off x="2547010" y="2592146"/>
              <a:ext cx="864000" cy="324000"/>
            </a:xfrm>
            <a:prstGeom prst="rect">
              <a:avLst/>
            </a:prstGeom>
            <a:extLst>
              <a:ext uri="{91240B29-F687-4F45-9708-019B960494DF}">
                <a14:hiddenLine xmlns:a14="http://schemas.microsoft.com/office/drawing/2010/main" xmlns="" w="9525">
                  <a:solidFill>
                    <a:srgbClr val="000000"/>
                  </a:solidFill>
                  <a:round/>
                </a14:hiddenLine>
              </a:ext>
              <a:ext uri="{AF507438-7753-43E0-B8FC-AC1667EBCBE1}">
                <a14:hiddenEffects xmlns:a14="http://schemas.microsoft.com/office/drawing/2010/main" xmlns="">
                  <a:effectLst/>
                </a14:hiddenEffects>
              </a:ext>
            </a:extLst>
          </p:spPr>
          <p:txBody>
            <a:bodyPr wrap="none" fromWordArt="1"/>
            <a:lstStyle/>
            <a:p>
              <a:pPr algn="ctr" defTabSz="914400">
                <a:defRPr/>
              </a:pPr>
              <a:r>
                <a:rPr lang="zh-CN" altLang="en-US" sz="1865" b="1" kern="0" dirty="0">
                  <a:ln w="9525" cmpd="sng">
                    <a:noFill/>
                    <a:round/>
                  </a:ln>
                  <a:solidFill>
                    <a:schemeClr val="bg1"/>
                  </a:solidFill>
                  <a:latin typeface="微软雅黑" panose="020B0503020204020204" pitchFamily="34" charset="-122"/>
                  <a:ea typeface="微软雅黑" panose="020B0503020204020204" pitchFamily="34" charset="-122"/>
                </a:rPr>
                <a:t>论文投稿</a:t>
              </a:r>
              <a:endParaRPr lang="zh-CN" altLang="en-US" sz="2665" b="1" i="1" kern="0" dirty="0">
                <a:ln w="9525" cmpd="sng">
                  <a:noFill/>
                  <a:round/>
                </a:ln>
                <a:solidFill>
                  <a:srgbClr val="C00000"/>
                </a:solidFill>
                <a:latin typeface="微软雅黑" panose="020B0503020204020204" pitchFamily="34" charset="-122"/>
                <a:ea typeface="微软雅黑" panose="020B0503020204020204" pitchFamily="34" charset="-122"/>
              </a:endParaRPr>
            </a:p>
          </p:txBody>
        </p:sp>
      </p:grpSp>
      <p:sp>
        <p:nvSpPr>
          <p:cNvPr id="35" name="Line 9"/>
          <p:cNvSpPr>
            <a:spLocks noChangeShapeType="1"/>
          </p:cNvSpPr>
          <p:nvPr/>
        </p:nvSpPr>
        <p:spPr bwMode="auto">
          <a:xfrm flipV="1">
            <a:off x="9425151" y="4302415"/>
            <a:ext cx="0" cy="153601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pitchFamily="34" charset="-122"/>
              <a:ea typeface="微软雅黑" panose="020B0503020204020204" pitchFamily="34" charset="-122"/>
            </a:endParaRPr>
          </a:p>
        </p:txBody>
      </p:sp>
      <p:sp>
        <p:nvSpPr>
          <p:cNvPr id="42" name="TextBox 11"/>
          <p:cNvSpPr txBox="1">
            <a:spLocks noChangeArrowheads="1"/>
          </p:cNvSpPr>
          <p:nvPr/>
        </p:nvSpPr>
        <p:spPr bwMode="auto">
          <a:xfrm flipH="1">
            <a:off x="9528387" y="4324773"/>
            <a:ext cx="2722880" cy="156845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50000"/>
              </a:lnSpc>
              <a:buFont typeface="Arial" panose="020B0604020202020204" pitchFamily="34" charset="0"/>
              <a:buChar char="•"/>
              <a:defRPr/>
            </a:pPr>
            <a:r>
              <a:rPr lang="zh-CN" altLang="en-US" sz="1600" dirty="0">
                <a:solidFill>
                  <a:schemeClr val="tx1"/>
                </a:solidFill>
                <a:latin typeface="Arial" panose="020B0604020202020204"/>
                <a:ea typeface="微软雅黑" panose="020B0503020204020204" pitchFamily="34" charset="-122"/>
                <a:cs typeface="+mn-ea"/>
                <a:sym typeface="+mn-lt"/>
              </a:rPr>
              <a:t>三个选刊方法；</a:t>
            </a:r>
          </a:p>
          <a:p>
            <a:pPr marL="171450" lvl="0" indent="-171450" eaLnBrk="1" hangingPunct="1">
              <a:lnSpc>
                <a:spcPct val="150000"/>
              </a:lnSpc>
              <a:buFont typeface="Arial" panose="020B0604020202020204" pitchFamily="34" charset="0"/>
              <a:buChar char="•"/>
              <a:defRPr/>
            </a:pPr>
            <a:r>
              <a:rPr lang="zh-CN" altLang="en-US" sz="1600" dirty="0">
                <a:solidFill>
                  <a:schemeClr val="tx1"/>
                </a:solidFill>
                <a:latin typeface="Arial" panose="020B0604020202020204"/>
                <a:ea typeface="微软雅黑" panose="020B0503020204020204" pitchFamily="34" charset="-122"/>
                <a:cs typeface="+mn-ea"/>
                <a:sym typeface="+mn-lt"/>
              </a:rPr>
              <a:t>投稿时，如何提高论文录用率；</a:t>
            </a:r>
          </a:p>
          <a:p>
            <a:pPr marL="171450" lvl="0" indent="-171450" eaLnBrk="1" hangingPunct="1">
              <a:lnSpc>
                <a:spcPct val="150000"/>
              </a:lnSpc>
              <a:buFont typeface="Arial" panose="020B0604020202020204" pitchFamily="34" charset="0"/>
              <a:buChar char="•"/>
              <a:defRPr/>
            </a:pP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投稿原则。</a:t>
            </a:r>
          </a:p>
        </p:txBody>
      </p:sp>
      <p:sp>
        <p:nvSpPr>
          <p:cNvPr id="9" name="圆角矩形 8"/>
          <p:cNvSpPr/>
          <p:nvPr/>
        </p:nvSpPr>
        <p:spPr>
          <a:xfrm>
            <a:off x="-280670" y="136525"/>
            <a:ext cx="501269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pitchFamily="34" charset="-122"/>
                <a:ea typeface="微软雅黑" panose="020B0503020204020204" pitchFamily="34" charset="-122"/>
              </a:rPr>
              <a:t>1. 论文概况--- </a:t>
            </a:r>
            <a:r>
              <a:rPr lang="zh-CN" altLang="en-US" sz="2800" b="1" dirty="0">
                <a:latin typeface="微软雅黑" panose="020B0503020204020204" pitchFamily="34" charset="-122"/>
                <a:ea typeface="微软雅黑" panose="020B0503020204020204" pitchFamily="34" charset="-122"/>
              </a:rPr>
              <a:t>创作回忆</a:t>
            </a:r>
          </a:p>
        </p:txBody>
      </p:sp>
      <p:pic>
        <p:nvPicPr>
          <p:cNvPr id="3" name="图片 2" descr="QQ图片20200227151843"/>
          <p:cNvPicPr>
            <a:picLocks noChangeAspect="1"/>
          </p:cNvPicPr>
          <p:nvPr/>
        </p:nvPicPr>
        <p:blipFill>
          <a:blip r:embed="rId3" cstate="print"/>
          <a:stretch>
            <a:fillRect/>
          </a:stretch>
        </p:blipFill>
        <p:spPr>
          <a:xfrm>
            <a:off x="1066800" y="1313180"/>
            <a:ext cx="10058400" cy="4231640"/>
          </a:xfrm>
          <a:prstGeom prst="rect">
            <a:avLst/>
          </a:prstGeom>
        </p:spPr>
      </p:pic>
    </p:spTree>
  </p:cSld>
  <p:clrMapOvr>
    <a:masterClrMapping/>
  </p:clrMapOvr>
  <p:transition spd="slow" advTm="8000">
    <p:pull/>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10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0000">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0000">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142557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pic>
        <p:nvPicPr>
          <p:cNvPr id="2" name="图片 1"/>
          <p:cNvPicPr>
            <a:picLocks noChangeAspect="1"/>
          </p:cNvPicPr>
          <p:nvPr/>
        </p:nvPicPr>
        <p:blipFill>
          <a:blip r:embed="rId3" cstate="print"/>
          <a:stretch>
            <a:fillRect/>
          </a:stretch>
        </p:blipFill>
        <p:spPr>
          <a:xfrm>
            <a:off x="1402715" y="2180590"/>
            <a:ext cx="10399395" cy="2496820"/>
          </a:xfrm>
          <a:prstGeom prst="rect">
            <a:avLst/>
          </a:prstGeom>
        </p:spPr>
      </p:pic>
      <p:sp>
        <p:nvSpPr>
          <p:cNvPr id="3" name="矩形 2"/>
          <p:cNvSpPr/>
          <p:nvPr/>
        </p:nvSpPr>
        <p:spPr>
          <a:xfrm>
            <a:off x="2960370" y="3303270"/>
            <a:ext cx="506730" cy="554355"/>
          </a:xfrm>
          <a:prstGeom prst="rect">
            <a:avLst/>
          </a:prstGeom>
          <a:noFill/>
          <a:ln w="28575">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4" cstate="print"/>
          <a:stretch>
            <a:fillRect/>
          </a:stretch>
        </p:blipFill>
        <p:spPr>
          <a:xfrm>
            <a:off x="3658870" y="3208020"/>
            <a:ext cx="838835" cy="649605"/>
          </a:xfrm>
          <a:prstGeom prst="rect">
            <a:avLst/>
          </a:prstGeom>
        </p:spPr>
      </p:pic>
      <p:sp>
        <p:nvSpPr>
          <p:cNvPr id="5" name="文本框 4"/>
          <p:cNvSpPr txBox="1"/>
          <p:nvPr/>
        </p:nvSpPr>
        <p:spPr>
          <a:xfrm>
            <a:off x="1306830" y="184150"/>
            <a:ext cx="10591800" cy="2453640"/>
          </a:xfrm>
          <a:prstGeom prst="rect">
            <a:avLst/>
          </a:prstGeom>
          <a:noFill/>
        </p:spPr>
        <p:txBody>
          <a:bodyPr wrap="square" rtlCol="0">
            <a:spAutoFit/>
          </a:bodyPr>
          <a:lstStyle/>
          <a:p>
            <a:pPr indent="0" algn="just">
              <a:lnSpc>
                <a:spcPct val="140000"/>
              </a:lnSpc>
              <a:buFont typeface="Wingdings" panose="05000000000000000000" charset="0"/>
              <a:buNone/>
            </a:pPr>
            <a:r>
              <a:rPr lang="zh-CN" altLang="en-US" sz="2000" b="1"/>
              <a:t>按资源类型进行筛选</a:t>
            </a:r>
          </a:p>
          <a:p>
            <a:pPr marL="285750" indent="-285750" algn="just">
              <a:lnSpc>
                <a:spcPct val="140000"/>
              </a:lnSpc>
              <a:buFont typeface="Wingdings" panose="05000000000000000000" charset="0"/>
              <a:buChar char="l"/>
            </a:pPr>
            <a:r>
              <a:rPr lang="zh-CN" altLang="en-US"/>
              <a:t>横向展示总库所覆盖的所有资源类型，总库检索后，各资源类型下显示符合检索条件的 文献量，突显总库各资源的文献分布情况，可点击查看任一资源类型下的文献</a:t>
            </a:r>
            <a:r>
              <a:rPr lang="zh-CN" altLang="en-US" sz="2000"/>
              <a:t>。</a:t>
            </a:r>
          </a:p>
          <a:p>
            <a:pPr marL="285750" indent="-285750" algn="just">
              <a:lnSpc>
                <a:spcPct val="140000"/>
              </a:lnSpc>
              <a:buFont typeface="Wingdings" panose="05000000000000000000" charset="0"/>
              <a:buChar char="l"/>
            </a:pPr>
            <a:r>
              <a:rPr lang="zh-CN" altLang="en-US" sz="1800"/>
              <a:t>点击“中文”或“外文”，查看检索结果中的中文文献或外文文献。点击“总库”回到 中外文混检结果。</a:t>
            </a:r>
          </a:p>
          <a:p>
            <a:pPr marL="342900" indent="-342900" algn="just">
              <a:lnSpc>
                <a:spcPct val="110000"/>
              </a:lnSpc>
              <a:buFont typeface="Wingdings" panose="05000000000000000000" charset="0"/>
              <a:buChar char="l"/>
            </a:pPr>
            <a:endParaRPr lang="zh-CN" altLang="en-US" sz="2000"/>
          </a:p>
        </p:txBody>
      </p:sp>
      <p:pic>
        <p:nvPicPr>
          <p:cNvPr id="7" name="图片 6"/>
          <p:cNvPicPr>
            <a:picLocks noChangeAspect="1"/>
          </p:cNvPicPr>
          <p:nvPr/>
        </p:nvPicPr>
        <p:blipFill>
          <a:blip r:embed="rId5" cstate="print"/>
          <a:stretch>
            <a:fillRect/>
          </a:stretch>
        </p:blipFill>
        <p:spPr>
          <a:xfrm>
            <a:off x="4497705" y="3857625"/>
            <a:ext cx="816610" cy="542925"/>
          </a:xfrm>
          <a:prstGeom prst="rect">
            <a:avLst/>
          </a:prstGeom>
        </p:spPr>
      </p:pic>
      <p:pic>
        <p:nvPicPr>
          <p:cNvPr id="8" name="图片 7"/>
          <p:cNvPicPr>
            <a:picLocks noChangeAspect="1"/>
          </p:cNvPicPr>
          <p:nvPr/>
        </p:nvPicPr>
        <p:blipFill>
          <a:blip r:embed="rId6" cstate="print"/>
          <a:stretch>
            <a:fillRect/>
          </a:stretch>
        </p:blipFill>
        <p:spPr>
          <a:xfrm>
            <a:off x="5314315" y="3857625"/>
            <a:ext cx="766445" cy="542925"/>
          </a:xfrm>
          <a:prstGeom prst="rect">
            <a:avLst/>
          </a:prstGeom>
        </p:spPr>
      </p:pic>
      <p:pic>
        <p:nvPicPr>
          <p:cNvPr id="9" name="图片 8"/>
          <p:cNvPicPr>
            <a:picLocks noChangeAspect="1"/>
          </p:cNvPicPr>
          <p:nvPr/>
        </p:nvPicPr>
        <p:blipFill>
          <a:blip r:embed="rId7" cstate="print"/>
          <a:stretch>
            <a:fillRect/>
          </a:stretch>
        </p:blipFill>
        <p:spPr>
          <a:xfrm>
            <a:off x="8477885" y="3867150"/>
            <a:ext cx="781685" cy="533400"/>
          </a:xfrm>
          <a:prstGeom prst="rect">
            <a:avLst/>
          </a:prstGeom>
        </p:spPr>
      </p:pic>
      <p:pic>
        <p:nvPicPr>
          <p:cNvPr id="10" name="图片 9"/>
          <p:cNvPicPr>
            <a:picLocks noChangeAspect="1"/>
          </p:cNvPicPr>
          <p:nvPr/>
        </p:nvPicPr>
        <p:blipFill>
          <a:blip r:embed="rId8" cstate="print"/>
          <a:stretch>
            <a:fillRect/>
          </a:stretch>
        </p:blipFill>
        <p:spPr>
          <a:xfrm>
            <a:off x="9259570" y="3867150"/>
            <a:ext cx="750570" cy="12668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p:tgtEl>
                                          <p:spTgt spid="9"/>
                                        </p:tgtEl>
                                        <p:attrNameLst>
                                          <p:attrName>ppt_y</p:attrName>
                                        </p:attrNameLst>
                                      </p:cBhvr>
                                      <p:tavLst>
                                        <p:tav tm="0">
                                          <p:val>
                                            <p:strVal val="#ppt_y-#ppt_h*1.125000"/>
                                          </p:val>
                                        </p:tav>
                                        <p:tav tm="100000">
                                          <p:val>
                                            <p:strVal val="#ppt_y"/>
                                          </p:val>
                                        </p:tav>
                                      </p:tavLst>
                                    </p:anim>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ppt_y</p:attrName>
                                        </p:attrNameLst>
                                      </p:cBhvr>
                                      <p:tavLst>
                                        <p:tav tm="0">
                                          <p:val>
                                            <p:strVal val="#ppt_y-#ppt_h*1.125000"/>
                                          </p:val>
                                        </p:tav>
                                        <p:tav tm="100000">
                                          <p:val>
                                            <p:strVal val="#ppt_y"/>
                                          </p:val>
                                        </p:tav>
                                      </p:tavLst>
                                    </p:anim>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578610" y="2211705"/>
            <a:ext cx="9572625" cy="1181100"/>
          </a:xfrm>
          <a:prstGeom prst="rect">
            <a:avLst/>
          </a:prstGeom>
        </p:spPr>
      </p:pic>
      <p:sp>
        <p:nvSpPr>
          <p:cNvPr id="5" name="文本框 4"/>
          <p:cNvSpPr txBox="1"/>
          <p:nvPr/>
        </p:nvSpPr>
        <p:spPr>
          <a:xfrm>
            <a:off x="1306830" y="184150"/>
            <a:ext cx="10591800" cy="2027555"/>
          </a:xfrm>
          <a:prstGeom prst="rect">
            <a:avLst/>
          </a:prstGeom>
          <a:noFill/>
        </p:spPr>
        <p:txBody>
          <a:bodyPr wrap="square" rtlCol="0">
            <a:spAutoFit/>
          </a:bodyPr>
          <a:lstStyle/>
          <a:p>
            <a:pPr marL="285750" indent="-285750" algn="just">
              <a:lnSpc>
                <a:spcPct val="140000"/>
              </a:lnSpc>
              <a:buFont typeface="Wingdings" panose="05000000000000000000" charset="0"/>
              <a:buChar char="l"/>
            </a:pPr>
            <a:r>
              <a:rPr lang="zh-CN" altLang="en-US"/>
              <a:t>检索结果区左上方显示检索范围和检索条件，并提供查看检索历史、检索表达式的定制 功能。</a:t>
            </a:r>
          </a:p>
          <a:p>
            <a:pPr marL="285750" indent="-285750" algn="just">
              <a:lnSpc>
                <a:spcPct val="140000"/>
              </a:lnSpc>
              <a:buFont typeface="Wingdings" panose="05000000000000000000" charset="0"/>
              <a:buChar char="l"/>
            </a:pPr>
            <a:r>
              <a:rPr lang="zh-CN" altLang="en-US" sz="1800"/>
              <a:t>主题定制：登录个人账号，点击“主题定制”，定制当前的检索表达式至个人书房，可了解所关注 领域的最新成果及进展。</a:t>
            </a:r>
          </a:p>
          <a:p>
            <a:pPr marL="285750" indent="-285750" algn="just">
              <a:lnSpc>
                <a:spcPct val="140000"/>
              </a:lnSpc>
              <a:buFont typeface="Wingdings" panose="05000000000000000000" charset="0"/>
              <a:buChar char="l"/>
            </a:pPr>
            <a:r>
              <a:rPr lang="zh-CN" altLang="en-US" sz="1800"/>
              <a:t>检索历史：点击“检索历史”，可查看检索历史，未登录个人账号的情况下可查看最近的 10 条记 录。在检索历史页点击检索条件，直接查看检索结果。</a:t>
            </a:r>
          </a:p>
        </p:txBody>
      </p:sp>
      <p:pic>
        <p:nvPicPr>
          <p:cNvPr id="4" name="图片 3"/>
          <p:cNvPicPr>
            <a:picLocks noChangeAspect="1"/>
          </p:cNvPicPr>
          <p:nvPr/>
        </p:nvPicPr>
        <p:blipFill>
          <a:blip r:embed="rId4" cstate="print"/>
          <a:stretch>
            <a:fillRect/>
          </a:stretch>
        </p:blipFill>
        <p:spPr>
          <a:xfrm>
            <a:off x="1578610" y="3392805"/>
            <a:ext cx="4852035" cy="3005455"/>
          </a:xfrm>
          <a:prstGeom prst="rect">
            <a:avLst/>
          </a:prstGeom>
        </p:spPr>
      </p:pic>
      <p:pic>
        <p:nvPicPr>
          <p:cNvPr id="3" name="图片 2"/>
          <p:cNvPicPr>
            <a:picLocks noChangeAspect="1"/>
          </p:cNvPicPr>
          <p:nvPr/>
        </p:nvPicPr>
        <p:blipFill>
          <a:blip r:embed="rId5" cstate="print"/>
          <a:stretch>
            <a:fillRect/>
          </a:stretch>
        </p:blipFill>
        <p:spPr>
          <a:xfrm>
            <a:off x="5321935" y="3413760"/>
            <a:ext cx="6212840" cy="2962910"/>
          </a:xfrm>
          <a:prstGeom prst="rect">
            <a:avLst/>
          </a:prstGeom>
        </p:spPr>
      </p:pic>
      <p:sp>
        <p:nvSpPr>
          <p:cNvPr id="6" name="文本框 5"/>
          <p:cNvSpPr txBox="1"/>
          <p:nvPr/>
        </p:nvSpPr>
        <p:spPr>
          <a:xfrm rot="16200000">
            <a:off x="-142557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142557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pic>
        <p:nvPicPr>
          <p:cNvPr id="2" name="图片 1"/>
          <p:cNvPicPr>
            <a:picLocks noChangeAspect="1"/>
          </p:cNvPicPr>
          <p:nvPr/>
        </p:nvPicPr>
        <p:blipFill>
          <a:blip r:embed="rId3" cstate="print"/>
          <a:stretch>
            <a:fillRect/>
          </a:stretch>
        </p:blipFill>
        <p:spPr>
          <a:xfrm>
            <a:off x="1440180" y="1587500"/>
            <a:ext cx="10149840" cy="4935855"/>
          </a:xfrm>
          <a:prstGeom prst="rect">
            <a:avLst/>
          </a:prstGeom>
        </p:spPr>
      </p:pic>
      <p:sp>
        <p:nvSpPr>
          <p:cNvPr id="5" name="文本框 4"/>
          <p:cNvSpPr txBox="1"/>
          <p:nvPr/>
        </p:nvSpPr>
        <p:spPr>
          <a:xfrm>
            <a:off x="1219200" y="184150"/>
            <a:ext cx="10591800" cy="1296670"/>
          </a:xfrm>
          <a:prstGeom prst="rect">
            <a:avLst/>
          </a:prstGeom>
          <a:noFill/>
        </p:spPr>
        <p:txBody>
          <a:bodyPr wrap="square" rtlCol="0">
            <a:spAutoFit/>
          </a:bodyPr>
          <a:lstStyle/>
          <a:p>
            <a:pPr indent="0" algn="just">
              <a:lnSpc>
                <a:spcPct val="140000"/>
              </a:lnSpc>
              <a:buFont typeface="Wingdings" panose="05000000000000000000" charset="0"/>
              <a:buNone/>
            </a:pPr>
            <a:r>
              <a:rPr lang="zh-CN" altLang="en-US" sz="2000" b="1"/>
              <a:t>按分组项进行筛选</a:t>
            </a:r>
          </a:p>
          <a:p>
            <a:pPr marL="285750" indent="-285750" algn="just">
              <a:lnSpc>
                <a:spcPct val="140000"/>
              </a:lnSpc>
              <a:buFont typeface="Wingdings" panose="05000000000000000000" charset="0"/>
              <a:buChar char="l"/>
            </a:pPr>
            <a:r>
              <a:rPr lang="zh-CN" altLang="en-US"/>
              <a:t>检索结果区左侧为分组筛选区，提供多层面的筛选角度，并支持多个条件的组合筛选， 以快速、精准地从检索结果中筛选出所需的优质文献</a:t>
            </a:r>
            <a:r>
              <a:rPr lang="zh-CN" altLang="en-US" sz="1800"/>
              <a:t>。</a:t>
            </a:r>
          </a:p>
        </p:txBody>
      </p:sp>
      <p:pic>
        <p:nvPicPr>
          <p:cNvPr id="4" name="图片 3"/>
          <p:cNvPicPr>
            <a:picLocks noChangeAspect="1"/>
          </p:cNvPicPr>
          <p:nvPr/>
        </p:nvPicPr>
        <p:blipFill>
          <a:blip r:embed="rId4" cstate="print"/>
          <a:stretch>
            <a:fillRect/>
          </a:stretch>
        </p:blipFill>
        <p:spPr>
          <a:xfrm>
            <a:off x="1329690" y="2814320"/>
            <a:ext cx="2457450" cy="33813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144208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sp>
        <p:nvSpPr>
          <p:cNvPr id="5" name="文本框 4"/>
          <p:cNvSpPr txBox="1"/>
          <p:nvPr/>
        </p:nvSpPr>
        <p:spPr>
          <a:xfrm>
            <a:off x="1219200" y="184150"/>
            <a:ext cx="10591800" cy="478155"/>
          </a:xfrm>
          <a:prstGeom prst="rect">
            <a:avLst/>
          </a:prstGeom>
          <a:noFill/>
        </p:spPr>
        <p:txBody>
          <a:bodyPr wrap="square" rtlCol="0">
            <a:spAutoFit/>
          </a:bodyPr>
          <a:lstStyle/>
          <a:p>
            <a:pPr marL="285750" indent="-285750" algn="just">
              <a:lnSpc>
                <a:spcPct val="140000"/>
              </a:lnSpc>
              <a:buFont typeface="Wingdings" panose="05000000000000000000" charset="0"/>
              <a:buChar char="l"/>
            </a:pPr>
            <a:r>
              <a:rPr lang="zh-CN" altLang="en-US"/>
              <a:t>横向资源类型区与纵向分组区开形成知识服务矩阵，两者配合使用，可快速、有效地找到所需文章</a:t>
            </a:r>
            <a:r>
              <a:rPr lang="zh-CN" altLang="en-US" sz="1800"/>
              <a:t>。</a:t>
            </a:r>
          </a:p>
        </p:txBody>
      </p:sp>
      <p:pic>
        <p:nvPicPr>
          <p:cNvPr id="3" name="图片 2"/>
          <p:cNvPicPr>
            <a:picLocks noChangeAspect="1"/>
          </p:cNvPicPr>
          <p:nvPr/>
        </p:nvPicPr>
        <p:blipFill>
          <a:blip r:embed="rId3" cstate="print"/>
          <a:stretch>
            <a:fillRect/>
          </a:stretch>
        </p:blipFill>
        <p:spPr>
          <a:xfrm>
            <a:off x="1412875" y="1099820"/>
            <a:ext cx="10204450" cy="46577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2"/>
            </p:custDataLst>
          </p:nvPr>
        </p:nvPicPr>
        <p:blipFill>
          <a:blip r:embed="rId4" cstate="print"/>
          <a:stretch>
            <a:fillRect/>
          </a:stretch>
        </p:blipFill>
        <p:spPr>
          <a:xfrm>
            <a:off x="1400810" y="1645920"/>
            <a:ext cx="10149840" cy="4935855"/>
          </a:xfrm>
          <a:prstGeom prst="rect">
            <a:avLst/>
          </a:prstGeom>
        </p:spPr>
      </p:pic>
      <p:sp>
        <p:nvSpPr>
          <p:cNvPr id="14" name="圆角矩形标注 13"/>
          <p:cNvSpPr/>
          <p:nvPr/>
        </p:nvSpPr>
        <p:spPr>
          <a:xfrm>
            <a:off x="7230428" y="3188970"/>
            <a:ext cx="3603625" cy="912813"/>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1">
                <a:ln>
                  <a:noFill/>
                </a:ln>
                <a:solidFill>
                  <a:schemeClr val="bg1"/>
                </a:solidFill>
                <a:effectLst/>
                <a:uLnTx/>
                <a:uFillTx/>
                <a:latin typeface="宋体" panose="02010600030101010101" pitchFamily="2" charset="-122"/>
                <a:ea typeface="+mn-ea"/>
                <a:cs typeface="+mn-cs"/>
                <a:sym typeface="+mn-ea"/>
              </a:rPr>
              <a:t>可以帮助读者找到引用较多的优秀文献及优秀出版物</a:t>
            </a:r>
          </a:p>
        </p:txBody>
      </p:sp>
      <p:sp>
        <p:nvSpPr>
          <p:cNvPr id="4" name="AutoShape 3"/>
          <p:cNvSpPr/>
          <p:nvPr/>
        </p:nvSpPr>
        <p:spPr>
          <a:xfrm>
            <a:off x="5371148" y="1200150"/>
            <a:ext cx="4089400" cy="1063625"/>
          </a:xfrm>
          <a:prstGeom prst="wedgeRoundRectCallout">
            <a:avLst>
              <a:gd name="adj1" fmla="val 49914"/>
              <a:gd name="adj2" fmla="val 89283"/>
              <a:gd name="adj3" fmla="val 16667"/>
            </a:avLst>
          </a:prstGeom>
          <a:solidFill>
            <a:srgbClr val="2E4271"/>
          </a:solidFill>
          <a:ln w="9525">
            <a:noFill/>
            <a:miter/>
          </a:ln>
        </p:spPr>
        <p:txBody>
          <a:bodyPr wrap="none" lIns="36195" tIns="71755" rIns="36195" bIns="71755"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endParaRPr kumimoji="0" lang="en-US" altLang="zh-CN" sz="1600" b="1" i="0" u="none" strike="noStrike" kern="1200" cap="none" spc="10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sz="1800" b="0" i="0" u="none" strike="noStrike" kern="1200" cap="none" spc="0" normalizeH="0" baseline="0" noProof="1">
                <a:ln>
                  <a:noFill/>
                </a:ln>
                <a:solidFill>
                  <a:schemeClr val="bg1"/>
                </a:solidFill>
                <a:effectLst/>
                <a:uLnTx/>
                <a:uFillTx/>
                <a:latin typeface="宋体" panose="02010600030101010101" pitchFamily="2" charset="-122"/>
                <a:ea typeface="宋体" panose="02010600030101010101" pitchFamily="2" charset="-122"/>
                <a:cs typeface="+mn-cs"/>
                <a:sym typeface="+mn-ea"/>
              </a:rPr>
              <a:t>下载频次最多的文献往往是传播最广、</a:t>
            </a: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sz="1800" b="0" i="0" u="none" strike="noStrike" kern="1200" cap="none" spc="0" normalizeH="0" baseline="0" noProof="1">
                <a:ln>
                  <a:noFill/>
                </a:ln>
                <a:solidFill>
                  <a:schemeClr val="bg1"/>
                </a:solidFill>
                <a:effectLst/>
                <a:uLnTx/>
                <a:uFillTx/>
                <a:latin typeface="宋体" panose="02010600030101010101" pitchFamily="2" charset="-122"/>
                <a:ea typeface="宋体" panose="02010600030101010101" pitchFamily="2" charset="-122"/>
                <a:cs typeface="+mn-cs"/>
                <a:sym typeface="+mn-ea"/>
              </a:rPr>
              <a:t>最受欢迎、文献价值较高的文献。</a:t>
            </a:r>
            <a:endParaRPr kumimoji="0" lang="zh-CN" altLang="en-US" sz="1800" b="0" i="0" u="none" strike="noStrike" kern="1200" cap="none" spc="0" normalizeH="0" baseline="0" noProof="1">
              <a:ln>
                <a:noFill/>
              </a:ln>
              <a:solidFill>
                <a:schemeClr val="tx1">
                  <a:lumMod val="75000"/>
                  <a:lumOff val="25000"/>
                </a:schemeClr>
              </a:solidFill>
              <a:effectLst/>
              <a:uLnTx/>
              <a:uFillTx/>
              <a:latin typeface="宋体" panose="02010600030101010101" pitchFamily="2" charset="-122"/>
              <a:ea typeface="宋体" panose="02010600030101010101" pitchFamily="2" charset="-122"/>
              <a:cs typeface="+mn-cs"/>
              <a:sym typeface="+mn-ea"/>
            </a:endParaRP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defRPr/>
            </a:pPr>
            <a:endParaRPr kumimoji="0" lang="zh-CN" altLang="en-US" sz="1600" b="1" i="0" u="none" strike="noStrike" kern="1200" cap="none" spc="10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2" name="圆角矩形标注 11"/>
          <p:cNvSpPr/>
          <p:nvPr/>
        </p:nvSpPr>
        <p:spPr>
          <a:xfrm>
            <a:off x="5537835" y="3389948"/>
            <a:ext cx="5059363" cy="1914525"/>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1">
                <a:ln>
                  <a:noFill/>
                </a:ln>
                <a:solidFill>
                  <a:schemeClr val="bg1"/>
                </a:solidFill>
                <a:effectLst/>
                <a:uLnTx/>
                <a:uFillTx/>
                <a:latin typeface="宋体" panose="02010600030101010101" pitchFamily="2" charset="-122"/>
                <a:ea typeface="+mn-ea"/>
                <a:cs typeface="+mn-cs"/>
                <a:sym typeface="+mn-ea"/>
              </a:rPr>
              <a:t>综合检索词的发表时间、下载频次及被引频次等计量指标，利用知网特有算法得出数值，按照数值的高低变化进行排序，降序排列排在最前面的文章与检索词的关注度越高。</a:t>
            </a:r>
          </a:p>
        </p:txBody>
      </p:sp>
      <p:sp>
        <p:nvSpPr>
          <p:cNvPr id="8" name="AutoShape 3"/>
          <p:cNvSpPr/>
          <p:nvPr/>
        </p:nvSpPr>
        <p:spPr>
          <a:xfrm>
            <a:off x="5819140" y="1200150"/>
            <a:ext cx="4089400" cy="1063625"/>
          </a:xfrm>
          <a:prstGeom prst="wedgeRoundRectCallout">
            <a:avLst>
              <a:gd name="adj1" fmla="val 20434"/>
              <a:gd name="adj2" fmla="val 86955"/>
              <a:gd name="adj3" fmla="val 16667"/>
            </a:avLst>
          </a:prstGeom>
          <a:solidFill>
            <a:srgbClr val="2E4271"/>
          </a:solidFill>
          <a:ln w="9525">
            <a:noFill/>
            <a:miter/>
          </a:ln>
        </p:spPr>
        <p:txBody>
          <a:bodyPr wrap="none" lIns="36195" tIns="71755" rIns="36195" bIns="71755"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endParaRPr kumimoji="0" lang="en-US" altLang="zh-CN" sz="1600" b="1" i="0" u="none" strike="noStrike" kern="1200" cap="none" spc="10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宋体" panose="02010600030101010101" pitchFamily="2"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sz="1800" b="0" i="0" u="none" strike="noStrike" kern="1200" cap="none" spc="0" normalizeH="0" baseline="0" noProof="1">
                <a:ln>
                  <a:noFill/>
                </a:ln>
                <a:solidFill>
                  <a:schemeClr val="bg1"/>
                </a:solidFill>
                <a:effectLst/>
                <a:uLnTx/>
                <a:uFillTx/>
                <a:latin typeface="宋体" panose="02010600030101010101" pitchFamily="2" charset="-122"/>
                <a:ea typeface="宋体" panose="02010600030101010101" pitchFamily="2" charset="-122"/>
                <a:cs typeface="+mn-cs"/>
                <a:sym typeface="+mn-ea"/>
              </a:rPr>
              <a:t>可以帮助读者找到最新出版的文献，实</a:t>
            </a: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sz="1800" b="0" i="0" u="none" strike="noStrike" kern="1200" cap="none" spc="0" normalizeH="0" baseline="0" noProof="1">
                <a:ln>
                  <a:noFill/>
                </a:ln>
                <a:solidFill>
                  <a:schemeClr val="bg1"/>
                </a:solidFill>
                <a:effectLst/>
                <a:uLnTx/>
                <a:uFillTx/>
                <a:latin typeface="宋体" panose="02010600030101010101" pitchFamily="2" charset="-122"/>
                <a:ea typeface="宋体" panose="02010600030101010101" pitchFamily="2" charset="-122"/>
                <a:cs typeface="+mn-cs"/>
                <a:sym typeface="+mn-ea"/>
              </a:rPr>
              <a:t>现学术发展跟踪，进行文献的系统调研</a:t>
            </a:r>
            <a:endParaRPr kumimoji="0" lang="zh-CN" altLang="en-US" sz="1800" b="0" i="0" u="none" strike="noStrike" kern="1200" cap="none" spc="0" normalizeH="0" baseline="0" noProof="1">
              <a:ln>
                <a:noFill/>
              </a:ln>
              <a:solidFill>
                <a:schemeClr val="tx1">
                  <a:lumMod val="75000"/>
                  <a:lumOff val="25000"/>
                </a:schemeClr>
              </a:solidFill>
              <a:effectLst/>
              <a:uLnTx/>
              <a:uFillTx/>
              <a:latin typeface="宋体" panose="02010600030101010101" pitchFamily="2" charset="-122"/>
              <a:ea typeface="宋体" panose="02010600030101010101" pitchFamily="2" charset="-122"/>
              <a:cs typeface="+mn-cs"/>
              <a:sym typeface="+mn-ea"/>
            </a:endParaRPr>
          </a:p>
          <a:p>
            <a:pPr marL="0" marR="0" lvl="0" indent="0" algn="l" defTabSz="914400" rtl="0" eaLnBrk="0" fontAlgn="base" latinLnBrk="0" hangingPunct="0">
              <a:lnSpc>
                <a:spcPct val="120000"/>
              </a:lnSpc>
              <a:spcBef>
                <a:spcPct val="0"/>
              </a:spcBef>
              <a:spcAft>
                <a:spcPct val="0"/>
              </a:spcAft>
              <a:buClrTx/>
              <a:buSzTx/>
              <a:buFont typeface="Arial" panose="020B0604020202020204" pitchFamily="34" charset="0"/>
              <a:buNone/>
              <a:defRPr/>
            </a:pPr>
            <a:endParaRPr kumimoji="0" lang="zh-CN" altLang="en-US" sz="1600" b="1" i="0" u="none" strike="noStrike" kern="1200" cap="none" spc="10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6" name="文本框 5"/>
          <p:cNvSpPr txBox="1"/>
          <p:nvPr/>
        </p:nvSpPr>
        <p:spPr>
          <a:xfrm rot="16200000">
            <a:off x="-142557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sp>
        <p:nvSpPr>
          <p:cNvPr id="3" name="文本框 2"/>
          <p:cNvSpPr txBox="1"/>
          <p:nvPr/>
        </p:nvSpPr>
        <p:spPr>
          <a:xfrm>
            <a:off x="1400810" y="292100"/>
            <a:ext cx="8241030" cy="478155"/>
          </a:xfrm>
          <a:prstGeom prst="rect">
            <a:avLst/>
          </a:prstGeom>
          <a:noFill/>
        </p:spPr>
        <p:txBody>
          <a:bodyPr wrap="none" rtlCol="0" anchor="t">
            <a:spAutoFit/>
          </a:bodyPr>
          <a:lstStyle/>
          <a:p>
            <a:pPr marL="285750" indent="-285750" algn="just">
              <a:lnSpc>
                <a:spcPct val="140000"/>
              </a:lnSpc>
              <a:buFont typeface="Wingdings" panose="05000000000000000000" charset="0"/>
              <a:buChar char="l"/>
            </a:pPr>
            <a:r>
              <a:rPr lang="zh-CN" altLang="en-US">
                <a:sym typeface="+mn-ea"/>
              </a:rPr>
              <a:t>提供发表时间、相关度、被引、下载排序，可根据需要选择相应的排序方式。</a:t>
            </a: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100000">
                                          <p:val>
                                            <p:strVal val="#ppt_x"/>
                                          </p:val>
                                        </p:tav>
                                      </p:tavLst>
                                    </p:anim>
                                    <p:anim calcmode="lin" valueType="num">
                                      <p:cBhvr>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1+#ppt_h/2"/>
                                          </p:val>
                                        </p:tav>
                                        <p:tav tm="100000">
                                          <p:val>
                                            <p:strVal val="#ppt_y"/>
                                          </p:val>
                                        </p:tav>
                                      </p:tavLst>
                                    </p:anim>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000"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1+#ppt_h/2"/>
                                          </p:val>
                                        </p:tav>
                                        <p:tav tm="100000">
                                          <p:val>
                                            <p:strVal val="#ppt_y"/>
                                          </p:val>
                                        </p:tav>
                                      </p:tavLst>
                                    </p:anim>
                                  </p:childTnLst>
                                </p:cTn>
                              </p:par>
                              <p:par>
                                <p:cTn id="23" presetID="1" presetClass="exit" presetSubtype="0" fill="hold" grpId="1"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1+#ppt_h/2"/>
                                          </p:val>
                                        </p:tav>
                                        <p:tav tm="100000">
                                          <p:val>
                                            <p:strVal val="#ppt_y"/>
                                          </p:val>
                                        </p:tav>
                                      </p:tavLst>
                                    </p:anim>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bldLvl="0" animBg="1"/>
      <p:bldP spid="4" grpId="0" bldLvl="0" animBg="1"/>
      <p:bldP spid="4" grpId="1" animBg="1"/>
      <p:bldP spid="12" grpId="0" bldLvl="0" animBg="1"/>
      <p:bldP spid="12" grpId="1" bldLvl="0" animBg="1"/>
      <p:bldP spid="8" grpId="0" bldLvl="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stretch>
            <a:fillRect/>
          </a:stretch>
        </p:blipFill>
        <p:spPr>
          <a:xfrm>
            <a:off x="1469390" y="2940050"/>
            <a:ext cx="10079355" cy="2070735"/>
          </a:xfrm>
          <a:prstGeom prst="rect">
            <a:avLst/>
          </a:prstGeom>
        </p:spPr>
      </p:pic>
      <p:sp>
        <p:nvSpPr>
          <p:cNvPr id="5" name="文本框 4"/>
          <p:cNvSpPr txBox="1"/>
          <p:nvPr/>
        </p:nvSpPr>
        <p:spPr>
          <a:xfrm>
            <a:off x="1219200" y="184150"/>
            <a:ext cx="10591800" cy="1640205"/>
          </a:xfrm>
          <a:prstGeom prst="rect">
            <a:avLst/>
          </a:prstGeom>
          <a:noFill/>
        </p:spPr>
        <p:txBody>
          <a:bodyPr wrap="square" rtlCol="0">
            <a:spAutoFit/>
          </a:bodyPr>
          <a:lstStyle/>
          <a:p>
            <a:pPr marL="285750" indent="-285750" algn="just">
              <a:lnSpc>
                <a:spcPct val="140000"/>
              </a:lnSpc>
              <a:buFont typeface="Wingdings" panose="05000000000000000000" charset="0"/>
              <a:buChar char="l"/>
            </a:pPr>
            <a:r>
              <a:rPr lang="zh-CN" altLang="en-US" sz="1800"/>
              <a:t>全文检索默认按相关度降序排序，将最相关的文献排在前面。其他检索默认按发表时间降序排序，展示最新研究成果和研究方向。</a:t>
            </a:r>
          </a:p>
          <a:p>
            <a:pPr marL="285750" indent="-285750" algn="just">
              <a:lnSpc>
                <a:spcPct val="140000"/>
              </a:lnSpc>
              <a:buFont typeface="Wingdings" panose="05000000000000000000" charset="0"/>
              <a:buChar char="l"/>
            </a:pPr>
            <a:r>
              <a:rPr lang="zh-CN" altLang="en-US" sz="1800"/>
              <a:t>显示条数可进行选择。</a:t>
            </a:r>
          </a:p>
          <a:p>
            <a:pPr marL="285750" indent="-285750" algn="just">
              <a:lnSpc>
                <a:spcPct val="140000"/>
              </a:lnSpc>
              <a:buFont typeface="Wingdings" panose="05000000000000000000" charset="0"/>
              <a:buChar char="l"/>
            </a:pPr>
            <a:r>
              <a:rPr lang="zh-CN" altLang="en-US" sz="1800"/>
              <a:t>检索结果的浏览模式可切换为详情模式或列表模式。</a:t>
            </a:r>
          </a:p>
        </p:txBody>
      </p:sp>
      <p:sp>
        <p:nvSpPr>
          <p:cNvPr id="6" name="文本框 5"/>
          <p:cNvSpPr txBox="1"/>
          <p:nvPr/>
        </p:nvSpPr>
        <p:spPr>
          <a:xfrm rot="16200000">
            <a:off x="-144208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pic>
        <p:nvPicPr>
          <p:cNvPr id="3" name="图片 2"/>
          <p:cNvPicPr>
            <a:picLocks noChangeAspect="1"/>
          </p:cNvPicPr>
          <p:nvPr/>
        </p:nvPicPr>
        <p:blipFill>
          <a:blip r:embed="rId5" cstate="print"/>
          <a:stretch>
            <a:fillRect/>
          </a:stretch>
        </p:blipFill>
        <p:spPr>
          <a:xfrm>
            <a:off x="9782175" y="4244975"/>
            <a:ext cx="381000" cy="523875"/>
          </a:xfrm>
          <a:prstGeom prst="rect">
            <a:avLst/>
          </a:prstGeom>
        </p:spPr>
      </p:pic>
      <p:pic>
        <p:nvPicPr>
          <p:cNvPr id="4" name="图片 3"/>
          <p:cNvPicPr>
            <a:picLocks noChangeAspect="1"/>
          </p:cNvPicPr>
          <p:nvPr/>
        </p:nvPicPr>
        <p:blipFill>
          <a:blip r:embed="rId6" cstate="print"/>
          <a:stretch>
            <a:fillRect/>
          </a:stretch>
        </p:blipFill>
        <p:spPr>
          <a:xfrm>
            <a:off x="1469390" y="3786505"/>
            <a:ext cx="8143875" cy="2276475"/>
          </a:xfrm>
          <a:prstGeom prst="rect">
            <a:avLst/>
          </a:prstGeom>
        </p:spPr>
      </p:pic>
      <p:grpSp>
        <p:nvGrpSpPr>
          <p:cNvPr id="9" name="组合 8"/>
          <p:cNvGrpSpPr/>
          <p:nvPr/>
        </p:nvGrpSpPr>
        <p:grpSpPr>
          <a:xfrm>
            <a:off x="1591310" y="3847465"/>
            <a:ext cx="7877175" cy="2188210"/>
            <a:chOff x="2506" y="6059"/>
            <a:chExt cx="12405" cy="3446"/>
          </a:xfrm>
        </p:grpSpPr>
        <p:sp>
          <p:nvSpPr>
            <p:cNvPr id="7" name="矩形 6"/>
            <p:cNvSpPr/>
            <p:nvPr/>
          </p:nvSpPr>
          <p:spPr>
            <a:xfrm>
              <a:off x="2506" y="6111"/>
              <a:ext cx="10867" cy="3394"/>
            </a:xfrm>
            <a:prstGeom prst="rect">
              <a:avLst/>
            </a:prstGeom>
            <a:noFill/>
            <a:ln w="28575">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567" y="6059"/>
              <a:ext cx="1344" cy="3394"/>
            </a:xfrm>
            <a:prstGeom prst="rect">
              <a:avLst/>
            </a:prstGeom>
            <a:noFill/>
            <a:ln w="28575">
              <a:solidFill>
                <a:srgbClr val="C00000"/>
              </a:solidFill>
            </a:ln>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634490" y="1533525"/>
            <a:ext cx="9956800" cy="4514850"/>
          </a:xfrm>
          <a:prstGeom prst="rect">
            <a:avLst/>
          </a:prstGeom>
        </p:spPr>
      </p:pic>
      <p:pic>
        <p:nvPicPr>
          <p:cNvPr id="3" name="图片 2"/>
          <p:cNvPicPr>
            <a:picLocks noChangeAspect="1"/>
          </p:cNvPicPr>
          <p:nvPr/>
        </p:nvPicPr>
        <p:blipFill>
          <a:blip r:embed="rId4" cstate="print"/>
          <a:stretch>
            <a:fillRect/>
          </a:stretch>
        </p:blipFill>
        <p:spPr>
          <a:xfrm>
            <a:off x="2944495" y="2254250"/>
            <a:ext cx="6976110" cy="4062730"/>
          </a:xfrm>
          <a:prstGeom prst="rect">
            <a:avLst/>
          </a:prstGeom>
        </p:spPr>
      </p:pic>
      <p:sp>
        <p:nvSpPr>
          <p:cNvPr id="5" name="文本框 4"/>
          <p:cNvSpPr txBox="1"/>
          <p:nvPr/>
        </p:nvSpPr>
        <p:spPr>
          <a:xfrm>
            <a:off x="1316990" y="184150"/>
            <a:ext cx="10591800" cy="865505"/>
          </a:xfrm>
          <a:prstGeom prst="rect">
            <a:avLst/>
          </a:prstGeom>
          <a:noFill/>
        </p:spPr>
        <p:txBody>
          <a:bodyPr wrap="square" rtlCol="0">
            <a:spAutoFit/>
          </a:bodyPr>
          <a:lstStyle/>
          <a:p>
            <a:pPr marL="285750" indent="-285750" algn="just">
              <a:lnSpc>
                <a:spcPct val="140000"/>
              </a:lnSpc>
              <a:buFont typeface="Wingdings" panose="05000000000000000000" charset="0"/>
              <a:buChar char="l"/>
            </a:pPr>
            <a:r>
              <a:rPr lang="zh-CN" altLang="en-US"/>
              <a:t>发表年度趋势图位于页面右侧，悬浮显示图标，点击图标展开检索结果的发表年度趋势 图，以可视化形式直观显示检索到的文献按年度分布的情况</a:t>
            </a:r>
            <a:r>
              <a:rPr lang="zh-CN" altLang="en-US" sz="1800"/>
              <a:t>。</a:t>
            </a:r>
          </a:p>
        </p:txBody>
      </p:sp>
      <p:sp>
        <p:nvSpPr>
          <p:cNvPr id="6" name="文本框 5"/>
          <p:cNvSpPr txBox="1"/>
          <p:nvPr/>
        </p:nvSpPr>
        <p:spPr>
          <a:xfrm rot="16200000">
            <a:off x="-1442085" y="3244850"/>
            <a:ext cx="3876040" cy="368300"/>
          </a:xfrm>
          <a:prstGeom prst="rect">
            <a:avLst/>
          </a:prstGeom>
          <a:noFill/>
        </p:spPr>
        <p:txBody>
          <a:bodyPr vert="eaVert" wrap="square" rtlCol="0">
            <a:spAutoFit/>
          </a:bodyPr>
          <a:lstStyle/>
          <a:p>
            <a:r>
              <a:rPr lang="zh-CN" altLang="en-US" sz="2400">
                <a:solidFill>
                  <a:schemeClr val="bg1"/>
                </a:solidFill>
              </a:rPr>
              <a:t>根据检索结果进行筛选</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250950" y="1257935"/>
            <a:ext cx="10460355" cy="4685665"/>
          </a:xfrm>
          <a:prstGeom prst="rect">
            <a:avLst/>
          </a:prstGeom>
        </p:spPr>
      </p:pic>
      <p:sp>
        <p:nvSpPr>
          <p:cNvPr id="12293" name="圆角矩形 5"/>
          <p:cNvSpPr/>
          <p:nvPr/>
        </p:nvSpPr>
        <p:spPr>
          <a:xfrm>
            <a:off x="6667183" y="2495550"/>
            <a:ext cx="4924425" cy="1131888"/>
          </a:xfrm>
          <a:prstGeom prst="wedgeRoundRectCallout">
            <a:avLst>
              <a:gd name="adj1" fmla="val -46148"/>
              <a:gd name="adj2" fmla="val 81380"/>
              <a:gd name="adj3" fmla="val 16667"/>
            </a:avLst>
          </a:prstGeom>
          <a:solidFill>
            <a:srgbClr val="2E4271"/>
          </a:solidFill>
          <a:ln w="25400">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30000"/>
              </a:lnSpc>
              <a:spcBef>
                <a:spcPct val="0"/>
              </a:spcBef>
              <a:buFont typeface="Wingdings" panose="05000000000000000000" pitchFamily="2" charset="2"/>
              <a:buNone/>
            </a:pPr>
            <a:r>
              <a:rPr lang="zh-CN" altLang="en-US" sz="1800" dirty="0">
                <a:solidFill>
                  <a:schemeClr val="bg1"/>
                </a:solidFill>
                <a:latin typeface="宋体" panose="02010600030101010101" pitchFamily="2" charset="-122"/>
              </a:rPr>
              <a:t>点击每篇文献的篇名，即可进入文献知网节，</a:t>
            </a:r>
          </a:p>
          <a:p>
            <a:pPr marL="0" lvl="0" indent="0">
              <a:lnSpc>
                <a:spcPct val="130000"/>
              </a:lnSpc>
              <a:spcBef>
                <a:spcPct val="0"/>
              </a:spcBef>
              <a:buFont typeface="Wingdings" panose="05000000000000000000" pitchFamily="2" charset="2"/>
              <a:buNone/>
            </a:pPr>
            <a:r>
              <a:rPr lang="zh-CN" altLang="en-US" sz="1800" dirty="0">
                <a:solidFill>
                  <a:schemeClr val="bg1"/>
                </a:solidFill>
                <a:latin typeface="宋体" panose="02010600030101010101" pitchFamily="2" charset="-122"/>
              </a:rPr>
              <a:t>查看文献的基本信息，考察节点文献脉络图</a:t>
            </a:r>
          </a:p>
        </p:txBody>
      </p:sp>
      <p:sp>
        <p:nvSpPr>
          <p:cNvPr id="3" name="矩形 2"/>
          <p:cNvSpPr/>
          <p:nvPr/>
        </p:nvSpPr>
        <p:spPr>
          <a:xfrm>
            <a:off x="3562350" y="3914775"/>
            <a:ext cx="3105150" cy="479425"/>
          </a:xfrm>
          <a:prstGeom prst="rect">
            <a:avLst/>
          </a:prstGeom>
          <a:noFill/>
          <a:ln>
            <a:solidFill>
              <a:srgbClr val="FF0000"/>
            </a:solidFill>
          </a:ln>
          <a:extLst>
            <a:ext uri="{909E8E84-426E-40DD-AFC4-6F175D3DCCD1}">
              <a14:hiddenFill xmlns:a14="http://schemas.microsoft.com/office/drawing/2010/main" xmlns="">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rot="16200000">
            <a:off x="-1201420" y="3244850"/>
            <a:ext cx="3506470" cy="368300"/>
          </a:xfrm>
          <a:prstGeom prst="rect">
            <a:avLst/>
          </a:prstGeom>
          <a:noFill/>
        </p:spPr>
        <p:txBody>
          <a:bodyPr vert="eaVert" wrap="square" rtlCol="0">
            <a:spAutoFit/>
          </a:bodyPr>
          <a:lstStyle/>
          <a:p>
            <a:r>
              <a:rPr lang="zh-CN" altLang="en-US" sz="2400">
                <a:solidFill>
                  <a:schemeClr val="bg1"/>
                </a:solidFill>
              </a:rPr>
              <a:t>根据知网节进行筛选</a:t>
            </a:r>
          </a:p>
        </p:txBody>
      </p:sp>
      <p:pic>
        <p:nvPicPr>
          <p:cNvPr id="4" name="图片 3"/>
          <p:cNvPicPr>
            <a:picLocks noChangeAspect="1"/>
          </p:cNvPicPr>
          <p:nvPr/>
        </p:nvPicPr>
        <p:blipFill>
          <a:blip r:embed="rId4" cstate="print"/>
          <a:stretch>
            <a:fillRect/>
          </a:stretch>
        </p:blipFill>
        <p:spPr>
          <a:xfrm>
            <a:off x="1250950" y="1382395"/>
            <a:ext cx="10490835" cy="5086985"/>
          </a:xfrm>
          <a:prstGeom prst="rect">
            <a:avLst/>
          </a:prstGeom>
        </p:spPr>
      </p:pic>
      <p:pic>
        <p:nvPicPr>
          <p:cNvPr id="5" name="图片 4"/>
          <p:cNvPicPr>
            <a:picLocks noChangeAspect="1"/>
          </p:cNvPicPr>
          <p:nvPr/>
        </p:nvPicPr>
        <p:blipFill>
          <a:blip r:embed="rId5" cstate="print"/>
          <a:stretch>
            <a:fillRect/>
          </a:stretch>
        </p:blipFill>
        <p:spPr>
          <a:xfrm>
            <a:off x="1250950" y="1656715"/>
            <a:ext cx="10491470" cy="4812665"/>
          </a:xfrm>
          <a:prstGeom prst="rect">
            <a:avLst/>
          </a:prstGeom>
        </p:spPr>
      </p:pic>
      <p:sp>
        <p:nvSpPr>
          <p:cNvPr id="7" name="文本框 6"/>
          <p:cNvSpPr txBox="1"/>
          <p:nvPr/>
        </p:nvSpPr>
        <p:spPr>
          <a:xfrm>
            <a:off x="1250950" y="209550"/>
            <a:ext cx="10527030" cy="865505"/>
          </a:xfrm>
          <a:prstGeom prst="rect">
            <a:avLst/>
          </a:prstGeom>
          <a:noFill/>
        </p:spPr>
        <p:txBody>
          <a:bodyPr wrap="none" rtlCol="0" anchor="t">
            <a:spAutoFit/>
          </a:bodyPr>
          <a:lstStyle/>
          <a:p>
            <a:pPr marL="285750" indent="-285750" algn="just">
              <a:lnSpc>
                <a:spcPct val="140000"/>
              </a:lnSpc>
              <a:buFont typeface="Wingdings" panose="05000000000000000000" charset="0"/>
              <a:buChar char="l"/>
            </a:pPr>
            <a:r>
              <a:rPr lang="zh-CN" altLang="en-US">
                <a:sym typeface="+mn-ea"/>
              </a:rPr>
              <a:t>知网节主要包括文献知网节、作者知网节、机构知网节、学科知网节、基金知网节、关键词知网节、</a:t>
            </a:r>
          </a:p>
          <a:p>
            <a:pPr indent="0" algn="just">
              <a:lnSpc>
                <a:spcPct val="140000"/>
              </a:lnSpc>
              <a:buFont typeface="Wingdings" panose="05000000000000000000" charset="0"/>
              <a:buNone/>
            </a:pPr>
            <a:r>
              <a:rPr lang="zh-CN" altLang="en-US">
                <a:sym typeface="+mn-ea"/>
              </a:rPr>
              <a:t>出版物知网节。</a:t>
            </a: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2" presetClass="entr" presetSubtype="2" fill="hold" grpId="1" nodeType="withEffect">
                                  <p:stCondLst>
                                    <p:cond delay="0"/>
                                  </p:stCondLst>
                                  <p:childTnLst>
                                    <p:set>
                                      <p:cBhvr>
                                        <p:cTn id="10" dur="1" fill="hold">
                                          <p:stCondLst>
                                            <p:cond delay="0"/>
                                          </p:stCondLst>
                                        </p:cTn>
                                        <p:tgtEl>
                                          <p:spTgt spid="12293"/>
                                        </p:tgtEl>
                                        <p:attrNameLst>
                                          <p:attrName>style.visibility</p:attrName>
                                        </p:attrNameLst>
                                      </p:cBhvr>
                                      <p:to>
                                        <p:strVal val="visible"/>
                                      </p:to>
                                    </p:set>
                                    <p:anim calcmode="lin" valueType="num">
                                      <p:cBhvr additive="base">
                                        <p:cTn id="11" dur="500" fill="hold"/>
                                        <p:tgtEl>
                                          <p:spTgt spid="12293"/>
                                        </p:tgtEl>
                                        <p:attrNameLst>
                                          <p:attrName>ppt_x</p:attrName>
                                        </p:attrNameLst>
                                      </p:cBhvr>
                                      <p:tavLst>
                                        <p:tav tm="0">
                                          <p:val>
                                            <p:strVal val="1+#ppt_w/2"/>
                                          </p:val>
                                        </p:tav>
                                        <p:tav tm="100000">
                                          <p:val>
                                            <p:strVal val="#ppt_x"/>
                                          </p:val>
                                        </p:tav>
                                      </p:tavLst>
                                    </p:anim>
                                    <p:anim calcmode="lin" valueType="num">
                                      <p:cBhvr additive="base">
                                        <p:cTn id="12" dur="500" fill="hold"/>
                                        <p:tgtEl>
                                          <p:spTgt spid="1229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1"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1201420" y="3244850"/>
            <a:ext cx="3506470" cy="368300"/>
          </a:xfrm>
          <a:prstGeom prst="rect">
            <a:avLst/>
          </a:prstGeom>
          <a:noFill/>
        </p:spPr>
        <p:txBody>
          <a:bodyPr vert="eaVert" wrap="square" rtlCol="0">
            <a:spAutoFit/>
          </a:bodyPr>
          <a:lstStyle/>
          <a:p>
            <a:r>
              <a:rPr lang="zh-CN" altLang="en-US" sz="2400">
                <a:solidFill>
                  <a:schemeClr val="bg1"/>
                </a:solidFill>
              </a:rPr>
              <a:t>根据知网节进行筛选</a:t>
            </a:r>
          </a:p>
        </p:txBody>
      </p:sp>
      <p:sp>
        <p:nvSpPr>
          <p:cNvPr id="5" name="文本框 4"/>
          <p:cNvSpPr txBox="1"/>
          <p:nvPr/>
        </p:nvSpPr>
        <p:spPr>
          <a:xfrm>
            <a:off x="1219200" y="200660"/>
            <a:ext cx="10591800" cy="865505"/>
          </a:xfrm>
          <a:prstGeom prst="rect">
            <a:avLst/>
          </a:prstGeom>
          <a:noFill/>
        </p:spPr>
        <p:txBody>
          <a:bodyPr wrap="square" rtlCol="0">
            <a:spAutoFit/>
          </a:bodyPr>
          <a:lstStyle/>
          <a:p>
            <a:pPr marL="285750" indent="-285750" algn="just">
              <a:lnSpc>
                <a:spcPct val="140000"/>
              </a:lnSpc>
              <a:buFont typeface="Wingdings" panose="05000000000000000000" charset="0"/>
              <a:buChar char="l"/>
            </a:pPr>
            <a:r>
              <a:rPr lang="zh-CN" altLang="en-US"/>
              <a:t>主题网络：文献主题脉络图以节点文献为中心，图示化节点文献相关主题内容的研究起点、研究来 源、研究分支和研究去脉。</a:t>
            </a:r>
          </a:p>
        </p:txBody>
      </p:sp>
      <p:pic>
        <p:nvPicPr>
          <p:cNvPr id="2" name="图片 1"/>
          <p:cNvPicPr>
            <a:picLocks noChangeAspect="1"/>
          </p:cNvPicPr>
          <p:nvPr/>
        </p:nvPicPr>
        <p:blipFill>
          <a:blip r:embed="rId4" cstate="print"/>
          <a:stretch>
            <a:fillRect/>
          </a:stretch>
        </p:blipFill>
        <p:spPr>
          <a:xfrm>
            <a:off x="1426845" y="1066165"/>
            <a:ext cx="10384155" cy="517461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rot="16200000">
            <a:off x="-443230" y="3244850"/>
            <a:ext cx="2029460" cy="368300"/>
          </a:xfrm>
          <a:prstGeom prst="rect">
            <a:avLst/>
          </a:prstGeom>
          <a:noFill/>
        </p:spPr>
        <p:txBody>
          <a:bodyPr vert="eaVert" wrap="square" rtlCol="0">
            <a:spAutoFit/>
          </a:bodyPr>
          <a:lstStyle/>
          <a:p>
            <a:r>
              <a:rPr lang="zh-CN" altLang="en-US" sz="2400">
                <a:solidFill>
                  <a:schemeClr val="bg1"/>
                </a:solidFill>
              </a:rPr>
              <a:t>阅读及下载</a:t>
            </a:r>
          </a:p>
        </p:txBody>
      </p:sp>
      <p:pic>
        <p:nvPicPr>
          <p:cNvPr id="3" name="图片 2"/>
          <p:cNvPicPr>
            <a:picLocks noChangeAspect="1"/>
          </p:cNvPicPr>
          <p:nvPr/>
        </p:nvPicPr>
        <p:blipFill>
          <a:blip r:embed="rId3" cstate="print"/>
          <a:stretch>
            <a:fillRect/>
          </a:stretch>
        </p:blipFill>
        <p:spPr>
          <a:xfrm>
            <a:off x="1098550" y="236855"/>
            <a:ext cx="10956925" cy="5875020"/>
          </a:xfrm>
          <a:prstGeom prst="rect">
            <a:avLst/>
          </a:prstGeom>
        </p:spPr>
      </p:pic>
      <p:pic>
        <p:nvPicPr>
          <p:cNvPr id="4" name="图片 3"/>
          <p:cNvPicPr>
            <a:picLocks noChangeAspect="1"/>
          </p:cNvPicPr>
          <p:nvPr/>
        </p:nvPicPr>
        <p:blipFill>
          <a:blip r:embed="rId4" cstate="print"/>
          <a:stretch>
            <a:fillRect/>
          </a:stretch>
        </p:blipFill>
        <p:spPr>
          <a:xfrm>
            <a:off x="1098550" y="236220"/>
            <a:ext cx="10956925" cy="587565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2"/>
          <p:cNvSpPr/>
          <p:nvPr>
            <p:custDataLst>
              <p:tags r:id="rId1"/>
            </p:custDataLst>
          </p:nvPr>
        </p:nvSpPr>
        <p:spPr>
          <a:xfrm>
            <a:off x="1073683" y="2958845"/>
            <a:ext cx="3948836" cy="8341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7934" rIns="127934" anchor="ctr">
            <a:normAutofit/>
          </a:bodyPr>
          <a:lstStyle/>
          <a:p>
            <a:pPr algn="ctr">
              <a:defRPr/>
            </a:pPr>
            <a:r>
              <a:rPr lang="zh-CN" altLang="en-US" sz="1865"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投稿</a:t>
            </a:r>
            <a:r>
              <a:rPr lang="en-US" altLang="zh-CN" sz="1865"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65" b="1"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学术论文</a:t>
            </a:r>
            <a:r>
              <a:rPr lang="zh-CN" altLang="en-US" sz="1865" kern="1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（期刊、会议、报纸）</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MH_SubTitle_2"/>
          <p:cNvSpPr/>
          <p:nvPr>
            <p:custDataLst>
              <p:tags r:id="rId2"/>
            </p:custDataLst>
          </p:nvPr>
        </p:nvSpPr>
        <p:spPr>
          <a:xfrm>
            <a:off x="1073682" y="4293301"/>
            <a:ext cx="3948835" cy="8341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7934" rIns="127934" anchor="ctr">
            <a:normAutofit/>
          </a:bodyPr>
          <a:lstStyle/>
          <a:p>
            <a:pPr algn="ctr">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调研报告、研究报告、</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defRPr/>
            </a:pP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专利、标准（科研项目）</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MH_SubTitle_2"/>
          <p:cNvSpPr/>
          <p:nvPr>
            <p:custDataLst>
              <p:tags r:id="rId3"/>
            </p:custDataLst>
          </p:nvPr>
        </p:nvSpPr>
        <p:spPr>
          <a:xfrm>
            <a:off x="1073682" y="1618759"/>
            <a:ext cx="3948837" cy="834135"/>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127934" rIns="127934" anchor="ctr">
            <a:normAutofit/>
          </a:bodyPr>
          <a:lstStyle/>
          <a:p>
            <a:pPr algn="ctr">
              <a:defRPr/>
            </a:pPr>
            <a:r>
              <a:rPr lang="zh-CN" altLang="en-US" sz="1865"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学位论文</a:t>
            </a:r>
            <a:r>
              <a:rPr lang="zh-CN" altLang="en-US"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（硕士、博士、学士论文）</a:t>
            </a:r>
            <a:endParaRPr lang="en-US" altLang="zh-CN" sz="1865"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rotWithShape="1">
          <a:blip r:embed="rId6" cstate="print">
            <a:extLst>
              <a:ext uri="{28A0092B-C50C-407E-A947-70E740481C1C}">
                <a14:useLocalDpi xmlns:a14="http://schemas.microsoft.com/office/drawing/2010/main" xmlns="" val="0"/>
              </a:ext>
            </a:extLst>
          </a:blip>
          <a:srcRect t="7192" b="8686"/>
          <a:stretch>
            <a:fillRect/>
          </a:stretch>
        </p:blipFill>
        <p:spPr>
          <a:xfrm>
            <a:off x="5719781" y="818317"/>
            <a:ext cx="2899403" cy="433433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721578" y="1273232"/>
            <a:ext cx="3408866" cy="4534851"/>
          </a:xfrm>
          <a:prstGeom prst="rect">
            <a:avLst/>
          </a:prstGeom>
        </p:spPr>
      </p:pic>
      <p:pic>
        <p:nvPicPr>
          <p:cNvPr id="12" name="图片 11"/>
          <p:cNvPicPr>
            <a:picLocks noChangeAspect="1"/>
          </p:cNvPicPr>
          <p:nvPr/>
        </p:nvPicPr>
        <p:blipFill>
          <a:blip r:embed="rId8" cstate="print"/>
          <a:stretch>
            <a:fillRect/>
          </a:stretch>
        </p:blipFill>
        <p:spPr>
          <a:xfrm>
            <a:off x="8020633" y="1779837"/>
            <a:ext cx="3111608" cy="4400927"/>
          </a:xfrm>
          <a:prstGeom prst="rect">
            <a:avLst/>
          </a:prstGeom>
          <a:effectLst>
            <a:outerShdw blurRad="50800" dist="38100" dir="2700000" algn="tl" rotWithShape="0">
              <a:prstClr val="black">
                <a:alpha val="40000"/>
              </a:prstClr>
            </a:outerShdw>
          </a:effectLst>
        </p:spPr>
      </p:pic>
      <p:sp>
        <p:nvSpPr>
          <p:cNvPr id="9" name="圆角矩形 8"/>
          <p:cNvSpPr/>
          <p:nvPr/>
        </p:nvSpPr>
        <p:spPr>
          <a:xfrm>
            <a:off x="-280670" y="136525"/>
            <a:ext cx="492315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pitchFamily="34" charset="-122"/>
                <a:ea typeface="微软雅黑" panose="020B0503020204020204" pitchFamily="34" charset="-122"/>
              </a:rPr>
              <a:t>1. 论文概况--- 论文分类</a:t>
            </a: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0"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标题 4"/>
          <p:cNvSpPr>
            <a:spLocks noGrp="1"/>
          </p:cNvSpPr>
          <p:nvPr>
            <p:ph type="title"/>
            <p:custDataLst>
              <p:tags r:id="rId3"/>
            </p:custDataLst>
          </p:nvPr>
        </p:nvSpPr>
        <p:spPr/>
        <p:txBody>
          <a:bodyPr>
            <a:normAutofit/>
          </a:bodyPr>
          <a:lstStyle/>
          <a:p>
            <a:r>
              <a:rPr lang="zh-CN" altLang="en-US">
                <a:ea typeface="微软雅黑" panose="020B0503020204020204" pitchFamily="34" charset="-122"/>
              </a:rPr>
              <a:t>拓展篇</a:t>
            </a:r>
          </a:p>
        </p:txBody>
      </p:sp>
      <p:sp>
        <p:nvSpPr>
          <p:cNvPr id="6" name="文本占位符 5"/>
          <p:cNvSpPr>
            <a:spLocks noGrp="1"/>
          </p:cNvSpPr>
          <p:nvPr>
            <p:ph type="body" idx="1"/>
            <p:custDataLst>
              <p:tags r:id="rId4"/>
            </p:custDataLst>
          </p:nvPr>
        </p:nvSpPr>
        <p:spPr/>
        <p:txBody>
          <a:bodyPr>
            <a:normAutofit/>
          </a:bodyPr>
          <a:lstStyle/>
          <a:p>
            <a:pPr lvl="0"/>
            <a:r>
              <a:rPr lang="zh-CN" altLang="en-US">
                <a:ea typeface="微软雅黑" panose="020B0503020204020204" pitchFamily="34" charset="-122"/>
              </a:rPr>
              <a:t>论文写作规范及案例</a:t>
            </a:r>
          </a:p>
        </p:txBody>
      </p:sp>
      <p:sp>
        <p:nvSpPr>
          <p:cNvPr id="2" name="文本框 1"/>
          <p:cNvSpPr txBox="1"/>
          <p:nvPr>
            <p:custDataLst>
              <p:tags r:id="rId5"/>
            </p:custDataLst>
          </p:nvPr>
        </p:nvSpPr>
        <p:spPr>
          <a:xfrm>
            <a:off x="1407795" y="2599690"/>
            <a:ext cx="1896110" cy="1322070"/>
          </a:xfrm>
          <a:prstGeom prst="rect">
            <a:avLst/>
          </a:prstGeom>
          <a:noFill/>
        </p:spPr>
        <p:txBody>
          <a:bodyPr wrap="square" rtlCol="0">
            <a:normAutofit/>
          </a:bodyPr>
          <a:lstStyle/>
          <a:p>
            <a:pPr algn="ctr"/>
            <a:r>
              <a:rPr lang="en-US" altLang="zh-CN" sz="8000">
                <a:solidFill>
                  <a:schemeClr val="accent1"/>
                </a:solidFill>
                <a:uFillTx/>
                <a:latin typeface="Arial" panose="020B0604020202020204" pitchFamily="34" charset="0"/>
                <a:ea typeface="微软雅黑" panose="020B0503020204020204" pitchFamily="34" charset="-122"/>
              </a:rPr>
              <a:t>03</a:t>
            </a:r>
          </a:p>
        </p:txBody>
      </p:sp>
    </p:spTree>
    <p:custDataLst>
      <p:tags r:id="rId2"/>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p:cNvSpPr txBox="1"/>
          <p:nvPr/>
        </p:nvSpPr>
        <p:spPr>
          <a:xfrm rot="16200000">
            <a:off x="-243205" y="3244850"/>
            <a:ext cx="1659890" cy="368300"/>
          </a:xfrm>
          <a:prstGeom prst="rect">
            <a:avLst/>
          </a:prstGeom>
          <a:noFill/>
        </p:spPr>
        <p:txBody>
          <a:bodyPr vert="eaVert" wrap="square" rtlCol="0">
            <a:spAutoFit/>
          </a:bodyPr>
          <a:lstStyle/>
          <a:p>
            <a:r>
              <a:rPr lang="zh-CN" altLang="en-US" sz="2400">
                <a:solidFill>
                  <a:schemeClr val="bg1"/>
                </a:solidFill>
              </a:rPr>
              <a:t>论文分类</a:t>
            </a:r>
          </a:p>
        </p:txBody>
      </p:sp>
      <p:grpSp>
        <p:nvGrpSpPr>
          <p:cNvPr id="22" name="组合 21"/>
          <p:cNvGrpSpPr/>
          <p:nvPr/>
        </p:nvGrpSpPr>
        <p:grpSpPr>
          <a:xfrm>
            <a:off x="1675130" y="2235835"/>
            <a:ext cx="7112000" cy="2159000"/>
            <a:chOff x="4095" y="1187"/>
            <a:chExt cx="11200" cy="3400"/>
          </a:xfrm>
        </p:grpSpPr>
        <p:pic>
          <p:nvPicPr>
            <p:cNvPr id="23" name="图片 22"/>
            <p:cNvPicPr>
              <a:picLocks noChangeAspect="1"/>
            </p:cNvPicPr>
            <p:nvPr>
              <p:custDataLst>
                <p:tags r:id="rId2"/>
              </p:custDataLst>
            </p:nvPr>
          </p:nvPicPr>
          <p:blipFill>
            <a:blip r:embed="rId14" cstate="print"/>
            <a:stretch>
              <a:fillRect/>
            </a:stretch>
          </p:blipFill>
          <p:spPr>
            <a:xfrm>
              <a:off x="8367" y="3207"/>
              <a:ext cx="6929" cy="1380"/>
            </a:xfrm>
            <a:prstGeom prst="rect">
              <a:avLst/>
            </a:prstGeom>
          </p:spPr>
        </p:pic>
        <p:pic>
          <p:nvPicPr>
            <p:cNvPr id="24" name="图片 23"/>
            <p:cNvPicPr preferRelativeResize="0"/>
            <p:nvPr>
              <p:custDataLst>
                <p:tags r:id="rId3"/>
              </p:custDataLst>
            </p:nvPr>
          </p:nvPicPr>
          <p:blipFill rotWithShape="1">
            <a:blip r:embed="rId15" cstate="print"/>
            <a:srcRect/>
            <a:stretch>
              <a:fillRect/>
            </a:stretch>
          </p:blipFill>
          <p:spPr>
            <a:xfrm>
              <a:off x="8367" y="1187"/>
              <a:ext cx="6917" cy="1367"/>
            </a:xfrm>
            <a:prstGeom prst="roundRect">
              <a:avLst/>
            </a:prstGeom>
          </p:spPr>
        </p:pic>
        <p:sp>
          <p:nvSpPr>
            <p:cNvPr id="25" name="箭头: 圆角右 43"/>
            <p:cNvSpPr/>
            <p:nvPr>
              <p:custDataLst>
                <p:tags r:id="rId4"/>
              </p:custDataLst>
            </p:nvPr>
          </p:nvSpPr>
          <p:spPr>
            <a:xfrm rot="10800000" flipH="1" flipV="1">
              <a:off x="6352" y="1621"/>
              <a:ext cx="1912" cy="2103"/>
            </a:xfrm>
            <a:prstGeom prst="bentArrow">
              <a:avLst>
                <a:gd name="adj1" fmla="val 12763"/>
                <a:gd name="adj2" fmla="val 13939"/>
                <a:gd name="adj3" fmla="val 23141"/>
                <a:gd name="adj4" fmla="val 18592"/>
              </a:avLst>
            </a:prstGeom>
            <a:solidFill>
              <a:sysClr val="window" lastClr="FFFFFF">
                <a:lumMod val="7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7" name="箭头: 圆角右 44"/>
            <p:cNvSpPr/>
            <p:nvPr>
              <p:custDataLst>
                <p:tags r:id="rId5"/>
              </p:custDataLst>
            </p:nvPr>
          </p:nvSpPr>
          <p:spPr>
            <a:xfrm rot="10800000" flipH="1">
              <a:off x="6352" y="2080"/>
              <a:ext cx="1912" cy="2103"/>
            </a:xfrm>
            <a:prstGeom prst="bentArrow">
              <a:avLst>
                <a:gd name="adj1" fmla="val 12763"/>
                <a:gd name="adj2" fmla="val 13939"/>
                <a:gd name="adj3" fmla="val 23141"/>
                <a:gd name="adj4" fmla="val 18592"/>
              </a:avLst>
            </a:prstGeom>
            <a:solidFill>
              <a:sysClr val="window" lastClr="FFFFFF">
                <a:lumMod val="7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solidFill>
                  <a:srgbClr val="000000"/>
                </a:solidFill>
                <a:latin typeface="微软雅黑" panose="020B0503020204020204" pitchFamily="34" charset="-122"/>
                <a:ea typeface="微软雅黑" panose="020B0503020204020204" pitchFamily="34" charset="-122"/>
              </a:endParaRPr>
            </a:p>
          </p:txBody>
        </p:sp>
        <p:sp>
          <p:nvSpPr>
            <p:cNvPr id="28" name="圆角矩形 27"/>
            <p:cNvSpPr/>
            <p:nvPr>
              <p:custDataLst>
                <p:tags r:id="rId6"/>
              </p:custDataLst>
            </p:nvPr>
          </p:nvSpPr>
          <p:spPr bwMode="auto">
            <a:xfrm>
              <a:off x="4095" y="2093"/>
              <a:ext cx="1700" cy="1701"/>
            </a:xfrm>
            <a:prstGeom prst="roundRect">
              <a:avLst/>
            </a:prstGeom>
            <a:solidFill>
              <a:srgbClr val="1F74AD"/>
            </a:solidFill>
            <a:ln w="3175" cap="flat" cmpd="sng" algn="ctr">
              <a:noFill/>
              <a:prstDash val="solid"/>
            </a:ln>
            <a:effectLst/>
          </p:spPr>
          <p:txBody>
            <a:bodyPr wrap="none" lIns="90000" tIns="46800" rIns="90000" bIns="46800" anchor="ctr">
              <a:normAutofit/>
            </a:bodyPr>
            <a:lstStyle/>
            <a:p>
              <a:pPr algn="ctr">
                <a:lnSpc>
                  <a:spcPct val="130000"/>
                </a:lnSpc>
              </a:pPr>
              <a:endParaRPr lang="zh-CN" altLang="en-US" sz="1200" kern="0" dirty="0">
                <a:solidFill>
                  <a:sysClr val="window" lastClr="FFFFFF"/>
                </a:solidFill>
                <a:latin typeface="微软雅黑" panose="020B0503020204020204" pitchFamily="34" charset="-122"/>
                <a:ea typeface="微软雅黑" panose="020B0503020204020204" pitchFamily="34" charset="-122"/>
                <a:cs typeface="+mj-cs"/>
                <a:sym typeface="+mn-lt"/>
              </a:endParaRPr>
            </a:p>
          </p:txBody>
        </p:sp>
        <p:sp>
          <p:nvSpPr>
            <p:cNvPr id="29" name="文本框 28"/>
            <p:cNvSpPr txBox="1"/>
            <p:nvPr>
              <p:custDataLst>
                <p:tags r:id="rId7"/>
              </p:custDataLst>
            </p:nvPr>
          </p:nvSpPr>
          <p:spPr>
            <a:xfrm>
              <a:off x="4173" y="2190"/>
              <a:ext cx="1545" cy="1507"/>
            </a:xfrm>
            <a:prstGeom prst="rect">
              <a:avLst/>
            </a:prstGeom>
            <a:noFill/>
          </p:spPr>
          <p:txBody>
            <a:bodyPr wrap="square" rtlCol="0" anchor="ctr" anchorCtr="0">
              <a:normAutofit fontScale="90000" lnSpcReduction="10000"/>
            </a:bodyPr>
            <a:lstStyle/>
            <a:p>
              <a:pPr algn="ctr">
                <a:lnSpc>
                  <a:spcPct val="120000"/>
                </a:lnSpc>
              </a:pPr>
              <a:r>
                <a:rPr lang="zh-CN" altLang="en-US" b="1" spc="300">
                  <a:solidFill>
                    <a:sysClr val="window" lastClr="FFFFFF"/>
                  </a:solidFill>
                  <a:latin typeface="微软雅黑" panose="020B0503020204020204" pitchFamily="34" charset="-122"/>
                  <a:ea typeface="微软雅黑" panose="020B0503020204020204" pitchFamily="34" charset="-122"/>
                </a:rPr>
                <a:t>按论文不同性质划分</a:t>
              </a:r>
            </a:p>
          </p:txBody>
        </p:sp>
        <p:sp>
          <p:nvSpPr>
            <p:cNvPr id="31" name="圆角矩形 15"/>
            <p:cNvSpPr/>
            <p:nvPr>
              <p:custDataLst>
                <p:tags r:id="rId8"/>
              </p:custDataLst>
            </p:nvPr>
          </p:nvSpPr>
          <p:spPr bwMode="gray">
            <a:xfrm>
              <a:off x="8383" y="1214"/>
              <a:ext cx="3139" cy="1365"/>
            </a:xfrm>
            <a:prstGeom prst="roundRect">
              <a:avLst>
                <a:gd name="adj" fmla="val 17049"/>
              </a:avLst>
            </a:prstGeom>
            <a:solidFill>
              <a:srgbClr val="3498DB">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rmAutofit/>
            </a:bodyPr>
            <a:lstStyle/>
            <a:p>
              <a:pPr lvl="0" fontAlgn="base">
                <a:lnSpc>
                  <a:spcPct val="130000"/>
                </a:lnSpc>
                <a:spcBef>
                  <a:spcPct val="0"/>
                </a:spcBef>
                <a:spcAft>
                  <a:spcPct val="0"/>
                </a:spcAft>
                <a:defRPr/>
              </a:pPr>
              <a:endParaRPr lang="zh-CN" altLang="en-US" b="1" dirty="0">
                <a:solidFill>
                  <a:sysClr val="window" lastClr="FFFFFF"/>
                </a:solidFill>
                <a:latin typeface="微软雅黑" panose="020B0503020204020204" pitchFamily="34" charset="-122"/>
                <a:ea typeface="微软雅黑" panose="020B0503020204020204" pitchFamily="34" charset="-122"/>
                <a:cs typeface="+mj-cs"/>
                <a:sym typeface="+mn-lt"/>
              </a:endParaRPr>
            </a:p>
          </p:txBody>
        </p:sp>
        <p:sp>
          <p:nvSpPr>
            <p:cNvPr id="32" name="文本框 31"/>
            <p:cNvSpPr txBox="1"/>
            <p:nvPr>
              <p:custDataLst>
                <p:tags r:id="rId9"/>
              </p:custDataLst>
            </p:nvPr>
          </p:nvSpPr>
          <p:spPr>
            <a:xfrm>
              <a:off x="8525" y="1435"/>
              <a:ext cx="2854" cy="923"/>
            </a:xfrm>
            <a:prstGeom prst="rect">
              <a:avLst/>
            </a:prstGeom>
            <a:noFill/>
          </p:spPr>
          <p:txBody>
            <a:bodyPr wrap="square" lIns="90000" tIns="46800" rIns="90000" bIns="46800" rtlCol="0" anchor="ctr" anchorCtr="0">
              <a:normAutofit/>
            </a:bodyPr>
            <a:lstStyle/>
            <a:p>
              <a:pPr algn="ctr">
                <a:lnSpc>
                  <a:spcPct val="120000"/>
                </a:lnSpc>
              </a:pPr>
              <a:r>
                <a:rPr lang="zh-CN" altLang="en-US" sz="2000" b="1" spc="300">
                  <a:solidFill>
                    <a:sysClr val="window" lastClr="FFFFFF"/>
                  </a:solidFill>
                  <a:latin typeface="微软雅黑" panose="020B0503020204020204" pitchFamily="34" charset="-122"/>
                  <a:ea typeface="微软雅黑" panose="020B0503020204020204" pitchFamily="34" charset="-122"/>
                </a:rPr>
                <a:t>学术论文</a:t>
              </a:r>
            </a:p>
          </p:txBody>
        </p:sp>
        <p:sp>
          <p:nvSpPr>
            <p:cNvPr id="33" name="圆角矩形 15"/>
            <p:cNvSpPr/>
            <p:nvPr>
              <p:custDataLst>
                <p:tags r:id="rId10"/>
              </p:custDataLst>
            </p:nvPr>
          </p:nvSpPr>
          <p:spPr bwMode="gray">
            <a:xfrm>
              <a:off x="8367" y="3207"/>
              <a:ext cx="3139" cy="1380"/>
            </a:xfrm>
            <a:prstGeom prst="roundRect">
              <a:avLst>
                <a:gd name="adj" fmla="val 17049"/>
              </a:avLst>
            </a:prstGeom>
            <a:solidFill>
              <a:srgbClr val="1AA3AA">
                <a:alpha val="80000"/>
              </a:srgbClr>
            </a:solidFill>
            <a:ln w="25400" cap="flat" cmpd="sng" algn="ctr">
              <a:noFill/>
              <a:prstDash val="solid"/>
            </a:ln>
            <a:effectLst/>
            <a:scene3d>
              <a:camera prst="orthographicFront">
                <a:rot lat="0" lon="0" rev="0"/>
              </a:camera>
              <a:lightRig rig="contrasting" dir="t">
                <a:rot lat="0" lon="0" rev="7800000"/>
              </a:lightRig>
            </a:scene3d>
            <a:sp3d/>
          </p:spPr>
          <p:txBody>
            <a:bodyPr wrap="none" lIns="90000" tIns="46800" rIns="90000" bIns="46800" anchor="ctr">
              <a:normAutofit/>
            </a:bodyPr>
            <a:lstStyle/>
            <a:p>
              <a:pPr lvl="0" fontAlgn="base">
                <a:lnSpc>
                  <a:spcPct val="130000"/>
                </a:lnSpc>
                <a:spcBef>
                  <a:spcPct val="0"/>
                </a:spcBef>
                <a:spcAft>
                  <a:spcPct val="0"/>
                </a:spcAft>
                <a:defRPr/>
              </a:pPr>
              <a:endParaRPr lang="zh-CN" altLang="en-US" b="1" dirty="0">
                <a:solidFill>
                  <a:sysClr val="window" lastClr="FFFFFF"/>
                </a:solidFill>
                <a:latin typeface="微软雅黑" panose="020B0503020204020204" pitchFamily="34" charset="-122"/>
                <a:ea typeface="微软雅黑" panose="020B0503020204020204" pitchFamily="34" charset="-122"/>
                <a:cs typeface="+mj-cs"/>
                <a:sym typeface="+mn-lt"/>
              </a:endParaRPr>
            </a:p>
          </p:txBody>
        </p:sp>
        <p:sp>
          <p:nvSpPr>
            <p:cNvPr id="34" name="文本框 33"/>
            <p:cNvSpPr txBox="1"/>
            <p:nvPr>
              <p:custDataLst>
                <p:tags r:id="rId11"/>
              </p:custDataLst>
            </p:nvPr>
          </p:nvSpPr>
          <p:spPr>
            <a:xfrm>
              <a:off x="8509" y="3436"/>
              <a:ext cx="2854" cy="923"/>
            </a:xfrm>
            <a:prstGeom prst="rect">
              <a:avLst/>
            </a:prstGeom>
            <a:noFill/>
          </p:spPr>
          <p:txBody>
            <a:bodyPr wrap="square" lIns="90000" tIns="46800" rIns="90000" bIns="46800" rtlCol="0" anchor="ctr" anchorCtr="0">
              <a:normAutofit/>
            </a:bodyPr>
            <a:lstStyle/>
            <a:p>
              <a:pPr algn="ctr">
                <a:lnSpc>
                  <a:spcPct val="120000"/>
                </a:lnSpc>
              </a:pPr>
              <a:r>
                <a:rPr lang="zh-CN" altLang="en-US" sz="2000" b="1" spc="300">
                  <a:solidFill>
                    <a:sysClr val="window" lastClr="FFFFFF"/>
                  </a:solidFill>
                  <a:latin typeface="微软雅黑" panose="020B0503020204020204" pitchFamily="34" charset="-122"/>
                  <a:ea typeface="微软雅黑" panose="020B0503020204020204" pitchFamily="34" charset="-122"/>
                </a:rPr>
                <a:t>学位论文</a:t>
              </a:r>
            </a:p>
          </p:txBody>
        </p:sp>
        <p:sp>
          <p:nvSpPr>
            <p:cNvPr id="36" name="箭头: 右 34"/>
            <p:cNvSpPr/>
            <p:nvPr>
              <p:custDataLst>
                <p:tags r:id="rId12"/>
              </p:custDataLst>
            </p:nvPr>
          </p:nvSpPr>
          <p:spPr>
            <a:xfrm>
              <a:off x="5795" y="2666"/>
              <a:ext cx="793" cy="555"/>
            </a:xfrm>
            <a:prstGeom prst="rightArrow">
              <a:avLst>
                <a:gd name="adj1" fmla="val 44206"/>
                <a:gd name="adj2" fmla="val 0"/>
              </a:avLst>
            </a:prstGeom>
            <a:solidFill>
              <a:sysClr val="window" lastClr="FFFFFF">
                <a:lumMod val="7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39" name="矩形标注 38"/>
          <p:cNvSpPr/>
          <p:nvPr/>
        </p:nvSpPr>
        <p:spPr>
          <a:xfrm>
            <a:off x="6391275" y="213995"/>
            <a:ext cx="5098415" cy="1769110"/>
          </a:xfrm>
          <a:prstGeom prst="wedgeRectCallout">
            <a:avLst>
              <a:gd name="adj1" fmla="val -51120"/>
              <a:gd name="adj2" fmla="val 6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学术论文是某一学术课题在实验性、理论性或观测性上具有新的科学研究成果或创新见解的知识和科学记录；或是某种已知原理应用于实际中取得新进展的科学总结，用以提供学术会议上宣读、交流或讨论；或在学术刊物上发表；或作其他用途的书面文件。</a:t>
            </a:r>
          </a:p>
        </p:txBody>
      </p:sp>
      <p:sp>
        <p:nvSpPr>
          <p:cNvPr id="54" name="矩形标注 53"/>
          <p:cNvSpPr/>
          <p:nvPr/>
        </p:nvSpPr>
        <p:spPr>
          <a:xfrm>
            <a:off x="6539865" y="4635500"/>
            <a:ext cx="5098415" cy="1769110"/>
          </a:xfrm>
          <a:prstGeom prst="wedgeRectCallout">
            <a:avLst>
              <a:gd name="adj1" fmla="val -53325"/>
              <a:gd name="adj2" fmla="val -620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学位申请者为申请学位而提出撰写的学术论文叫学位论文。这种论文是考核申请者能否被授予学位的重要条件。</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p:cNvSpPr txBox="1"/>
          <p:nvPr/>
        </p:nvSpPr>
        <p:spPr>
          <a:xfrm rot="16200000">
            <a:off x="-1094105" y="3244850"/>
            <a:ext cx="3137535" cy="368300"/>
          </a:xfrm>
          <a:prstGeom prst="rect">
            <a:avLst/>
          </a:prstGeom>
          <a:noFill/>
        </p:spPr>
        <p:txBody>
          <a:bodyPr vert="eaVert" wrap="square" rtlCol="0">
            <a:spAutoFit/>
          </a:bodyPr>
          <a:lstStyle/>
          <a:p>
            <a:r>
              <a:rPr lang="zh-CN" altLang="en-US" sz="2400">
                <a:solidFill>
                  <a:schemeClr val="bg1"/>
                </a:solidFill>
              </a:rPr>
              <a:t>学术论文发表流程</a:t>
            </a:r>
          </a:p>
        </p:txBody>
      </p:sp>
      <p:sp>
        <p:nvSpPr>
          <p:cNvPr id="2" name="文本框 1"/>
          <p:cNvSpPr txBox="1"/>
          <p:nvPr/>
        </p:nvSpPr>
        <p:spPr>
          <a:xfrm>
            <a:off x="3973830" y="826135"/>
            <a:ext cx="6753860" cy="368300"/>
          </a:xfrm>
          <a:prstGeom prst="rect">
            <a:avLst/>
          </a:prstGeom>
          <a:noFill/>
        </p:spPr>
        <p:txBody>
          <a:bodyPr wrap="square" rtlCol="0" anchor="t">
            <a:spAutoFit/>
          </a:bodyPr>
          <a:lstStyle/>
          <a:p>
            <a:pPr marL="285750" indent="-285750">
              <a:buFont typeface="Wingdings" panose="05000000000000000000" charset="0"/>
              <a:buChar char="l"/>
            </a:pPr>
            <a:r>
              <a:rPr lang="zh-CN" altLang="en-US"/>
              <a:t>投稿-审稿-用稿通知-办理相关费用-出刊-邮递样刊</a:t>
            </a:r>
          </a:p>
        </p:txBody>
      </p:sp>
      <p:sp>
        <p:nvSpPr>
          <p:cNvPr id="3" name="圆角矩形 2"/>
          <p:cNvSpPr/>
          <p:nvPr/>
        </p:nvSpPr>
        <p:spPr>
          <a:xfrm>
            <a:off x="1850390" y="704850"/>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发表过程</a:t>
            </a:r>
          </a:p>
        </p:txBody>
      </p:sp>
      <p:sp>
        <p:nvSpPr>
          <p:cNvPr id="4" name="圆角矩形 3"/>
          <p:cNvSpPr/>
          <p:nvPr/>
        </p:nvSpPr>
        <p:spPr>
          <a:xfrm>
            <a:off x="1850390" y="1727835"/>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发表论文审核</a:t>
            </a:r>
          </a:p>
        </p:txBody>
      </p:sp>
      <p:sp>
        <p:nvSpPr>
          <p:cNvPr id="5" name="文本框 4"/>
          <p:cNvSpPr txBox="1"/>
          <p:nvPr/>
        </p:nvSpPr>
        <p:spPr>
          <a:xfrm>
            <a:off x="3973830" y="1727835"/>
            <a:ext cx="7719060" cy="1004570"/>
          </a:xfrm>
          <a:prstGeom prst="rect">
            <a:avLst/>
          </a:prstGeom>
          <a:noFill/>
        </p:spPr>
        <p:txBody>
          <a:bodyPr wrap="square" rtlCol="0" anchor="t">
            <a:spAutoFit/>
          </a:bodyPr>
          <a:lstStyle/>
          <a:p>
            <a:pPr marL="285750" indent="-285750">
              <a:lnSpc>
                <a:spcPct val="110000"/>
              </a:lnSpc>
              <a:buFont typeface="Wingdings" panose="05000000000000000000" charset="0"/>
              <a:buChar char="l"/>
            </a:pPr>
            <a:r>
              <a:rPr lang="zh-CN" altLang="en-US">
                <a:solidFill>
                  <a:srgbClr val="FF0000"/>
                </a:solidFill>
              </a:rPr>
              <a:t>一般普通刊物</a:t>
            </a:r>
            <a:r>
              <a:rPr lang="zh-CN" altLang="en-US"/>
              <a:t>（省级、国家级）审核时间为一周，高质量的杂志，审核时间为14-20天。</a:t>
            </a:r>
          </a:p>
          <a:p>
            <a:pPr marL="285750" indent="-285750">
              <a:lnSpc>
                <a:spcPct val="110000"/>
              </a:lnSpc>
              <a:buFont typeface="Wingdings" panose="05000000000000000000" charset="0"/>
              <a:buChar char="l"/>
            </a:pPr>
            <a:r>
              <a:rPr lang="zh-CN" altLang="en-US">
                <a:solidFill>
                  <a:srgbClr val="FF0000"/>
                </a:solidFill>
              </a:rPr>
              <a:t>核心期刊</a:t>
            </a:r>
            <a:r>
              <a:rPr lang="zh-CN" altLang="en-US"/>
              <a:t>审核时间一般为4个月，须经过初审、复审、终审三道程序。</a:t>
            </a:r>
          </a:p>
        </p:txBody>
      </p:sp>
      <p:sp>
        <p:nvSpPr>
          <p:cNvPr id="7" name="圆角矩形 6"/>
          <p:cNvSpPr/>
          <p:nvPr/>
        </p:nvSpPr>
        <p:spPr>
          <a:xfrm>
            <a:off x="1850390" y="2888615"/>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发表论文作用</a:t>
            </a:r>
          </a:p>
        </p:txBody>
      </p:sp>
      <p:sp>
        <p:nvSpPr>
          <p:cNvPr id="8" name="文本框 7"/>
          <p:cNvSpPr txBox="1"/>
          <p:nvPr/>
        </p:nvSpPr>
        <p:spPr>
          <a:xfrm>
            <a:off x="3973830" y="2888615"/>
            <a:ext cx="7718425" cy="2832100"/>
          </a:xfrm>
          <a:prstGeom prst="rect">
            <a:avLst/>
          </a:prstGeom>
          <a:noFill/>
        </p:spPr>
        <p:txBody>
          <a:bodyPr wrap="square" rtlCol="0" anchor="t">
            <a:spAutoFit/>
          </a:bodyPr>
          <a:lstStyle/>
          <a:p>
            <a:pPr marL="285750" indent="-285750">
              <a:lnSpc>
                <a:spcPct val="110000"/>
              </a:lnSpc>
              <a:buFont typeface="Wingdings" panose="05000000000000000000" charset="0"/>
              <a:buChar char="l"/>
            </a:pPr>
            <a:r>
              <a:rPr lang="zh-CN" altLang="en-US">
                <a:solidFill>
                  <a:srgbClr val="FF0000"/>
                </a:solidFill>
              </a:rPr>
              <a:t>评职称（晋升职称</a:t>
            </a:r>
            <a:r>
              <a:rPr lang="zh-CN" altLang="en-US"/>
              <a:t>）：研究生毕业需要；教师 、医护人员 、科研院所的人员、企业员工 等 晋升高一级的职称时，发表期刊论文是作为一项必须的参考指标。</a:t>
            </a:r>
          </a:p>
          <a:p>
            <a:pPr marL="285750" indent="-285750">
              <a:lnSpc>
                <a:spcPct val="110000"/>
              </a:lnSpc>
              <a:buFont typeface="Wingdings" panose="05000000000000000000" charset="0"/>
              <a:buChar char="l"/>
            </a:pPr>
            <a:r>
              <a:rPr lang="zh-CN" altLang="en-US">
                <a:solidFill>
                  <a:srgbClr val="FF0000"/>
                </a:solidFill>
              </a:rPr>
              <a:t>申报基金、课题 </a:t>
            </a:r>
            <a:r>
              <a:rPr lang="zh-CN" altLang="en-US"/>
              <a:t>：教育、科技、卫生系统 每年申报的国家自然科学基金项目、其它各种基金项目、各种研究课题时，发表论文 是作为 基金或课题 完成的一种研究成果的结论性展示。</a:t>
            </a:r>
          </a:p>
          <a:p>
            <a:pPr marL="285750" indent="-285750">
              <a:lnSpc>
                <a:spcPct val="110000"/>
              </a:lnSpc>
              <a:buFont typeface="Wingdings" panose="05000000000000000000" charset="0"/>
              <a:buChar char="l"/>
            </a:pPr>
            <a:r>
              <a:rPr lang="zh-CN" altLang="en-US">
                <a:solidFill>
                  <a:srgbClr val="FF0000"/>
                </a:solidFill>
              </a:rPr>
              <a:t>世界性基础领域的研究</a:t>
            </a:r>
            <a:r>
              <a:rPr lang="zh-CN" altLang="en-US"/>
              <a:t>，比如在医学、数学、物理、化学、生命科学 等领域开展的基础性研究，公开发表论文是对最新科技 科学研究成果、研究方法的一种展示和报道。以推动整个社会的科技进步等。</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文本框 5"/>
          <p:cNvSpPr txBox="1"/>
          <p:nvPr/>
        </p:nvSpPr>
        <p:spPr>
          <a:xfrm rot="16200000">
            <a:off x="-1094105" y="3244850"/>
            <a:ext cx="3137535" cy="368300"/>
          </a:xfrm>
          <a:prstGeom prst="rect">
            <a:avLst/>
          </a:prstGeom>
          <a:noFill/>
        </p:spPr>
        <p:txBody>
          <a:bodyPr vert="eaVert" wrap="square" rtlCol="0">
            <a:spAutoFit/>
          </a:bodyPr>
          <a:lstStyle/>
          <a:p>
            <a:r>
              <a:rPr lang="zh-CN" altLang="en-US" sz="2400">
                <a:solidFill>
                  <a:schemeClr val="bg1"/>
                </a:solidFill>
              </a:rPr>
              <a:t>学位论文注意事项</a:t>
            </a:r>
          </a:p>
        </p:txBody>
      </p:sp>
      <p:sp>
        <p:nvSpPr>
          <p:cNvPr id="2" name="文本框 1"/>
          <p:cNvSpPr txBox="1"/>
          <p:nvPr/>
        </p:nvSpPr>
        <p:spPr>
          <a:xfrm>
            <a:off x="4039235" y="704850"/>
            <a:ext cx="7686675" cy="1419860"/>
          </a:xfrm>
          <a:prstGeom prst="rect">
            <a:avLst/>
          </a:prstGeom>
          <a:noFill/>
        </p:spPr>
        <p:txBody>
          <a:bodyPr wrap="square" rtlCol="0" anchor="t">
            <a:spAutoFit/>
          </a:bodyPr>
          <a:lstStyle/>
          <a:p>
            <a:pPr marL="285750" indent="-285750">
              <a:lnSpc>
                <a:spcPct val="120000"/>
              </a:lnSpc>
              <a:buFont typeface="Wingdings" panose="05000000000000000000" charset="0"/>
              <a:buChar char="l"/>
            </a:pPr>
            <a:r>
              <a:rPr lang="zh-CN" altLang="en-US"/>
              <a:t>根据所申请的学位不同，又可分为</a:t>
            </a:r>
            <a:r>
              <a:rPr lang="zh-CN" altLang="en-US">
                <a:solidFill>
                  <a:srgbClr val="FF0000"/>
                </a:solidFill>
              </a:rPr>
              <a:t>学士论文、硕士论文、博士论文</a:t>
            </a:r>
            <a:r>
              <a:rPr lang="zh-CN" altLang="en-US"/>
              <a:t>三种。</a:t>
            </a:r>
          </a:p>
          <a:p>
            <a:pPr marL="285750" indent="-285750">
              <a:lnSpc>
                <a:spcPct val="120000"/>
              </a:lnSpc>
              <a:buFont typeface="Wingdings" panose="05000000000000000000" charset="0"/>
              <a:buChar char="l"/>
            </a:pPr>
            <a:r>
              <a:rPr lang="zh-CN" altLang="en-US">
                <a:sym typeface="+mn-ea"/>
              </a:rPr>
              <a:t>根据</a:t>
            </a:r>
            <a:r>
              <a:rPr lang="zh-CN" altLang="en-US"/>
              <a:t>研究方法不同，学位论文可分理论型、实验型、描述型三类。</a:t>
            </a:r>
          </a:p>
          <a:p>
            <a:pPr marL="285750" indent="-285750">
              <a:lnSpc>
                <a:spcPct val="120000"/>
              </a:lnSpc>
              <a:buFont typeface="Wingdings" panose="05000000000000000000" charset="0"/>
              <a:buChar char="l"/>
            </a:pPr>
            <a:r>
              <a:rPr lang="zh-CN" altLang="en-US"/>
              <a:t>根据研究领域不同，学位论文又可分人文科学学术论文、自然科学学术论文与工程技术学术论文两大类</a:t>
            </a:r>
          </a:p>
        </p:txBody>
      </p:sp>
      <p:sp>
        <p:nvSpPr>
          <p:cNvPr id="3" name="圆角矩形 2"/>
          <p:cNvSpPr/>
          <p:nvPr/>
        </p:nvSpPr>
        <p:spPr>
          <a:xfrm>
            <a:off x="1850390" y="704850"/>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论文分类</a:t>
            </a:r>
          </a:p>
        </p:txBody>
      </p:sp>
      <p:sp>
        <p:nvSpPr>
          <p:cNvPr id="4" name="圆角矩形 3"/>
          <p:cNvSpPr/>
          <p:nvPr/>
        </p:nvSpPr>
        <p:spPr>
          <a:xfrm>
            <a:off x="1850390" y="2331085"/>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选题注意事项</a:t>
            </a:r>
          </a:p>
        </p:txBody>
      </p:sp>
      <p:sp>
        <p:nvSpPr>
          <p:cNvPr id="5" name="文本框 4"/>
          <p:cNvSpPr txBox="1"/>
          <p:nvPr/>
        </p:nvSpPr>
        <p:spPr>
          <a:xfrm>
            <a:off x="4039235" y="2296795"/>
            <a:ext cx="4067175" cy="368300"/>
          </a:xfrm>
          <a:prstGeom prst="rect">
            <a:avLst/>
          </a:prstGeom>
          <a:noFill/>
        </p:spPr>
        <p:txBody>
          <a:bodyPr wrap="square" rtlCol="0" anchor="t">
            <a:spAutoFit/>
          </a:bodyPr>
          <a:lstStyle/>
          <a:p>
            <a:r>
              <a:rPr lang="zh-CN" altLang="en-US"/>
              <a:t>选题应具有</a:t>
            </a:r>
            <a:r>
              <a:rPr lang="zh-CN" altLang="en-US">
                <a:solidFill>
                  <a:srgbClr val="FF0000"/>
                </a:solidFill>
              </a:rPr>
              <a:t>先进性,前瞻性和创造性</a:t>
            </a:r>
          </a:p>
        </p:txBody>
      </p:sp>
      <p:sp>
        <p:nvSpPr>
          <p:cNvPr id="8" name="文本框 7"/>
          <p:cNvSpPr txBox="1"/>
          <p:nvPr/>
        </p:nvSpPr>
        <p:spPr>
          <a:xfrm>
            <a:off x="4039235" y="2665095"/>
            <a:ext cx="4066540" cy="1198880"/>
          </a:xfrm>
          <a:prstGeom prst="rect">
            <a:avLst/>
          </a:prstGeom>
          <a:noFill/>
        </p:spPr>
        <p:txBody>
          <a:bodyPr wrap="square" rtlCol="0" anchor="t">
            <a:spAutoFit/>
          </a:bodyPr>
          <a:lstStyle/>
          <a:p>
            <a:r>
              <a:rPr lang="zh-CN" altLang="en-US"/>
              <a:t>1、论文题目选小不选大</a:t>
            </a:r>
          </a:p>
          <a:p>
            <a:r>
              <a:rPr lang="zh-CN" altLang="en-US"/>
              <a:t>2、论文题目难易度适中</a:t>
            </a:r>
          </a:p>
          <a:p>
            <a:r>
              <a:rPr lang="zh-CN" altLang="en-US"/>
              <a:t>3、论文题目要有意义</a:t>
            </a:r>
          </a:p>
          <a:p>
            <a:r>
              <a:rPr lang="zh-CN" altLang="en-US"/>
              <a:t>4、论文题目要有特色</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1298532" y="1545723"/>
            <a:ext cx="3955518" cy="583565"/>
          </a:xfrm>
          <a:prstGeom prst="rect">
            <a:avLst/>
          </a:prstGeom>
          <a:noFill/>
        </p:spPr>
        <p:txBody>
          <a:bodyPr wrap="square" rtlCol="0">
            <a:spAutoFit/>
          </a:bodyPr>
          <a:lstStyle/>
          <a:p>
            <a:r>
              <a:rPr lang="zh-CN" altLang="en-US" sz="3200" b="1" dirty="0">
                <a:latin typeface="黑体" panose="02010609060101010101" charset="-122"/>
                <a:ea typeface="黑体" panose="02010609060101010101" charset="-122"/>
              </a:rPr>
              <a:t>举例说明</a:t>
            </a:r>
          </a:p>
        </p:txBody>
      </p:sp>
      <p:sp>
        <p:nvSpPr>
          <p:cNvPr id="5" name="矩形 4"/>
          <p:cNvSpPr/>
          <p:nvPr/>
        </p:nvSpPr>
        <p:spPr>
          <a:xfrm>
            <a:off x="1170473" y="2761998"/>
            <a:ext cx="5669280" cy="460375"/>
          </a:xfrm>
          <a:prstGeom prst="rect">
            <a:avLst/>
          </a:prstGeom>
        </p:spPr>
        <p:txBody>
          <a:bodyPr wrap="none">
            <a:spAutoFit/>
          </a:bodyPr>
          <a:lstStyle/>
          <a:p>
            <a:r>
              <a:rPr lang="en-US" altLang="zh-CN" sz="2400" dirty="0">
                <a:latin typeface="黑体" panose="02010609060101010101" charset="-122"/>
                <a:ea typeface="黑体" panose="02010609060101010101" charset="-122"/>
              </a:rPr>
              <a:t>《</a:t>
            </a:r>
            <a:r>
              <a:rPr lang="zh-CN" altLang="en-US" sz="2400" dirty="0">
                <a:latin typeface="黑体" panose="02010609060101010101" charset="-122"/>
                <a:ea typeface="黑体" panose="02010609060101010101" charset="-122"/>
              </a:rPr>
              <a:t>煮制条件对卤鸡肉与鸡汤风味的影响</a:t>
            </a:r>
            <a:r>
              <a:rPr lang="en-US" altLang="zh-CN" sz="2400" dirty="0">
                <a:latin typeface="黑体" panose="02010609060101010101" charset="-122"/>
                <a:ea typeface="黑体" panose="02010609060101010101" charset="-122"/>
              </a:rPr>
              <a:t>》</a:t>
            </a:r>
            <a:endParaRPr lang="zh-CN" altLang="en-US" sz="2400" dirty="0">
              <a:latin typeface="黑体" panose="02010609060101010101" charset="-122"/>
              <a:ea typeface="黑体" panose="02010609060101010101" charset="-122"/>
            </a:endParaRPr>
          </a:p>
        </p:txBody>
      </p:sp>
      <p:sp>
        <p:nvSpPr>
          <p:cNvPr id="6" name="矩形 5"/>
          <p:cNvSpPr/>
          <p:nvPr/>
        </p:nvSpPr>
        <p:spPr>
          <a:xfrm>
            <a:off x="1170473" y="2165912"/>
            <a:ext cx="7498080" cy="460375"/>
          </a:xfrm>
          <a:prstGeom prst="rect">
            <a:avLst/>
          </a:prstGeom>
        </p:spPr>
        <p:txBody>
          <a:bodyPr wrap="none">
            <a:spAutoFit/>
          </a:bodyPr>
          <a:lstStyle/>
          <a:p>
            <a:r>
              <a:rPr lang="en-US" altLang="zh-CN" sz="2400" dirty="0">
                <a:latin typeface="黑体" panose="02010609060101010101" charset="-122"/>
                <a:ea typeface="黑体" panose="02010609060101010101" charset="-122"/>
              </a:rPr>
              <a:t>《</a:t>
            </a:r>
            <a:r>
              <a:rPr lang="zh-CN" altLang="en-US" sz="2400" dirty="0">
                <a:latin typeface="黑体" panose="02010609060101010101" charset="-122"/>
                <a:ea typeface="黑体" panose="02010609060101010101" charset="-122"/>
              </a:rPr>
              <a:t>八角茴香对卤鸡肉挥发性风味的影响及其作用机制</a:t>
            </a:r>
            <a:r>
              <a:rPr lang="en-US" altLang="zh-CN" sz="2400" dirty="0">
                <a:latin typeface="黑体" panose="02010609060101010101" charset="-122"/>
                <a:ea typeface="黑体" panose="02010609060101010101" charset="-122"/>
              </a:rPr>
              <a:t>》</a:t>
            </a:r>
            <a:endParaRPr lang="zh-CN" altLang="en-US" sz="2400" dirty="0">
              <a:latin typeface="黑体" panose="02010609060101010101" charset="-122"/>
              <a:ea typeface="黑体" panose="02010609060101010101" charset="-122"/>
            </a:endParaRPr>
          </a:p>
        </p:txBody>
      </p:sp>
      <p:sp>
        <p:nvSpPr>
          <p:cNvPr id="7" name="矩形 6"/>
          <p:cNvSpPr/>
          <p:nvPr/>
        </p:nvSpPr>
        <p:spPr>
          <a:xfrm>
            <a:off x="1298532" y="3525521"/>
            <a:ext cx="4450080" cy="1568450"/>
          </a:xfrm>
          <a:prstGeom prst="rect">
            <a:avLst/>
          </a:prstGeom>
        </p:spPr>
        <p:txBody>
          <a:bodyPr wrap="none">
            <a:spAutoFit/>
          </a:bodyPr>
          <a:lstStyle/>
          <a:p>
            <a:pPr>
              <a:spcBef>
                <a:spcPts val="1200"/>
              </a:spcBef>
            </a:pPr>
            <a:r>
              <a:rPr lang="zh-CN" altLang="en-US" sz="2800" b="1" dirty="0">
                <a:solidFill>
                  <a:srgbClr val="FF0000"/>
                </a:solidFill>
                <a:latin typeface="黑体" panose="02010609060101010101" charset="-122"/>
                <a:ea typeface="黑体" panose="02010609060101010101" charset="-122"/>
              </a:rPr>
              <a:t>选题原则：</a:t>
            </a:r>
            <a:r>
              <a:rPr lang="zh-CN" altLang="en-US" sz="2400" dirty="0">
                <a:latin typeface="黑体" panose="02010609060101010101" charset="-122"/>
                <a:ea typeface="黑体" panose="02010609060101010101" charset="-122"/>
              </a:rPr>
              <a:t>有用性、公共性；</a:t>
            </a:r>
            <a:endParaRPr lang="en-US" altLang="zh-CN" sz="2400" dirty="0">
              <a:latin typeface="黑体" panose="02010609060101010101" charset="-122"/>
              <a:ea typeface="黑体" panose="02010609060101010101" charset="-122"/>
            </a:endParaRPr>
          </a:p>
          <a:p>
            <a:pPr>
              <a:spcBef>
                <a:spcPts val="1200"/>
              </a:spcBef>
            </a:pPr>
            <a:r>
              <a:rPr lang="zh-CN" altLang="en-US" sz="2400" dirty="0">
                <a:latin typeface="黑体" panose="02010609060101010101" charset="-122"/>
                <a:ea typeface="黑体" panose="02010609060101010101" charset="-122"/>
              </a:rPr>
              <a:t>            创新型、价值性；</a:t>
            </a:r>
            <a:endParaRPr lang="en-US" altLang="zh-CN" sz="2400" dirty="0">
              <a:latin typeface="黑体" panose="02010609060101010101" charset="-122"/>
              <a:ea typeface="黑体" panose="02010609060101010101" charset="-122"/>
            </a:endParaRPr>
          </a:p>
          <a:p>
            <a:pPr>
              <a:spcBef>
                <a:spcPts val="1200"/>
              </a:spcBef>
            </a:pPr>
            <a:r>
              <a:rPr lang="zh-CN" altLang="en-US" sz="2400" dirty="0">
                <a:latin typeface="黑体" panose="02010609060101010101" charset="-122"/>
                <a:ea typeface="黑体" panose="02010609060101010101" charset="-122"/>
              </a:rPr>
              <a:t>            前瞻性、传承性；</a:t>
            </a:r>
          </a:p>
        </p:txBody>
      </p:sp>
      <p:sp>
        <p:nvSpPr>
          <p:cNvPr id="8" name="矩形 7"/>
          <p:cNvSpPr/>
          <p:nvPr/>
        </p:nvSpPr>
        <p:spPr>
          <a:xfrm>
            <a:off x="8741776" y="2262881"/>
            <a:ext cx="3450566" cy="1014730"/>
          </a:xfrm>
          <a:prstGeom prst="rect">
            <a:avLst/>
          </a:prstGeom>
          <a:solidFill>
            <a:schemeClr val="accent2"/>
          </a:solidFill>
        </p:spPr>
        <p:txBody>
          <a:bodyPr wrap="square">
            <a:spAutoFit/>
          </a:bodyPr>
          <a:lstStyle/>
          <a:p>
            <a:r>
              <a:rPr lang="zh-CN" altLang="en-US" sz="2000" b="1" dirty="0">
                <a:solidFill>
                  <a:schemeClr val="bg1"/>
                </a:solidFill>
                <a:latin typeface="黑体" panose="02010609060101010101" charset="-122"/>
                <a:ea typeface="黑体" panose="02010609060101010101" charset="-122"/>
              </a:rPr>
              <a:t>好的选题：新、小、深</a:t>
            </a:r>
            <a:endParaRPr lang="en-US" altLang="zh-CN" sz="2000" b="1" dirty="0">
              <a:solidFill>
                <a:schemeClr val="bg1"/>
              </a:solidFill>
              <a:latin typeface="黑体" panose="02010609060101010101" charset="-122"/>
              <a:ea typeface="黑体" panose="02010609060101010101" charset="-122"/>
            </a:endParaRPr>
          </a:p>
          <a:p>
            <a:endParaRPr lang="en-US" altLang="zh-CN" sz="2000" b="1" dirty="0">
              <a:solidFill>
                <a:schemeClr val="bg1"/>
              </a:solidFill>
              <a:latin typeface="黑体" panose="02010609060101010101" charset="-122"/>
              <a:ea typeface="黑体" panose="02010609060101010101" charset="-122"/>
            </a:endParaRPr>
          </a:p>
          <a:p>
            <a:r>
              <a:rPr lang="zh-CN" altLang="en-US" sz="2000" b="1" dirty="0">
                <a:solidFill>
                  <a:schemeClr val="bg1"/>
                </a:solidFill>
                <a:latin typeface="黑体" panose="02010609060101010101" charset="-122"/>
                <a:ea typeface="黑体" panose="02010609060101010101" charset="-122"/>
              </a:rPr>
              <a:t>不好的选题：泛、大、多</a:t>
            </a:r>
            <a:endParaRPr lang="en-US" altLang="zh-CN" sz="2000" b="1" dirty="0">
              <a:solidFill>
                <a:schemeClr val="bg1"/>
              </a:solidFill>
              <a:latin typeface="黑体" panose="02010609060101010101" charset="-122"/>
              <a:ea typeface="黑体" panose="02010609060101010101" charset="-122"/>
            </a:endParaRPr>
          </a:p>
        </p:txBody>
      </p:sp>
      <p:sp>
        <p:nvSpPr>
          <p:cNvPr id="9" name="矩形 8"/>
          <p:cNvSpPr/>
          <p:nvPr/>
        </p:nvSpPr>
        <p:spPr>
          <a:xfrm>
            <a:off x="1298532" y="5095181"/>
            <a:ext cx="8037195" cy="1106805"/>
          </a:xfrm>
          <a:prstGeom prst="rect">
            <a:avLst/>
          </a:prstGeom>
        </p:spPr>
        <p:txBody>
          <a:bodyPr wrap="none">
            <a:spAutoFit/>
          </a:bodyPr>
          <a:lstStyle/>
          <a:p>
            <a:pPr>
              <a:spcBef>
                <a:spcPts val="1200"/>
              </a:spcBef>
            </a:pPr>
            <a:r>
              <a:rPr lang="zh-CN" altLang="en-US" sz="2800" b="1" dirty="0">
                <a:solidFill>
                  <a:srgbClr val="FF0000"/>
                </a:solidFill>
                <a:latin typeface="黑体" panose="02010609060101010101" charset="-122"/>
                <a:ea typeface="黑体" panose="02010609060101010101" charset="-122"/>
              </a:rPr>
              <a:t>几类选题避免踩坑：</a:t>
            </a:r>
            <a:endParaRPr lang="en-US" altLang="zh-CN" sz="2800" b="1" dirty="0">
              <a:solidFill>
                <a:srgbClr val="FF0000"/>
              </a:solidFill>
              <a:latin typeface="黑体" panose="02010609060101010101" charset="-122"/>
              <a:ea typeface="黑体" panose="02010609060101010101" charset="-122"/>
            </a:endParaRPr>
          </a:p>
          <a:p>
            <a:pPr>
              <a:spcBef>
                <a:spcPts val="1200"/>
              </a:spcBef>
            </a:pPr>
            <a:r>
              <a:rPr lang="en-US" altLang="zh-CN" sz="2800" b="1" dirty="0">
                <a:solidFill>
                  <a:srgbClr val="FF0000"/>
                </a:solidFill>
                <a:latin typeface="黑体" panose="02010609060101010101" charset="-122"/>
                <a:ea typeface="黑体" panose="02010609060101010101" charset="-122"/>
              </a:rPr>
              <a:t>   </a:t>
            </a:r>
            <a:r>
              <a:rPr lang="zh-CN" altLang="en-US" sz="2400" dirty="0">
                <a:latin typeface="黑体" panose="02010609060101010101" charset="-122"/>
                <a:ea typeface="黑体" panose="02010609060101010101" charset="-122"/>
              </a:rPr>
              <a:t>（</a:t>
            </a:r>
            <a:r>
              <a:rPr lang="en-US" altLang="zh-CN" sz="2400" dirty="0">
                <a:latin typeface="黑体" panose="02010609060101010101" charset="-122"/>
                <a:ea typeface="黑体" panose="02010609060101010101" charset="-122"/>
              </a:rPr>
              <a:t>1</a:t>
            </a:r>
            <a:r>
              <a:rPr lang="zh-CN" altLang="en-US" sz="2400" dirty="0">
                <a:latin typeface="黑体" panose="02010609060101010101" charset="-122"/>
                <a:ea typeface="黑体" panose="02010609060101010101" charset="-122"/>
              </a:rPr>
              <a:t>）专业无关 （</a:t>
            </a:r>
            <a:r>
              <a:rPr lang="en-US" altLang="zh-CN" sz="2400" dirty="0">
                <a:latin typeface="黑体" panose="02010609060101010101" charset="-122"/>
                <a:ea typeface="黑体" panose="02010609060101010101" charset="-122"/>
              </a:rPr>
              <a:t>2</a:t>
            </a:r>
            <a:r>
              <a:rPr lang="zh-CN" altLang="en-US" sz="2400" dirty="0">
                <a:latin typeface="黑体" panose="02010609060101010101" charset="-122"/>
                <a:ea typeface="黑体" panose="02010609060101010101" charset="-122"/>
              </a:rPr>
              <a:t>）没价值 （</a:t>
            </a:r>
            <a:r>
              <a:rPr lang="en-US" altLang="zh-CN" sz="2400" dirty="0">
                <a:latin typeface="黑体" panose="02010609060101010101" charset="-122"/>
                <a:ea typeface="黑体" panose="02010609060101010101" charset="-122"/>
              </a:rPr>
              <a:t>3</a:t>
            </a:r>
            <a:r>
              <a:rPr lang="zh-CN" altLang="en-US" sz="2400" dirty="0">
                <a:latin typeface="黑体" panose="02010609060101010101" charset="-122"/>
                <a:ea typeface="黑体" panose="02010609060101010101" charset="-122"/>
              </a:rPr>
              <a:t>）已发表（</a:t>
            </a:r>
            <a:r>
              <a:rPr lang="en-US" altLang="zh-CN" sz="2400" dirty="0">
                <a:latin typeface="黑体" panose="02010609060101010101" charset="-122"/>
                <a:ea typeface="黑体" panose="02010609060101010101" charset="-122"/>
              </a:rPr>
              <a:t>4</a:t>
            </a:r>
            <a:r>
              <a:rPr lang="zh-CN" altLang="en-US" sz="2400" dirty="0">
                <a:latin typeface="黑体" panose="02010609060101010101" charset="-122"/>
                <a:ea typeface="黑体" panose="02010609060101010101" charset="-122"/>
              </a:rPr>
              <a:t>）没人选</a:t>
            </a:r>
          </a:p>
        </p:txBody>
      </p:sp>
      <p:sp>
        <p:nvSpPr>
          <p:cNvPr id="3" name="文本框 2"/>
          <p:cNvSpPr txBox="1"/>
          <p:nvPr/>
        </p:nvSpPr>
        <p:spPr>
          <a:xfrm rot="16200000">
            <a:off x="-1094105" y="3244850"/>
            <a:ext cx="3137535" cy="368300"/>
          </a:xfrm>
          <a:prstGeom prst="rect">
            <a:avLst/>
          </a:prstGeom>
          <a:noFill/>
        </p:spPr>
        <p:txBody>
          <a:bodyPr vert="eaVert" wrap="square" rtlCol="0">
            <a:spAutoFit/>
          </a:bodyPr>
          <a:lstStyle/>
          <a:p>
            <a:r>
              <a:rPr lang="zh-CN" altLang="en-US" sz="2400">
                <a:solidFill>
                  <a:schemeClr val="bg1"/>
                </a:solidFill>
              </a:rPr>
              <a:t>学位论文注意事项</a:t>
            </a:r>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bldLvl="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圆角矩形 6"/>
          <p:cNvSpPr/>
          <p:nvPr/>
        </p:nvSpPr>
        <p:spPr>
          <a:xfrm>
            <a:off x="1753870" y="625475"/>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撰写注意事项</a:t>
            </a:r>
          </a:p>
        </p:txBody>
      </p:sp>
      <p:sp>
        <p:nvSpPr>
          <p:cNvPr id="5" name="文本框 4"/>
          <p:cNvSpPr txBox="1"/>
          <p:nvPr/>
        </p:nvSpPr>
        <p:spPr>
          <a:xfrm>
            <a:off x="4062095" y="746760"/>
            <a:ext cx="7538720" cy="922020"/>
          </a:xfrm>
          <a:prstGeom prst="rect">
            <a:avLst/>
          </a:prstGeom>
          <a:noFill/>
        </p:spPr>
        <p:txBody>
          <a:bodyPr wrap="square" rtlCol="0" anchor="t">
            <a:spAutoFit/>
          </a:bodyPr>
          <a:lstStyle/>
          <a:p>
            <a:r>
              <a:rPr lang="zh-CN" altLang="en-US"/>
              <a:t>确定论文格式     撰写开题报告       确定参考文献（文献阅读）</a:t>
            </a:r>
          </a:p>
          <a:p>
            <a:endParaRPr lang="en-US" altLang="zh-CN">
              <a:solidFill>
                <a:srgbClr val="FF0000"/>
              </a:solidFill>
            </a:endParaRPr>
          </a:p>
          <a:p>
            <a:r>
              <a:rPr lang="en-US" altLang="zh-CN">
                <a:solidFill>
                  <a:schemeClr val="tx1"/>
                </a:solidFill>
              </a:rPr>
              <a:t>      </a:t>
            </a:r>
            <a:r>
              <a:rPr lang="zh-CN" altLang="en-US">
                <a:solidFill>
                  <a:schemeClr val="tx1"/>
                </a:solidFill>
              </a:rPr>
              <a:t>初稿</a:t>
            </a:r>
            <a:r>
              <a:rPr lang="en-US" altLang="zh-CN">
                <a:solidFill>
                  <a:schemeClr val="tx1"/>
                </a:solidFill>
              </a:rPr>
              <a:t>        </a:t>
            </a:r>
            <a:r>
              <a:rPr lang="zh-CN" altLang="en-US">
                <a:solidFill>
                  <a:schemeClr val="tx1"/>
                </a:solidFill>
              </a:rPr>
              <a:t>导师批改        撰写正式学位论文</a:t>
            </a:r>
          </a:p>
        </p:txBody>
      </p:sp>
      <p:cxnSp>
        <p:nvCxnSpPr>
          <p:cNvPr id="2" name="直接箭头连接符 1"/>
          <p:cNvCxnSpPr/>
          <p:nvPr/>
        </p:nvCxnSpPr>
        <p:spPr>
          <a:xfrm>
            <a:off x="5530850" y="930910"/>
            <a:ext cx="2679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直接箭头连接符 2"/>
          <p:cNvCxnSpPr/>
          <p:nvPr/>
        </p:nvCxnSpPr>
        <p:spPr>
          <a:xfrm>
            <a:off x="7280275" y="930910"/>
            <a:ext cx="2679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4218940" y="1481455"/>
            <a:ext cx="2679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5150485" y="1481455"/>
            <a:ext cx="2679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6546850" y="1481455"/>
            <a:ext cx="26797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rot="16200000">
            <a:off x="-1094105" y="3244850"/>
            <a:ext cx="3137535" cy="368300"/>
          </a:xfrm>
          <a:prstGeom prst="rect">
            <a:avLst/>
          </a:prstGeom>
          <a:noFill/>
        </p:spPr>
        <p:txBody>
          <a:bodyPr vert="eaVert" wrap="square" rtlCol="0">
            <a:spAutoFit/>
          </a:bodyPr>
          <a:lstStyle/>
          <a:p>
            <a:r>
              <a:rPr lang="zh-CN" altLang="en-US" sz="2400">
                <a:solidFill>
                  <a:schemeClr val="bg1"/>
                </a:solidFill>
              </a:rPr>
              <a:t>学位论文注意事项</a:t>
            </a:r>
          </a:p>
        </p:txBody>
      </p:sp>
      <p:sp>
        <p:nvSpPr>
          <p:cNvPr id="11" name="圆角矩形 10"/>
          <p:cNvSpPr/>
          <p:nvPr/>
        </p:nvSpPr>
        <p:spPr>
          <a:xfrm>
            <a:off x="1753870" y="2050415"/>
            <a:ext cx="1946275" cy="610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避免学术不端</a:t>
            </a:r>
          </a:p>
        </p:txBody>
      </p:sp>
      <p:graphicFrame>
        <p:nvGraphicFramePr>
          <p:cNvPr id="12" name="表格 11"/>
          <p:cNvGraphicFramePr/>
          <p:nvPr>
            <p:custDataLst>
              <p:tags r:id="rId2"/>
            </p:custDataLst>
          </p:nvPr>
        </p:nvGraphicFramePr>
        <p:xfrm>
          <a:off x="2675255" y="3034030"/>
          <a:ext cx="8531860" cy="2893060"/>
        </p:xfrm>
        <a:graphic>
          <a:graphicData uri="http://schemas.openxmlformats.org/drawingml/2006/table">
            <a:tbl>
              <a:tblPr firstRow="1" bandRow="1">
                <a:tableStyleId>{5C22544A-7EE6-4342-B048-85BDC9FD1C3A}</a:tableStyleId>
              </a:tblPr>
              <a:tblGrid>
                <a:gridCol w="2132965"/>
                <a:gridCol w="2132965"/>
                <a:gridCol w="2132965"/>
                <a:gridCol w="2132965"/>
              </a:tblGrid>
              <a:tr h="1446530">
                <a:tc>
                  <a:txBody>
                    <a:bodyPr/>
                    <a:lstStyle/>
                    <a:p>
                      <a:pPr algn="ctr" fontAlgn="auto">
                        <a:buNone/>
                      </a:pPr>
                      <a:r>
                        <a:rPr lang="zh-CN" altLang="en-US"/>
                        <a:t>抄袭</a:t>
                      </a:r>
                    </a:p>
                  </a:txBody>
                  <a:tcPr anchor="ctr"/>
                </a:tc>
                <a:tc>
                  <a:txBody>
                    <a:bodyPr/>
                    <a:lstStyle/>
                    <a:p>
                      <a:pPr algn="ctr" fontAlgn="auto">
                        <a:buNone/>
                      </a:pPr>
                      <a:r>
                        <a:rPr lang="zh-CN" altLang="en-US"/>
                        <a:t>剽窃</a:t>
                      </a:r>
                    </a:p>
                  </a:txBody>
                  <a:tcPr anchor="ctr"/>
                </a:tc>
                <a:tc>
                  <a:txBody>
                    <a:bodyPr/>
                    <a:lstStyle/>
                    <a:p>
                      <a:pPr algn="ctr" fontAlgn="auto">
                        <a:buNone/>
                      </a:pPr>
                      <a:r>
                        <a:rPr lang="zh-CN" altLang="en-US"/>
                        <a:t>侵吞他人学术成果</a:t>
                      </a:r>
                    </a:p>
                  </a:txBody>
                  <a:tcPr anchor="ctr"/>
                </a:tc>
                <a:tc>
                  <a:txBody>
                    <a:bodyPr/>
                    <a:lstStyle/>
                    <a:p>
                      <a:pPr algn="ctr" fontAlgn="auto">
                        <a:buNone/>
                      </a:pPr>
                      <a:r>
                        <a:rPr lang="zh-CN" altLang="en-US"/>
                        <a:t>伪造或篡改数据、文献</a:t>
                      </a:r>
                    </a:p>
                  </a:txBody>
                  <a:tcPr anchor="ctr"/>
                </a:tc>
              </a:tr>
              <a:tr h="1446530">
                <a:tc>
                  <a:txBody>
                    <a:bodyPr/>
                    <a:lstStyle/>
                    <a:p>
                      <a:pPr algn="ctr" fontAlgn="auto">
                        <a:buNone/>
                      </a:pPr>
                      <a:r>
                        <a:rPr lang="zh-CN" altLang="en-US"/>
                        <a:t>捏造事实</a:t>
                      </a:r>
                    </a:p>
                  </a:txBody>
                  <a:tcPr anchor="ctr"/>
                </a:tc>
                <a:tc>
                  <a:txBody>
                    <a:bodyPr/>
                    <a:lstStyle/>
                    <a:p>
                      <a:pPr algn="ctr" fontAlgn="auto">
                        <a:buNone/>
                      </a:pPr>
                      <a:r>
                        <a:rPr lang="zh-CN" altLang="en-US"/>
                        <a:t>未参加创作，在他人学术成果上署名</a:t>
                      </a:r>
                    </a:p>
                  </a:txBody>
                  <a:tcPr anchor="ctr"/>
                </a:tc>
                <a:tc>
                  <a:txBody>
                    <a:bodyPr/>
                    <a:lstStyle/>
                    <a:p>
                      <a:pPr algn="ctr" fontAlgn="auto">
                        <a:buNone/>
                      </a:pPr>
                      <a:r>
                        <a:rPr lang="zh-CN" altLang="en-US"/>
                        <a:t>未经他人许可，不当使用他人署名</a:t>
                      </a:r>
                    </a:p>
                  </a:txBody>
                  <a:tcPr anchor="ctr"/>
                </a:tc>
                <a:tc>
                  <a:txBody>
                    <a:bodyPr/>
                    <a:lstStyle/>
                    <a:p>
                      <a:pPr algn="ctr" fontAlgn="auto">
                        <a:buNone/>
                      </a:pPr>
                      <a:r>
                        <a:rPr lang="zh-CN" altLang="en-US"/>
                        <a:t>其他</a:t>
                      </a:r>
                    </a:p>
                  </a:txBody>
                  <a:tcPr anchor="ctr"/>
                </a:tc>
              </a:tr>
            </a:tbl>
          </a:graphicData>
        </a:graphic>
      </p:graphicFrame>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custDataLst>
              <p:tags r:id="rId2"/>
            </p:custDataLst>
          </p:nvPr>
        </p:nvSpPr>
        <p:spPr>
          <a:noFill/>
        </p:spPr>
        <p:txBody>
          <a:bodyPr>
            <a:normAutofit/>
          </a:bodyPr>
          <a:lstStyle/>
          <a:p>
            <a:r>
              <a:rPr lang="zh-CN" altLang="en-US">
                <a:gradFill>
                  <a:gsLst>
                    <a:gs pos="0">
                      <a:srgbClr val="012D86"/>
                    </a:gs>
                    <a:gs pos="100000">
                      <a:srgbClr val="0E2557"/>
                    </a:gs>
                  </a:gsLst>
                  <a:lin scaled="0"/>
                </a:gradFill>
                <a:ea typeface="微软雅黑" panose="020B0503020204020204" pitchFamily="34" charset="-122"/>
              </a:rPr>
              <a:t>工具篇</a:t>
            </a:r>
          </a:p>
        </p:txBody>
      </p:sp>
      <p:sp>
        <p:nvSpPr>
          <p:cNvPr id="6" name="文本占位符 5"/>
          <p:cNvSpPr>
            <a:spLocks noGrp="1"/>
          </p:cNvSpPr>
          <p:nvPr>
            <p:ph type="body" idx="1"/>
            <p:custDataLst>
              <p:tags r:id="rId3"/>
            </p:custDataLst>
          </p:nvPr>
        </p:nvSpPr>
        <p:spPr/>
        <p:txBody>
          <a:bodyPr>
            <a:normAutofit/>
          </a:bodyPr>
          <a:lstStyle/>
          <a:p>
            <a:pPr lvl="0"/>
            <a:r>
              <a:rPr lang="zh-CN" altLang="en-US" b="1">
                <a:solidFill>
                  <a:schemeClr val="tx2">
                    <a:lumMod val="50000"/>
                  </a:schemeClr>
                </a:solidFill>
                <a:latin typeface="微软雅黑" panose="020B0503020204020204" pitchFamily="34" charset="-122"/>
                <a:sym typeface="+mn-ea"/>
              </a:rPr>
              <a:t>如何利用研学平台高效写作</a:t>
            </a:r>
            <a:endParaRPr lang="zh-CN" altLang="en-US">
              <a:effectLst/>
              <a:ea typeface="微软雅黑" panose="020B0503020204020204" pitchFamily="34" charset="-122"/>
            </a:endParaRPr>
          </a:p>
        </p:txBody>
      </p:sp>
      <p:sp>
        <p:nvSpPr>
          <p:cNvPr id="2" name="文本框 1"/>
          <p:cNvSpPr txBox="1"/>
          <p:nvPr>
            <p:custDataLst>
              <p:tags r:id="rId4"/>
            </p:custDataLst>
          </p:nvPr>
        </p:nvSpPr>
        <p:spPr>
          <a:xfrm>
            <a:off x="1407795" y="2599690"/>
            <a:ext cx="1896110" cy="1322070"/>
          </a:xfrm>
          <a:prstGeom prst="rect">
            <a:avLst/>
          </a:prstGeom>
          <a:noFill/>
          <a:effectLst>
            <a:outerShdw blurRad="50800" dist="38100" dir="5400000" algn="t" rotWithShape="0">
              <a:prstClr val="black">
                <a:alpha val="40000"/>
              </a:prstClr>
            </a:outerShdw>
          </a:effectLst>
        </p:spPr>
        <p:txBody>
          <a:bodyPr wrap="square" rtlCol="0">
            <a:normAutofit/>
          </a:bodyPr>
          <a:lstStyle/>
          <a:p>
            <a:pPr algn="ctr"/>
            <a:r>
              <a:rPr lang="en-US" altLang="zh-CN" sz="8000">
                <a:solidFill>
                  <a:schemeClr val="accent1"/>
                </a:solidFill>
                <a:uFillTx/>
                <a:latin typeface="Arial" panose="020B0604020202020204" pitchFamily="34" charset="0"/>
                <a:ea typeface="微软雅黑" panose="020B0503020204020204" pitchFamily="34" charset="-122"/>
              </a:rPr>
              <a:t>04</a:t>
            </a:r>
          </a:p>
        </p:txBody>
      </p:sp>
      <p:sp>
        <p:nvSpPr>
          <p:cNvPr id="7" name="灯片编号占位符 6"/>
          <p:cNvSpPr>
            <a:spLocks noGrp="1"/>
          </p:cNvSpPr>
          <p:nvPr>
            <p:ph type="sldNum" sz="quarter" idx="12"/>
          </p:nvPr>
        </p:nvSpPr>
        <p:spPr/>
        <p:txBody>
          <a:bodyPr/>
          <a:lstStyle/>
          <a:p>
            <a:fld id="{49AE70B2-8BF9-45C0-BB95-33D1B9D3A854}" type="slidenum">
              <a:rPr lang="zh-CN" altLang="en-US" smtClean="0"/>
              <a:pPr/>
              <a:t>56</a:t>
            </a:fld>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3895724" y="2000250"/>
            <a:ext cx="4400552" cy="1276350"/>
          </a:xfrm>
          <a:prstGeom prst="rect">
            <a:avLst/>
          </a:prstGeom>
        </p:spPr>
        <p:txBody>
          <a:bodyPr lIns="0" tIns="0" rIns="0" bIns="0" rtlCol="0" anchor="t"/>
          <a:lstStyle/>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第一步</a:t>
            </a:r>
            <a:endParaRPr lang="en-US" altLang="zh-CN" sz="42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如何登录</a:t>
            </a:r>
            <a:r>
              <a:rPr lang="en-US" altLang="zh-CN" sz="4200" b="1" dirty="0">
                <a:solidFill>
                  <a:srgbClr val="556878"/>
                </a:solidFill>
                <a:latin typeface="华文中宋" panose="02010600040101010101" pitchFamily="2" charset="-122"/>
                <a:ea typeface="华文中宋" panose="02010600040101010101" pitchFamily="2" charset="-122"/>
              </a:rPr>
              <a:t>/</a:t>
            </a:r>
            <a:r>
              <a:rPr lang="zh-CN" altLang="en-US" sz="4200" b="1" dirty="0">
                <a:solidFill>
                  <a:srgbClr val="556878"/>
                </a:solidFill>
                <a:latin typeface="华文中宋" panose="02010600040101010101" pitchFamily="2" charset="-122"/>
                <a:ea typeface="华文中宋" panose="02010600040101010101" pitchFamily="2" charset="-122"/>
              </a:rPr>
              <a:t>注册</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cstate="print"/>
          <a:stretch>
            <a:fillRect/>
          </a:stretch>
        </p:blipFill>
        <p:spPr>
          <a:xfrm>
            <a:off x="714375" y="965835"/>
            <a:ext cx="10763726" cy="5634990"/>
          </a:xfrm>
          <a:prstGeom prst="rect">
            <a:avLst/>
          </a:prstGeom>
        </p:spPr>
      </p:pic>
      <p:grpSp>
        <p:nvGrpSpPr>
          <p:cNvPr id="11" name="组合 10"/>
          <p:cNvGrpSpPr/>
          <p:nvPr/>
        </p:nvGrpSpPr>
        <p:grpSpPr>
          <a:xfrm>
            <a:off x="0" y="214562"/>
            <a:ext cx="6305550" cy="741080"/>
            <a:chOff x="0" y="286082"/>
            <a:chExt cx="8407400" cy="988106"/>
          </a:xfrm>
        </p:grpSpPr>
        <p:sp>
          <p:nvSpPr>
            <p:cNvPr id="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打开知网研学</a:t>
              </a:r>
            </a:p>
          </p:txBody>
        </p:sp>
        <p:sp>
          <p:nvSpPr>
            <p:cNvPr id="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方法①：</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打开中国知网（</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cnki.net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点击中间研究型学习平台</a:t>
              </a:r>
            </a:p>
          </p:txBody>
        </p:sp>
        <p:sp>
          <p:nvSpPr>
            <p:cNvPr id="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8" name="组合 7"/>
          <p:cNvGrpSpPr/>
          <p:nvPr/>
        </p:nvGrpSpPr>
        <p:grpSpPr bwMode="auto">
          <a:xfrm>
            <a:off x="4168617" y="3565838"/>
            <a:ext cx="4229100" cy="1092594"/>
            <a:chOff x="1529726" y="1440120"/>
            <a:chExt cx="5122575" cy="1323696"/>
          </a:xfrm>
        </p:grpSpPr>
        <p:sp>
          <p:nvSpPr>
            <p:cNvPr id="9" name="文本框 23"/>
            <p:cNvSpPr txBox="1">
              <a:spLocks noChangeArrowheads="1"/>
            </p:cNvSpPr>
            <p:nvPr/>
          </p:nvSpPr>
          <p:spPr bwMode="auto">
            <a:xfrm>
              <a:off x="1529726" y="2380420"/>
              <a:ext cx="1453704" cy="383396"/>
            </a:xfrm>
            <a:prstGeom prst="rect">
              <a:avLst/>
            </a:prstGeom>
            <a:noFill/>
            <a:ln w="28575">
              <a:solidFill>
                <a:srgbClr val="FF000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a:p>
          </p:txBody>
        </p:sp>
        <p:sp>
          <p:nvSpPr>
            <p:cNvPr id="10" name="矩形标注"/>
            <p:cNvSpPr/>
            <p:nvPr/>
          </p:nvSpPr>
          <p:spPr>
            <a:xfrm>
              <a:off x="3191101" y="1440120"/>
              <a:ext cx="3461200" cy="800548"/>
            </a:xfrm>
            <a:prstGeom prst="wedgeRectCallout">
              <a:avLst>
                <a:gd name="adj1" fmla="val -61169"/>
                <a:gd name="adj2" fmla="val 51406"/>
              </a:avLst>
            </a:prstGeom>
          </p:spPr>
          <p:style>
            <a:lnRef idx="3">
              <a:schemeClr val="lt1"/>
            </a:lnRef>
            <a:fillRef idx="1">
              <a:schemeClr val="accent2"/>
            </a:fillRef>
            <a:effectRef idx="1">
              <a:schemeClr val="accent2"/>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点击“研究型学习平台”</a:t>
              </a:r>
            </a:p>
          </p:txBody>
        </p:sp>
      </p:grpSp>
      <p:sp>
        <p:nvSpPr>
          <p:cNvPr id="3" name="云形 2"/>
          <p:cNvSpPr/>
          <p:nvPr/>
        </p:nvSpPr>
        <p:spPr>
          <a:xfrm>
            <a:off x="7595235" y="135255"/>
            <a:ext cx="3842861" cy="1327785"/>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sz="1350">
              <a:solidFill>
                <a:srgbClr val="FF0000"/>
              </a:solidFill>
            </a:endParaRPr>
          </a:p>
        </p:txBody>
      </p:sp>
      <p:sp>
        <p:nvSpPr>
          <p:cNvPr id="4" name="文本框 3"/>
          <p:cNvSpPr txBox="1"/>
          <p:nvPr/>
        </p:nvSpPr>
        <p:spPr>
          <a:xfrm>
            <a:off x="7988618" y="485299"/>
            <a:ext cx="3449479" cy="737235"/>
          </a:xfrm>
          <a:prstGeom prst="rect">
            <a:avLst/>
          </a:prstGeom>
          <a:noFill/>
        </p:spPr>
        <p:txBody>
          <a:bodyPr wrap="square" rtlCol="0">
            <a:spAutoFit/>
          </a:bodyPr>
          <a:lstStyle/>
          <a:p>
            <a:r>
              <a:rPr lang="zh-CN" altLang="en-US" sz="2100" b="1">
                <a:solidFill>
                  <a:schemeClr val="bg1"/>
                </a:solidFill>
              </a:rPr>
              <a:t>建议使用谷歌</a:t>
            </a:r>
            <a:r>
              <a:rPr lang="en-US" altLang="zh-CN" sz="2100" b="1">
                <a:solidFill>
                  <a:schemeClr val="bg1"/>
                </a:solidFill>
              </a:rPr>
              <a:t>Chrome</a:t>
            </a:r>
            <a:r>
              <a:rPr lang="zh-CN" altLang="en-US" sz="2100" b="1">
                <a:solidFill>
                  <a:schemeClr val="bg1"/>
                </a:solidFill>
              </a:rPr>
              <a:t>或火狐浏览器</a:t>
            </a:r>
          </a:p>
        </p:txBody>
      </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6" presetClass="emph" presetSubtype="0" fill="hold" grpId="1" nodeType="withEffect">
                                  <p:stCondLst>
                                    <p:cond delay="0"/>
                                  </p:stCondLst>
                                  <p:childTnLst>
                                    <p:animScale>
                                      <p:cBhvr>
                                        <p:cTn id="17" dur="1000" fill="hold"/>
                                        <p:tgtEl>
                                          <p:spTgt spid="3"/>
                                        </p:tgtEl>
                                      </p:cBhvr>
                                      <p:by x="120000" y="120000"/>
                                    </p:animScale>
                                  </p:childTnLst>
                                </p:cTn>
                              </p:par>
                              <p:par>
                                <p:cTn id="18" presetID="6" presetClass="emph" presetSubtype="0" fill="hold" grpId="1" nodeType="withEffect">
                                  <p:stCondLst>
                                    <p:cond delay="0"/>
                                  </p:stCondLst>
                                  <p:childTnLst>
                                    <p:animScale>
                                      <p:cBhvr>
                                        <p:cTn id="19" dur="1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6750" y="1371600"/>
            <a:ext cx="11095611" cy="5446420"/>
          </a:xfrm>
          <a:prstGeom prst="rect">
            <a:avLst/>
          </a:prstGeom>
        </p:spPr>
      </p:pic>
      <p:grpSp>
        <p:nvGrpSpPr>
          <p:cNvPr id="8" name="组合 7"/>
          <p:cNvGrpSpPr/>
          <p:nvPr/>
        </p:nvGrpSpPr>
        <p:grpSpPr bwMode="auto">
          <a:xfrm>
            <a:off x="1752600" y="1340615"/>
            <a:ext cx="4457700" cy="1549016"/>
            <a:chOff x="1529726" y="2380420"/>
            <a:chExt cx="5399471" cy="1876659"/>
          </a:xfrm>
        </p:grpSpPr>
        <p:sp>
          <p:nvSpPr>
            <p:cNvPr id="9" name="文本框 23"/>
            <p:cNvSpPr txBox="1">
              <a:spLocks noChangeArrowheads="1"/>
            </p:cNvSpPr>
            <p:nvPr/>
          </p:nvSpPr>
          <p:spPr bwMode="auto">
            <a:xfrm>
              <a:off x="1529726" y="2380420"/>
              <a:ext cx="1938272" cy="38339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a:p>
          </p:txBody>
        </p:sp>
        <p:sp>
          <p:nvSpPr>
            <p:cNvPr id="10" name="矩形标注"/>
            <p:cNvSpPr/>
            <p:nvPr/>
          </p:nvSpPr>
          <p:spPr>
            <a:xfrm>
              <a:off x="2983430" y="3456531"/>
              <a:ext cx="3945767" cy="800548"/>
            </a:xfrm>
            <a:prstGeom prst="wedgeRectCallout">
              <a:avLst>
                <a:gd name="adj1" fmla="val -38693"/>
                <a:gd name="adj2" fmla="val -12157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搜索栏输入 </a:t>
              </a:r>
              <a:r>
                <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x.cnki.net</a:t>
              </a:r>
            </a:p>
          </p:txBody>
        </p:sp>
      </p:grpSp>
      <p:grpSp>
        <p:nvGrpSpPr>
          <p:cNvPr id="11" name="组合 10"/>
          <p:cNvGrpSpPr/>
          <p:nvPr/>
        </p:nvGrpSpPr>
        <p:grpSpPr>
          <a:xfrm>
            <a:off x="0" y="214562"/>
            <a:ext cx="6305550" cy="741080"/>
            <a:chOff x="0" y="286082"/>
            <a:chExt cx="8407400" cy="988106"/>
          </a:xfrm>
        </p:grpSpPr>
        <p:sp>
          <p:nvSpPr>
            <p:cNvPr id="12"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打开知网研学</a:t>
              </a:r>
            </a:p>
          </p:txBody>
        </p:sp>
        <p:sp>
          <p:nvSpPr>
            <p:cNvPr id="13"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方法②：搜索栏输入 </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x.cnki.net</a:t>
              </a:r>
              <a:endPar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5890233" y="1317440"/>
            <a:ext cx="0" cy="5328039"/>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2914200" y="1536736"/>
            <a:ext cx="2976033" cy="4800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学位论文文结构</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917760" y="2139544"/>
            <a:ext cx="4972473" cy="152948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4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中英文题目、原创性声明、目录、中英文摘要、中英文关键词、正文、注释、参考文献、附录、致谢</a:t>
            </a:r>
          </a:p>
        </p:txBody>
      </p:sp>
      <p:sp>
        <p:nvSpPr>
          <p:cNvPr id="11" name="矩形 10"/>
          <p:cNvSpPr/>
          <p:nvPr/>
        </p:nvSpPr>
        <p:spPr>
          <a:xfrm>
            <a:off x="5890232" y="3791778"/>
            <a:ext cx="2976033" cy="4800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35"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论文正文结构</a:t>
            </a:r>
            <a:endParaRPr kumimoji="0" lang="zh-CN" altLang="en-US" sz="2135"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5890232" y="4402621"/>
            <a:ext cx="5175331" cy="21174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2135" b="1" dirty="0">
                <a:solidFill>
                  <a:prstClr val="white"/>
                </a:solidFill>
                <a:latin typeface="微软雅黑" panose="020B0503020204020204" pitchFamily="34" charset="-122"/>
                <a:ea typeface="微软雅黑" panose="020B0503020204020204" pitchFamily="34" charset="-122"/>
              </a:rPr>
              <a:t>第一章：</a:t>
            </a:r>
            <a:r>
              <a:rPr lang="zh-CN" altLang="en-US" sz="2135" b="1" dirty="0">
                <a:solidFill>
                  <a:prstClr val="white"/>
                </a:solidFill>
                <a:latin typeface="微软雅黑" panose="020B0503020204020204" pitchFamily="34" charset="-122"/>
                <a:ea typeface="微软雅黑" panose="020B0503020204020204" pitchFamily="34" charset="-122"/>
                <a:sym typeface="+mn-ea"/>
              </a:rPr>
              <a:t>引言（前言）</a:t>
            </a:r>
            <a:endParaRPr lang="zh-CN" altLang="en-US" sz="2135" b="1" dirty="0">
              <a:solidFill>
                <a:prstClr val="white"/>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lang="zh-CN" altLang="en-US" sz="2135" b="1" dirty="0">
                <a:solidFill>
                  <a:prstClr val="white"/>
                </a:solidFill>
                <a:latin typeface="微软雅黑" panose="020B0503020204020204" pitchFamily="34" charset="-122"/>
                <a:ea typeface="微软雅黑" panose="020B0503020204020204" pitchFamily="34" charset="-122"/>
              </a:rPr>
              <a:t>第二章：研究方法</a:t>
            </a:r>
          </a:p>
          <a:p>
            <a:pPr marL="0" marR="0" lvl="0" indent="0" algn="l" defTabSz="914400" rtl="0" eaLnBrk="1" fontAlgn="auto" latinLnBrk="0" hangingPunct="1">
              <a:lnSpc>
                <a:spcPct val="130000"/>
              </a:lnSpc>
              <a:spcBef>
                <a:spcPts val="0"/>
              </a:spcBef>
              <a:spcAft>
                <a:spcPts val="0"/>
              </a:spcAft>
              <a:buClrTx/>
              <a:buSzTx/>
              <a:buFontTx/>
              <a:buNone/>
              <a:defRPr/>
            </a:pPr>
            <a:r>
              <a:rPr lang="zh-CN" altLang="en-US" sz="2135" b="1" dirty="0">
                <a:solidFill>
                  <a:prstClr val="white"/>
                </a:solidFill>
                <a:latin typeface="微软雅黑" panose="020B0503020204020204" pitchFamily="34" charset="-122"/>
                <a:ea typeface="微软雅黑" panose="020B0503020204020204" pitchFamily="34" charset="-122"/>
              </a:rPr>
              <a:t>第三章：论证过程（研究分析）</a:t>
            </a:r>
          </a:p>
          <a:p>
            <a:pPr marL="0" marR="0" lvl="0" indent="0" algn="l" defTabSz="914400" rtl="0" eaLnBrk="1" fontAlgn="auto" latinLnBrk="0" hangingPunct="1">
              <a:lnSpc>
                <a:spcPct val="130000"/>
              </a:lnSpc>
              <a:spcBef>
                <a:spcPts val="0"/>
              </a:spcBef>
              <a:spcAft>
                <a:spcPts val="0"/>
              </a:spcAft>
              <a:buClrTx/>
              <a:buSzTx/>
              <a:buFontTx/>
              <a:buNone/>
              <a:defRPr/>
            </a:pPr>
            <a:r>
              <a:rPr lang="zh-CN" altLang="en-US" sz="2135" b="1" dirty="0">
                <a:solidFill>
                  <a:prstClr val="white"/>
                </a:solidFill>
                <a:latin typeface="微软雅黑" panose="020B0503020204020204" pitchFamily="34" charset="-122"/>
                <a:ea typeface="微软雅黑" panose="020B0503020204020204" pitchFamily="34" charset="-122"/>
              </a:rPr>
              <a:t>第四章：讨论</a:t>
            </a:r>
          </a:p>
          <a:p>
            <a:pPr marL="0" marR="0" lvl="0" indent="0" algn="l" defTabSz="914400" rtl="0" eaLnBrk="1" fontAlgn="auto" latinLnBrk="0" hangingPunct="1">
              <a:lnSpc>
                <a:spcPct val="130000"/>
              </a:lnSpc>
              <a:spcBef>
                <a:spcPts val="0"/>
              </a:spcBef>
              <a:spcAft>
                <a:spcPts val="0"/>
              </a:spcAft>
              <a:buClrTx/>
              <a:buSzTx/>
              <a:buFontTx/>
              <a:buNone/>
              <a:defRPr/>
            </a:pPr>
            <a:r>
              <a:rPr lang="zh-CN" altLang="en-US" sz="2135" b="1" dirty="0">
                <a:solidFill>
                  <a:prstClr val="white"/>
                </a:solidFill>
                <a:latin typeface="微软雅黑" panose="020B0503020204020204" pitchFamily="34" charset="-122"/>
                <a:ea typeface="微软雅黑" panose="020B0503020204020204" pitchFamily="34" charset="-122"/>
              </a:rPr>
              <a:t>第五章：结论</a:t>
            </a:r>
          </a:p>
        </p:txBody>
      </p:sp>
      <p:sp>
        <p:nvSpPr>
          <p:cNvPr id="2" name="圆角矩形 1"/>
          <p:cNvSpPr/>
          <p:nvPr/>
        </p:nvSpPr>
        <p:spPr>
          <a:xfrm>
            <a:off x="-280670" y="136525"/>
            <a:ext cx="636016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     3. </a:t>
            </a: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论文写作</a:t>
            </a:r>
            <a:r>
              <a:rPr kumimoji="0" lang="en-US" altLang="zh-CN"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a:t>
            </a:r>
            <a:r>
              <a:rPr kumimoji="0" lang="zh-CN" altLang="en-US" sz="28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论文结构</a:t>
            </a:r>
          </a:p>
        </p:txBody>
      </p:sp>
    </p:spTree>
  </p:cSld>
  <p:clrMapOvr>
    <a:masterClrMapping/>
  </p:clrMapOvr>
  <mc:AlternateContent xmlns:mc="http://schemas.openxmlformats.org/markup-compatibility/2006">
    <mc:Choice xmlns:p14="http://schemas.microsoft.com/office/powerpoint/2010/main" xmlns="" Requires="p14">
      <p:transition spd="slow" p14:dur="2000" advClick="0" advTm="0"/>
    </mc:Choice>
    <mc:Fallback>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登录</a:t>
              </a:r>
              <a:r>
                <a:rPr lang="en-US" altLang="zh-CN" b="1" dirty="0">
                  <a:solidFill>
                    <a:srgbClr val="0070C0"/>
                  </a:solidFill>
                  <a:latin typeface="微软雅黑" panose="020B0503020204020204" pitchFamily="34" charset="-122"/>
                  <a:ea typeface="微软雅黑" panose="020B0503020204020204" pitchFamily="34" charset="-122"/>
                </a:rPr>
                <a:t>/</a:t>
              </a:r>
              <a:r>
                <a:rPr lang="zh-CN" altLang="en-US" b="1" dirty="0">
                  <a:solidFill>
                    <a:srgbClr val="0070C0"/>
                  </a:solidFill>
                  <a:latin typeface="微软雅黑" panose="020B0503020204020204" pitchFamily="34" charset="-122"/>
                  <a:ea typeface="微软雅黑" panose="020B0503020204020204" pitchFamily="34" charset="-122"/>
                </a:rPr>
                <a:t>注册</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点击右上角“登录</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注册”，根据提示进行注册</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2" cstate="print"/>
          <a:stretch>
            <a:fillRect/>
          </a:stretch>
        </p:blipFill>
        <p:spPr>
          <a:xfrm>
            <a:off x="3575904" y="1822361"/>
            <a:ext cx="8458201" cy="4380239"/>
          </a:xfrm>
          <a:prstGeom prst="rect">
            <a:avLst/>
          </a:prstGeom>
        </p:spPr>
      </p:pic>
      <p:pic>
        <p:nvPicPr>
          <p:cNvPr id="7" name="图片 6"/>
          <p:cNvPicPr>
            <a:picLocks noChangeAspect="1"/>
          </p:cNvPicPr>
          <p:nvPr/>
        </p:nvPicPr>
        <p:blipFill>
          <a:blip r:embed="rId3" cstate="print"/>
          <a:stretch>
            <a:fillRect/>
          </a:stretch>
        </p:blipFill>
        <p:spPr>
          <a:xfrm>
            <a:off x="673757" y="1248274"/>
            <a:ext cx="2785790" cy="2420058"/>
          </a:xfrm>
          <a:prstGeom prst="rect">
            <a:avLst/>
          </a:prstGeom>
          <a:ln>
            <a:noFill/>
          </a:ln>
          <a:effectLst>
            <a:outerShdw blurRad="292100" dist="139700" dir="2700000" algn="tl" rotWithShape="0">
              <a:srgbClr val="333333">
                <a:alpha val="65000"/>
              </a:srgbClr>
            </a:outerShdw>
          </a:effectLst>
        </p:spPr>
      </p:pic>
      <p:grpSp>
        <p:nvGrpSpPr>
          <p:cNvPr id="8" name="组合 7"/>
          <p:cNvGrpSpPr/>
          <p:nvPr/>
        </p:nvGrpSpPr>
        <p:grpSpPr bwMode="auto">
          <a:xfrm>
            <a:off x="8737896" y="808603"/>
            <a:ext cx="3296208" cy="1447572"/>
            <a:chOff x="5629684" y="1490624"/>
            <a:chExt cx="3992593" cy="1753757"/>
          </a:xfrm>
        </p:grpSpPr>
        <p:sp>
          <p:nvSpPr>
            <p:cNvPr id="9" name="文本框 23"/>
            <p:cNvSpPr txBox="1">
              <a:spLocks noChangeArrowheads="1"/>
            </p:cNvSpPr>
            <p:nvPr/>
          </p:nvSpPr>
          <p:spPr bwMode="auto">
            <a:xfrm>
              <a:off x="8307021" y="2759714"/>
              <a:ext cx="1315256" cy="4846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0" name="矩形标注"/>
            <p:cNvSpPr/>
            <p:nvPr/>
          </p:nvSpPr>
          <p:spPr>
            <a:xfrm>
              <a:off x="5629684" y="1490624"/>
              <a:ext cx="3184304" cy="800548"/>
            </a:xfrm>
            <a:prstGeom prst="wedgeRectCallout">
              <a:avLst>
                <a:gd name="adj1" fmla="val 35020"/>
                <a:gd name="adj2" fmla="val 8600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点击“登录</a:t>
              </a:r>
              <a:r>
                <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注册”</a:t>
              </a:r>
              <a:endPar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2" name="组合 11"/>
          <p:cNvGrpSpPr/>
          <p:nvPr/>
        </p:nvGrpSpPr>
        <p:grpSpPr bwMode="auto">
          <a:xfrm>
            <a:off x="933977" y="1485724"/>
            <a:ext cx="4544189" cy="770451"/>
            <a:chOff x="8215281" y="2801876"/>
            <a:chExt cx="9344390" cy="1584634"/>
          </a:xfrm>
        </p:grpSpPr>
        <p:sp>
          <p:nvSpPr>
            <p:cNvPr id="13" name="文本框 23"/>
            <p:cNvSpPr txBox="1">
              <a:spLocks noChangeArrowheads="1"/>
            </p:cNvSpPr>
            <p:nvPr/>
          </p:nvSpPr>
          <p:spPr bwMode="auto">
            <a:xfrm>
              <a:off x="8215281" y="3214653"/>
              <a:ext cx="4856400" cy="117185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4" name="矩形标注"/>
            <p:cNvSpPr/>
            <p:nvPr/>
          </p:nvSpPr>
          <p:spPr>
            <a:xfrm>
              <a:off x="13435968" y="2801876"/>
              <a:ext cx="4123703" cy="692381"/>
            </a:xfrm>
            <a:prstGeom prst="wedgeRectCallout">
              <a:avLst>
                <a:gd name="adj1" fmla="val -40162"/>
                <a:gd name="adj2" fmla="val 10702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输入账号密码登录</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5" name="组合 14"/>
          <p:cNvGrpSpPr/>
          <p:nvPr/>
        </p:nvGrpSpPr>
        <p:grpSpPr bwMode="auto">
          <a:xfrm>
            <a:off x="2266949" y="3257551"/>
            <a:ext cx="3086100" cy="564800"/>
            <a:chOff x="9506391" y="2679917"/>
            <a:chExt cx="4275981" cy="1161659"/>
          </a:xfrm>
        </p:grpSpPr>
        <p:sp>
          <p:nvSpPr>
            <p:cNvPr id="16" name="文本框 23"/>
            <p:cNvSpPr txBox="1">
              <a:spLocks noChangeArrowheads="1"/>
            </p:cNvSpPr>
            <p:nvPr/>
          </p:nvSpPr>
          <p:spPr bwMode="auto">
            <a:xfrm>
              <a:off x="9506391" y="2965165"/>
              <a:ext cx="822532" cy="329165"/>
            </a:xfrm>
            <a:prstGeom prst="rect">
              <a:avLst/>
            </a:prstGeom>
            <a:noFill/>
            <a:ln w="28575">
              <a:solidFill>
                <a:srgbClr val="C0000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7" name="矩形标注"/>
            <p:cNvSpPr/>
            <p:nvPr/>
          </p:nvSpPr>
          <p:spPr>
            <a:xfrm>
              <a:off x="11497979" y="2679917"/>
              <a:ext cx="2284393" cy="1161659"/>
            </a:xfrm>
            <a:prstGeom prst="wedgeRectCallout">
              <a:avLst>
                <a:gd name="adj1" fmla="val -87019"/>
                <a:gd name="adj2" fmla="val -22390"/>
              </a:avLst>
            </a:prstGeom>
          </p:spPr>
          <p:style>
            <a:lnRef idx="3">
              <a:schemeClr val="lt1"/>
            </a:lnRef>
            <a:fillRef idx="1">
              <a:schemeClr val="accent2"/>
            </a:fillRef>
            <a:effectRef idx="1">
              <a:schemeClr val="accent2"/>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新用户点击</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“注册新用户”</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18" name="图片 17"/>
          <p:cNvPicPr>
            <a:picLocks noChangeAspect="1"/>
          </p:cNvPicPr>
          <p:nvPr/>
        </p:nvPicPr>
        <p:blipFill>
          <a:blip r:embed="rId4" cstate="print"/>
          <a:stretch>
            <a:fillRect/>
          </a:stretch>
        </p:blipFill>
        <p:spPr>
          <a:xfrm>
            <a:off x="653723" y="3963535"/>
            <a:ext cx="2785790" cy="2430661"/>
          </a:xfrm>
          <a:prstGeom prst="rect">
            <a:avLst/>
          </a:prstGeom>
          <a:ln>
            <a:noFill/>
          </a:ln>
          <a:effectLst>
            <a:outerShdw blurRad="292100" dist="139700" dir="2700000" algn="tl" rotWithShape="0">
              <a:srgbClr val="333333">
                <a:alpha val="65000"/>
              </a:srgbClr>
            </a:outerShdw>
          </a:effectLst>
        </p:spPr>
      </p:pic>
      <p:grpSp>
        <p:nvGrpSpPr>
          <p:cNvPr id="19" name="组合 18"/>
          <p:cNvGrpSpPr/>
          <p:nvPr/>
        </p:nvGrpSpPr>
        <p:grpSpPr bwMode="auto">
          <a:xfrm>
            <a:off x="933977" y="4419698"/>
            <a:ext cx="5589813" cy="818048"/>
            <a:chOff x="8036782" y="2103466"/>
            <a:chExt cx="10395650" cy="1171856"/>
          </a:xfrm>
        </p:grpSpPr>
        <p:sp>
          <p:nvSpPr>
            <p:cNvPr id="20" name="文本框 23"/>
            <p:cNvSpPr txBox="1">
              <a:spLocks noChangeArrowheads="1"/>
            </p:cNvSpPr>
            <p:nvPr/>
          </p:nvSpPr>
          <p:spPr bwMode="auto">
            <a:xfrm>
              <a:off x="8036782" y="2103466"/>
              <a:ext cx="4285835" cy="117185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1" name="矩形标注"/>
            <p:cNvSpPr/>
            <p:nvPr/>
          </p:nvSpPr>
          <p:spPr>
            <a:xfrm>
              <a:off x="13251564" y="2278604"/>
              <a:ext cx="5180868" cy="692381"/>
            </a:xfrm>
            <a:prstGeom prst="wedgeRectCallout">
              <a:avLst>
                <a:gd name="adj1" fmla="val -62516"/>
                <a:gd name="adj2" fmla="val 20939"/>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通过手机号和验证码进行注册</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76200" y="172336"/>
            <a:ext cx="7486650" cy="1041434"/>
            <a:chOff x="0" y="286082"/>
            <a:chExt cx="9982200" cy="1388579"/>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绑定资源账号</a:t>
              </a:r>
            </a:p>
          </p:txBody>
        </p:sp>
        <p:sp>
          <p:nvSpPr>
            <p:cNvPr id="15" name="稻壳儿春秋广告/盗版必究        原创来源：http://chn.docer.com/works?userid=199329941#!/work_time"/>
            <p:cNvSpPr txBox="1"/>
            <p:nvPr/>
          </p:nvSpPr>
          <p:spPr>
            <a:xfrm>
              <a:off x="431800" y="752641"/>
              <a:ext cx="9550400" cy="922020"/>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绑定资源账号可以浏览所有文献</a:t>
              </a:r>
              <a:endPar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第一步：点击右上角头像</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17" name="图片 16"/>
          <p:cNvPicPr>
            <a:picLocks noChangeAspect="1"/>
          </p:cNvPicPr>
          <p:nvPr/>
        </p:nvPicPr>
        <p:blipFill>
          <a:blip r:embed="rId2" cstate="print"/>
          <a:stretch>
            <a:fillRect/>
          </a:stretch>
        </p:blipFill>
        <p:spPr>
          <a:xfrm>
            <a:off x="38100" y="2057400"/>
            <a:ext cx="12192000" cy="3613930"/>
          </a:xfrm>
          <a:prstGeom prst="rect">
            <a:avLst/>
          </a:prstGeom>
        </p:spPr>
      </p:pic>
      <p:grpSp>
        <p:nvGrpSpPr>
          <p:cNvPr id="18" name="组合 17"/>
          <p:cNvGrpSpPr/>
          <p:nvPr/>
        </p:nvGrpSpPr>
        <p:grpSpPr bwMode="auto">
          <a:xfrm>
            <a:off x="7430729" y="1172124"/>
            <a:ext cx="3371850" cy="1285326"/>
            <a:chOff x="4021790" y="902696"/>
            <a:chExt cx="4084216" cy="1557193"/>
          </a:xfrm>
        </p:grpSpPr>
        <p:sp>
          <p:nvSpPr>
            <p:cNvPr id="19" name="文本框 23"/>
            <p:cNvSpPr txBox="1">
              <a:spLocks noChangeArrowheads="1"/>
            </p:cNvSpPr>
            <p:nvPr/>
          </p:nvSpPr>
          <p:spPr bwMode="auto">
            <a:xfrm>
              <a:off x="6790750" y="1975222"/>
              <a:ext cx="1315256" cy="4846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0" name="矩形标注"/>
            <p:cNvSpPr/>
            <p:nvPr/>
          </p:nvSpPr>
          <p:spPr>
            <a:xfrm>
              <a:off x="4021790" y="902696"/>
              <a:ext cx="3184304" cy="800548"/>
            </a:xfrm>
            <a:prstGeom prst="wedgeRectCallout">
              <a:avLst>
                <a:gd name="adj1" fmla="val 35020"/>
                <a:gd name="adj2" fmla="val 8600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第一步：点击头像</a:t>
              </a:r>
              <a:endParaRPr lang="en-US" altLang="zh-CN" sz="199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352550" y="1186991"/>
            <a:ext cx="9685320" cy="5671010"/>
          </a:xfrm>
          <a:prstGeom prst="rect">
            <a:avLst/>
          </a:prstGeom>
        </p:spPr>
      </p:pic>
      <p:grpSp>
        <p:nvGrpSpPr>
          <p:cNvPr id="12" name="组合 11"/>
          <p:cNvGrpSpPr/>
          <p:nvPr/>
        </p:nvGrpSpPr>
        <p:grpSpPr>
          <a:xfrm>
            <a:off x="1981200" y="5450279"/>
            <a:ext cx="6400800" cy="1068786"/>
            <a:chOff x="950272" y="5857043"/>
            <a:chExt cx="6400799" cy="1018276"/>
          </a:xfrm>
        </p:grpSpPr>
        <p:sp>
          <p:nvSpPr>
            <p:cNvPr id="7" name="矩形 15"/>
            <p:cNvSpPr>
              <a:spLocks noChangeArrowheads="1"/>
            </p:cNvSpPr>
            <p:nvPr/>
          </p:nvSpPr>
          <p:spPr bwMode="auto">
            <a:xfrm>
              <a:off x="950272" y="5908334"/>
              <a:ext cx="2175314" cy="966985"/>
            </a:xfrm>
            <a:prstGeom prst="wedgeRoundRectCallout">
              <a:avLst>
                <a:gd name="adj1" fmla="val 76844"/>
                <a:gd name="adj2" fmla="val 12112"/>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1500" b="1" noProof="1">
                  <a:solidFill>
                    <a:prstClr val="white"/>
                  </a:solidFill>
                  <a:ea typeface="微软雅黑" panose="020B0503020204020204" pitchFamily="34" charset="-122"/>
                </a:rPr>
                <a:t>输入专属账号密码</a:t>
              </a:r>
            </a:p>
          </p:txBody>
        </p:sp>
        <p:sp>
          <p:nvSpPr>
            <p:cNvPr id="8" name="矩形 7"/>
            <p:cNvSpPr/>
            <p:nvPr/>
          </p:nvSpPr>
          <p:spPr>
            <a:xfrm>
              <a:off x="4124837" y="5857043"/>
              <a:ext cx="3226234" cy="76883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grpSp>
      <p:grpSp>
        <p:nvGrpSpPr>
          <p:cNvPr id="17" name="组合 16"/>
          <p:cNvGrpSpPr/>
          <p:nvPr/>
        </p:nvGrpSpPr>
        <p:grpSpPr>
          <a:xfrm>
            <a:off x="-76200" y="172336"/>
            <a:ext cx="7486650" cy="1041434"/>
            <a:chOff x="0" y="286082"/>
            <a:chExt cx="9982200" cy="1388579"/>
          </a:xfrm>
        </p:grpSpPr>
        <p:sp>
          <p:nvSpPr>
            <p:cNvPr id="18"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绑定资源账号</a:t>
              </a:r>
            </a:p>
          </p:txBody>
        </p:sp>
        <p:sp>
          <p:nvSpPr>
            <p:cNvPr id="19" name="稻壳儿春秋广告/盗版必究        原创来源：http://chn.docer.com/works?userid=199329941#!/work_time"/>
            <p:cNvSpPr txBox="1"/>
            <p:nvPr/>
          </p:nvSpPr>
          <p:spPr>
            <a:xfrm>
              <a:off x="431800" y="752641"/>
              <a:ext cx="9550400" cy="922020"/>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绑定资源账号可以浏览所有文献</a:t>
              </a:r>
              <a:endPar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第二步：根据自身类型选择绑定方式</a:t>
              </a:r>
            </a:p>
          </p:txBody>
        </p:sp>
        <p:sp>
          <p:nvSpPr>
            <p:cNvPr id="20"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1" name="组合 20"/>
          <p:cNvGrpSpPr/>
          <p:nvPr/>
        </p:nvGrpSpPr>
        <p:grpSpPr bwMode="auto">
          <a:xfrm>
            <a:off x="247650" y="2542493"/>
            <a:ext cx="2921550" cy="1486013"/>
            <a:chOff x="4567224" y="659560"/>
            <a:chExt cx="3538782" cy="1800329"/>
          </a:xfrm>
        </p:grpSpPr>
        <p:sp>
          <p:nvSpPr>
            <p:cNvPr id="22" name="文本框 23"/>
            <p:cNvSpPr txBox="1">
              <a:spLocks noChangeArrowheads="1"/>
            </p:cNvSpPr>
            <p:nvPr/>
          </p:nvSpPr>
          <p:spPr bwMode="auto">
            <a:xfrm>
              <a:off x="6790750" y="1975222"/>
              <a:ext cx="1315256" cy="4846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3" name="矩形标注"/>
            <p:cNvSpPr/>
            <p:nvPr/>
          </p:nvSpPr>
          <p:spPr>
            <a:xfrm>
              <a:off x="4567224" y="659560"/>
              <a:ext cx="2223526" cy="1124787"/>
            </a:xfrm>
            <a:prstGeom prst="wedgeRectCallout">
              <a:avLst>
                <a:gd name="adj1" fmla="val 41773"/>
                <a:gd name="adj2" fmla="val 7349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第二步：点击左侧</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“绑定资源账号”</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584" y="2000250"/>
            <a:ext cx="3433286" cy="1982629"/>
          </a:xfrm>
          <a:prstGeom prst="rect">
            <a:avLst/>
          </a:prstGeom>
        </p:spPr>
        <p:txBody>
          <a:bodyPr lIns="0" tIns="0" rIns="0" bIns="0" rtlCol="0" anchor="t"/>
          <a:lstStyle/>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第二步</a:t>
            </a:r>
            <a:endParaRPr lang="en-US" altLang="zh-CN" sz="42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如何管理资源</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1139040" y="1028700"/>
            <a:ext cx="9913919" cy="5804861"/>
          </a:xfrm>
          <a:prstGeom prst="rect">
            <a:avLst/>
          </a:prstGeom>
        </p:spPr>
      </p:pic>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研读学习</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归纳管理个人素材</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bwMode="auto">
          <a:xfrm>
            <a:off x="1009650" y="1822360"/>
            <a:ext cx="2976912" cy="1149440"/>
            <a:chOff x="8370891" y="3494257"/>
            <a:chExt cx="6121539" cy="2364125"/>
          </a:xfrm>
        </p:grpSpPr>
        <p:sp>
          <p:nvSpPr>
            <p:cNvPr id="8" name="文本框 23"/>
            <p:cNvSpPr txBox="1">
              <a:spLocks noChangeArrowheads="1"/>
            </p:cNvSpPr>
            <p:nvPr/>
          </p:nvSpPr>
          <p:spPr bwMode="auto">
            <a:xfrm>
              <a:off x="8370891" y="3494257"/>
              <a:ext cx="1410237" cy="1541314"/>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9" name="矩形标注"/>
            <p:cNvSpPr/>
            <p:nvPr/>
          </p:nvSpPr>
          <p:spPr>
            <a:xfrm>
              <a:off x="10368727" y="3977677"/>
              <a:ext cx="4123703" cy="1880705"/>
            </a:xfrm>
            <a:prstGeom prst="wedgeRectCallout">
              <a:avLst>
                <a:gd name="adj1" fmla="val -63232"/>
                <a:gd name="adj2" fmla="val -38973"/>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点击左侧的</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“研读学习”</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76200" y="172336"/>
            <a:ext cx="6305550" cy="741080"/>
            <a:chOff x="0" y="286082"/>
            <a:chExt cx="8407400" cy="988106"/>
          </a:xfrm>
        </p:grpSpPr>
        <p:sp>
          <p:nvSpPr>
            <p:cNvPr id="3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新建专题</a:t>
              </a:r>
            </a:p>
          </p:txBody>
        </p:sp>
        <p:sp>
          <p:nvSpPr>
            <p:cNvPr id="3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归纳管理个人素材</a:t>
              </a:r>
            </a:p>
          </p:txBody>
        </p:sp>
        <p:sp>
          <p:nvSpPr>
            <p:cNvPr id="3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2" name="图片 1"/>
          <p:cNvPicPr>
            <a:picLocks noChangeAspect="1"/>
          </p:cNvPicPr>
          <p:nvPr/>
        </p:nvPicPr>
        <p:blipFill>
          <a:blip r:embed="rId3" cstate="print"/>
          <a:stretch>
            <a:fillRect/>
          </a:stretch>
        </p:blipFill>
        <p:spPr>
          <a:xfrm>
            <a:off x="952500" y="971550"/>
            <a:ext cx="9944100" cy="5822533"/>
          </a:xfrm>
          <a:prstGeom prst="rect">
            <a:avLst/>
          </a:prstGeom>
        </p:spPr>
      </p:pic>
      <p:grpSp>
        <p:nvGrpSpPr>
          <p:cNvPr id="33" name="组合 32"/>
          <p:cNvGrpSpPr/>
          <p:nvPr/>
        </p:nvGrpSpPr>
        <p:grpSpPr bwMode="auto">
          <a:xfrm>
            <a:off x="2552700" y="1439876"/>
            <a:ext cx="3155331" cy="1189024"/>
            <a:chOff x="8370891" y="1806409"/>
            <a:chExt cx="6488428" cy="2445539"/>
          </a:xfrm>
        </p:grpSpPr>
        <p:sp>
          <p:nvSpPr>
            <p:cNvPr id="35" name="文本框 23"/>
            <p:cNvSpPr txBox="1">
              <a:spLocks noChangeArrowheads="1"/>
            </p:cNvSpPr>
            <p:nvPr/>
          </p:nvSpPr>
          <p:spPr bwMode="auto">
            <a:xfrm>
              <a:off x="8370891" y="3494257"/>
              <a:ext cx="1410237" cy="75769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6" name="矩形标注"/>
            <p:cNvSpPr/>
            <p:nvPr/>
          </p:nvSpPr>
          <p:spPr>
            <a:xfrm>
              <a:off x="10735616" y="1806409"/>
              <a:ext cx="4123703" cy="1880705"/>
            </a:xfrm>
            <a:prstGeom prst="wedgeRectCallout">
              <a:avLst>
                <a:gd name="adj1" fmla="val -64860"/>
                <a:gd name="adj2" fmla="val 4793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可以新建专题</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收纳文献</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15" name="图片 14"/>
          <p:cNvPicPr>
            <a:picLocks noChangeAspect="1"/>
          </p:cNvPicPr>
          <p:nvPr/>
        </p:nvPicPr>
        <p:blipFill>
          <a:blip r:embed="rId4" cstate="print"/>
          <a:stretch>
            <a:fillRect/>
          </a:stretch>
        </p:blipFill>
        <p:spPr>
          <a:xfrm>
            <a:off x="4210050" y="3028950"/>
            <a:ext cx="4597004" cy="1883600"/>
          </a:xfrm>
          <a:prstGeom prst="rect">
            <a:avLst/>
          </a:prstGeom>
          <a:ln>
            <a:noFill/>
          </a:ln>
          <a:effectLst>
            <a:outerShdw blurRad="292100" dist="139700" dir="2700000" algn="tl" rotWithShape="0">
              <a:srgbClr val="333333">
                <a:alpha val="65000"/>
              </a:srgbClr>
            </a:outerShdw>
          </a:effectLst>
        </p:spPr>
      </p:pic>
      <p:grpSp>
        <p:nvGrpSpPr>
          <p:cNvPr id="37" name="组合 36"/>
          <p:cNvGrpSpPr/>
          <p:nvPr/>
        </p:nvGrpSpPr>
        <p:grpSpPr bwMode="auto">
          <a:xfrm>
            <a:off x="4552950" y="2728853"/>
            <a:ext cx="5536582" cy="1472451"/>
            <a:chOff x="8253371" y="1379371"/>
            <a:chExt cx="11385085" cy="3028482"/>
          </a:xfrm>
        </p:grpSpPr>
        <p:sp>
          <p:nvSpPr>
            <p:cNvPr id="38" name="文本框 23"/>
            <p:cNvSpPr txBox="1">
              <a:spLocks noChangeArrowheads="1"/>
            </p:cNvSpPr>
            <p:nvPr/>
          </p:nvSpPr>
          <p:spPr bwMode="auto">
            <a:xfrm>
              <a:off x="8253371" y="3363334"/>
              <a:ext cx="7638783" cy="104451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9" name="矩形标注"/>
            <p:cNvSpPr/>
            <p:nvPr/>
          </p:nvSpPr>
          <p:spPr>
            <a:xfrm>
              <a:off x="12601602" y="1379371"/>
              <a:ext cx="7036854" cy="1156093"/>
            </a:xfrm>
            <a:prstGeom prst="wedgeRectCallout">
              <a:avLst>
                <a:gd name="adj1" fmla="val -42593"/>
                <a:gd name="adj2" fmla="val 9441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输入想创建的专题名称</a:t>
              </a:r>
              <a:endParaRPr lang="en-US" altLang="zh-CN"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tretch>
            <a:fillRect/>
          </a:stretch>
        </p:blipFill>
        <p:spPr>
          <a:xfrm>
            <a:off x="151151" y="1149729"/>
            <a:ext cx="8971832" cy="5253244"/>
          </a:xfrm>
          <a:prstGeom prst="rect">
            <a:avLst/>
          </a:prstGeom>
        </p:spPr>
      </p:pic>
      <p:grpSp>
        <p:nvGrpSpPr>
          <p:cNvPr id="29" name="组合 28"/>
          <p:cNvGrpSpPr/>
          <p:nvPr/>
        </p:nvGrpSpPr>
        <p:grpSpPr>
          <a:xfrm>
            <a:off x="-76200" y="172336"/>
            <a:ext cx="6305550" cy="741080"/>
            <a:chOff x="0" y="286082"/>
            <a:chExt cx="8407400" cy="988106"/>
          </a:xfrm>
        </p:grpSpPr>
        <p:sp>
          <p:nvSpPr>
            <p:cNvPr id="3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检索添加</a:t>
              </a:r>
            </a:p>
          </p:txBody>
        </p:sp>
        <p:sp>
          <p:nvSpPr>
            <p:cNvPr id="3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链接知网五大核心库一键添加文献</a:t>
              </a:r>
            </a:p>
          </p:txBody>
        </p:sp>
        <p:sp>
          <p:nvSpPr>
            <p:cNvPr id="3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3" name="组合 32"/>
          <p:cNvGrpSpPr/>
          <p:nvPr/>
        </p:nvGrpSpPr>
        <p:grpSpPr bwMode="auto">
          <a:xfrm>
            <a:off x="471138" y="2612711"/>
            <a:ext cx="2005362" cy="1111324"/>
            <a:chOff x="8163833" y="3494257"/>
            <a:chExt cx="4123703" cy="2285728"/>
          </a:xfrm>
        </p:grpSpPr>
        <p:sp>
          <p:nvSpPr>
            <p:cNvPr id="35" name="文本框 23"/>
            <p:cNvSpPr txBox="1">
              <a:spLocks noChangeArrowheads="1"/>
            </p:cNvSpPr>
            <p:nvPr/>
          </p:nvSpPr>
          <p:spPr bwMode="auto">
            <a:xfrm>
              <a:off x="8370891" y="3494257"/>
              <a:ext cx="3290553" cy="75769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6" name="矩形标注"/>
            <p:cNvSpPr/>
            <p:nvPr/>
          </p:nvSpPr>
          <p:spPr>
            <a:xfrm>
              <a:off x="8163833" y="4855929"/>
              <a:ext cx="4123703" cy="924056"/>
            </a:xfrm>
            <a:prstGeom prst="wedgeRectCallout">
              <a:avLst>
                <a:gd name="adj1" fmla="val 4623"/>
                <a:gd name="adj2" fmla="val -9986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创建好的专题</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37" name="组合 36"/>
          <p:cNvGrpSpPr/>
          <p:nvPr/>
        </p:nvGrpSpPr>
        <p:grpSpPr bwMode="auto">
          <a:xfrm>
            <a:off x="2952750" y="1838324"/>
            <a:ext cx="2400299" cy="1661072"/>
            <a:chOff x="5667937" y="-354281"/>
            <a:chExt cx="4935827" cy="3416431"/>
          </a:xfrm>
        </p:grpSpPr>
        <p:sp>
          <p:nvSpPr>
            <p:cNvPr id="38" name="文本框 23"/>
            <p:cNvSpPr txBox="1">
              <a:spLocks noChangeArrowheads="1"/>
            </p:cNvSpPr>
            <p:nvPr/>
          </p:nvSpPr>
          <p:spPr bwMode="auto">
            <a:xfrm>
              <a:off x="8958489" y="-354281"/>
              <a:ext cx="1527757" cy="104451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9" name="矩形标注"/>
            <p:cNvSpPr/>
            <p:nvPr/>
          </p:nvSpPr>
          <p:spPr>
            <a:xfrm>
              <a:off x="5667937" y="1504570"/>
              <a:ext cx="4935827" cy="1557580"/>
            </a:xfrm>
            <a:prstGeom prst="wedgeRectCallout">
              <a:avLst>
                <a:gd name="adj1" fmla="val 31557"/>
                <a:gd name="adj2" fmla="val -8095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检索添加：链接知网五大核心库一键添加文献</a:t>
              </a:r>
            </a:p>
          </p:txBody>
        </p:sp>
      </p:grpSp>
      <p:pic>
        <p:nvPicPr>
          <p:cNvPr id="6" name="图片 5"/>
          <p:cNvPicPr>
            <a:picLocks noChangeAspect="1"/>
          </p:cNvPicPr>
          <p:nvPr/>
        </p:nvPicPr>
        <p:blipFill>
          <a:blip r:embed="rId4" cstate="print"/>
          <a:stretch>
            <a:fillRect/>
          </a:stretch>
        </p:blipFill>
        <p:spPr>
          <a:xfrm>
            <a:off x="5698568" y="2686050"/>
            <a:ext cx="6226015" cy="3934637"/>
          </a:xfrm>
          <a:prstGeom prst="rect">
            <a:avLst/>
          </a:prstGeom>
          <a:ln>
            <a:noFill/>
          </a:ln>
          <a:effectLst>
            <a:outerShdw blurRad="292100" dist="139700" dir="2700000" algn="tl" rotWithShape="0">
              <a:srgbClr val="333333">
                <a:alpha val="65000"/>
              </a:srgbClr>
            </a:outerShdw>
          </a:effectLst>
        </p:spPr>
      </p:pic>
      <p:grpSp>
        <p:nvGrpSpPr>
          <p:cNvPr id="7" name="组合 6"/>
          <p:cNvGrpSpPr/>
          <p:nvPr/>
        </p:nvGrpSpPr>
        <p:grpSpPr>
          <a:xfrm>
            <a:off x="5638800" y="4400550"/>
            <a:ext cx="2228852" cy="2193546"/>
            <a:chOff x="7518400" y="5867400"/>
            <a:chExt cx="2971802" cy="2924728"/>
          </a:xfrm>
        </p:grpSpPr>
        <p:grpSp>
          <p:nvGrpSpPr>
            <p:cNvPr id="18" name="组合 17"/>
            <p:cNvGrpSpPr/>
            <p:nvPr/>
          </p:nvGrpSpPr>
          <p:grpSpPr bwMode="auto">
            <a:xfrm>
              <a:off x="7518400" y="6429928"/>
              <a:ext cx="2971802" cy="2362200"/>
              <a:chOff x="10665324" y="160827"/>
              <a:chExt cx="4583272" cy="3643865"/>
            </a:xfrm>
          </p:grpSpPr>
          <p:sp>
            <p:nvSpPr>
              <p:cNvPr id="19" name="文本框 23"/>
              <p:cNvSpPr txBox="1">
                <a:spLocks noChangeArrowheads="1"/>
              </p:cNvSpPr>
              <p:nvPr/>
            </p:nvSpPr>
            <p:spPr bwMode="auto">
              <a:xfrm>
                <a:off x="10665324" y="160827"/>
                <a:ext cx="705120" cy="3643865"/>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0" name="矩形标注"/>
              <p:cNvSpPr/>
              <p:nvPr/>
            </p:nvSpPr>
            <p:spPr>
              <a:xfrm>
                <a:off x="12416501" y="586071"/>
                <a:ext cx="2832095" cy="1557580"/>
              </a:xfrm>
              <a:prstGeom prst="wedgeRectCallout">
                <a:avLst>
                  <a:gd name="adj1" fmla="val -33180"/>
                  <a:gd name="adj2" fmla="val -8095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选择文献</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批量添加</a:t>
                </a:r>
              </a:p>
            </p:txBody>
          </p:sp>
        </p:grpSp>
        <p:sp>
          <p:nvSpPr>
            <p:cNvPr id="21" name="文本框 23"/>
            <p:cNvSpPr txBox="1">
              <a:spLocks noChangeArrowheads="1"/>
            </p:cNvSpPr>
            <p:nvPr/>
          </p:nvSpPr>
          <p:spPr bwMode="auto">
            <a:xfrm>
              <a:off x="8686522" y="5867400"/>
              <a:ext cx="736878" cy="33709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151151" y="964442"/>
            <a:ext cx="10028220" cy="5871787"/>
          </a:xfrm>
          <a:prstGeom prst="rect">
            <a:avLst/>
          </a:prstGeom>
        </p:spPr>
      </p:pic>
      <p:grpSp>
        <p:nvGrpSpPr>
          <p:cNvPr id="29" name="组合 28"/>
          <p:cNvGrpSpPr/>
          <p:nvPr/>
        </p:nvGrpSpPr>
        <p:grpSpPr>
          <a:xfrm>
            <a:off x="-76200" y="172336"/>
            <a:ext cx="6305550" cy="741080"/>
            <a:chOff x="0" y="286082"/>
            <a:chExt cx="8407400" cy="988106"/>
          </a:xfrm>
        </p:grpSpPr>
        <p:sp>
          <p:nvSpPr>
            <p:cNvPr id="3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本地上传</a:t>
              </a:r>
            </a:p>
          </p:txBody>
        </p:sp>
        <p:sp>
          <p:nvSpPr>
            <p:cNvPr id="3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本地文献可以上传，进行统一管理</a:t>
              </a:r>
            </a:p>
          </p:txBody>
        </p:sp>
        <p:sp>
          <p:nvSpPr>
            <p:cNvPr id="34"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7" name="组合 36"/>
          <p:cNvGrpSpPr/>
          <p:nvPr/>
        </p:nvGrpSpPr>
        <p:grpSpPr bwMode="auto">
          <a:xfrm>
            <a:off x="4208801" y="1760403"/>
            <a:ext cx="2457450" cy="1661072"/>
            <a:chOff x="5667937" y="-354281"/>
            <a:chExt cx="5053348" cy="3416431"/>
          </a:xfrm>
        </p:grpSpPr>
        <p:sp>
          <p:nvSpPr>
            <p:cNvPr id="38" name="文本框 23"/>
            <p:cNvSpPr txBox="1">
              <a:spLocks noChangeArrowheads="1"/>
            </p:cNvSpPr>
            <p:nvPr/>
          </p:nvSpPr>
          <p:spPr bwMode="auto">
            <a:xfrm>
              <a:off x="8958489" y="-354281"/>
              <a:ext cx="1762796" cy="104451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9" name="矩形标注"/>
            <p:cNvSpPr/>
            <p:nvPr/>
          </p:nvSpPr>
          <p:spPr>
            <a:xfrm>
              <a:off x="5667937" y="1504570"/>
              <a:ext cx="4935827" cy="1557580"/>
            </a:xfrm>
            <a:prstGeom prst="wedgeRectCallout">
              <a:avLst>
                <a:gd name="adj1" fmla="val 31557"/>
                <a:gd name="adj2" fmla="val -8095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电脑里的本地文献</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可以上传 进行统一管理</a:t>
              </a:r>
            </a:p>
          </p:txBody>
        </p:sp>
      </p:grpSp>
      <p:pic>
        <p:nvPicPr>
          <p:cNvPr id="4" name="图片 3"/>
          <p:cNvPicPr>
            <a:picLocks noChangeAspect="1"/>
          </p:cNvPicPr>
          <p:nvPr/>
        </p:nvPicPr>
        <p:blipFill>
          <a:blip r:embed="rId4" cstate="print"/>
          <a:stretch>
            <a:fillRect/>
          </a:stretch>
        </p:blipFill>
        <p:spPr>
          <a:xfrm>
            <a:off x="6896100" y="2571750"/>
            <a:ext cx="4819310" cy="36558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文献查找及管理</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可以在研读学习页面进行专题管理，查找文献。</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2" cstate="print"/>
          <a:stretch>
            <a:fillRect/>
          </a:stretch>
        </p:blipFill>
        <p:spPr>
          <a:xfrm>
            <a:off x="824716" y="941865"/>
            <a:ext cx="10085370" cy="5905250"/>
          </a:xfrm>
          <a:prstGeom prst="rect">
            <a:avLst/>
          </a:prstGeom>
        </p:spPr>
      </p:pic>
      <p:grpSp>
        <p:nvGrpSpPr>
          <p:cNvPr id="7" name="组合 6"/>
          <p:cNvGrpSpPr/>
          <p:nvPr/>
        </p:nvGrpSpPr>
        <p:grpSpPr bwMode="auto">
          <a:xfrm>
            <a:off x="7810501" y="2598464"/>
            <a:ext cx="1371599" cy="4088086"/>
            <a:chOff x="8488412" y="-354283"/>
            <a:chExt cx="2820470" cy="8408225"/>
          </a:xfrm>
        </p:grpSpPr>
        <p:sp>
          <p:nvSpPr>
            <p:cNvPr id="8" name="文本框 23"/>
            <p:cNvSpPr txBox="1">
              <a:spLocks noChangeArrowheads="1"/>
            </p:cNvSpPr>
            <p:nvPr/>
          </p:nvSpPr>
          <p:spPr bwMode="auto">
            <a:xfrm>
              <a:off x="9311048" y="-354283"/>
              <a:ext cx="1410237" cy="8408225"/>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9" name="矩形标注"/>
            <p:cNvSpPr/>
            <p:nvPr/>
          </p:nvSpPr>
          <p:spPr>
            <a:xfrm>
              <a:off x="8488412" y="4174991"/>
              <a:ext cx="2820470" cy="1002951"/>
            </a:xfrm>
            <a:prstGeom prst="wedgeRectCallout">
              <a:avLst>
                <a:gd name="adj1" fmla="val 2192"/>
                <a:gd name="adj2" fmla="val -104396"/>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重要度标识</a:t>
              </a:r>
            </a:p>
          </p:txBody>
        </p:sp>
      </p:grpSp>
      <p:grpSp>
        <p:nvGrpSpPr>
          <p:cNvPr id="11" name="组合 10"/>
          <p:cNvGrpSpPr/>
          <p:nvPr/>
        </p:nvGrpSpPr>
        <p:grpSpPr bwMode="auto">
          <a:xfrm>
            <a:off x="9010649" y="1943101"/>
            <a:ext cx="2356636" cy="1142999"/>
            <a:chOff x="9311047" y="-354281"/>
            <a:chExt cx="4846039" cy="2350877"/>
          </a:xfrm>
        </p:grpSpPr>
        <p:sp>
          <p:nvSpPr>
            <p:cNvPr id="12" name="文本框 23"/>
            <p:cNvSpPr txBox="1">
              <a:spLocks noChangeArrowheads="1"/>
            </p:cNvSpPr>
            <p:nvPr/>
          </p:nvSpPr>
          <p:spPr bwMode="auto">
            <a:xfrm>
              <a:off x="9311047" y="-354281"/>
              <a:ext cx="4230711" cy="705264"/>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3" name="矩形标注"/>
            <p:cNvSpPr/>
            <p:nvPr/>
          </p:nvSpPr>
          <p:spPr>
            <a:xfrm>
              <a:off x="11336616" y="993645"/>
              <a:ext cx="2820470" cy="1002951"/>
            </a:xfrm>
            <a:prstGeom prst="wedgeRectCallout">
              <a:avLst>
                <a:gd name="adj1" fmla="val 2192"/>
                <a:gd name="adj2" fmla="val -104396"/>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单篇搜索文献</a:t>
              </a:r>
            </a:p>
          </p:txBody>
        </p:sp>
      </p:grpSp>
      <p:grpSp>
        <p:nvGrpSpPr>
          <p:cNvPr id="15" name="组合 14"/>
          <p:cNvGrpSpPr/>
          <p:nvPr/>
        </p:nvGrpSpPr>
        <p:grpSpPr bwMode="auto">
          <a:xfrm>
            <a:off x="1224764" y="2400300"/>
            <a:ext cx="1670836" cy="4281694"/>
            <a:chOff x="9311047" y="-354283"/>
            <a:chExt cx="3435803" cy="8806431"/>
          </a:xfrm>
        </p:grpSpPr>
        <p:sp>
          <p:nvSpPr>
            <p:cNvPr id="16" name="文本框 23"/>
            <p:cNvSpPr txBox="1">
              <a:spLocks noChangeArrowheads="1"/>
            </p:cNvSpPr>
            <p:nvPr/>
          </p:nvSpPr>
          <p:spPr bwMode="auto">
            <a:xfrm>
              <a:off x="9311047" y="-354283"/>
              <a:ext cx="3435803" cy="880643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7" name="矩形标注"/>
            <p:cNvSpPr/>
            <p:nvPr/>
          </p:nvSpPr>
          <p:spPr>
            <a:xfrm>
              <a:off x="9808859" y="5874006"/>
              <a:ext cx="2820470" cy="1002951"/>
            </a:xfrm>
            <a:prstGeom prst="wedgeRectCallout">
              <a:avLst>
                <a:gd name="adj1" fmla="val 2192"/>
                <a:gd name="adj2" fmla="val -104396"/>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专题管理</a:t>
              </a:r>
            </a:p>
          </p:txBody>
        </p:sp>
      </p:grpSp>
      <p:grpSp>
        <p:nvGrpSpPr>
          <p:cNvPr id="18" name="组合 17"/>
          <p:cNvGrpSpPr/>
          <p:nvPr/>
        </p:nvGrpSpPr>
        <p:grpSpPr bwMode="auto">
          <a:xfrm>
            <a:off x="2952747" y="2258786"/>
            <a:ext cx="5829303" cy="1134095"/>
            <a:chOff x="9193526" y="-460641"/>
            <a:chExt cx="11987017" cy="2701242"/>
          </a:xfrm>
        </p:grpSpPr>
        <p:sp>
          <p:nvSpPr>
            <p:cNvPr id="19" name="文本框 23"/>
            <p:cNvSpPr txBox="1">
              <a:spLocks noChangeArrowheads="1"/>
            </p:cNvSpPr>
            <p:nvPr/>
          </p:nvSpPr>
          <p:spPr bwMode="auto">
            <a:xfrm>
              <a:off x="9193526" y="-460641"/>
              <a:ext cx="11987017" cy="80905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0" name="矩形标注"/>
            <p:cNvSpPr/>
            <p:nvPr/>
          </p:nvSpPr>
          <p:spPr>
            <a:xfrm>
              <a:off x="12131525" y="1237649"/>
              <a:ext cx="3995670" cy="1002952"/>
            </a:xfrm>
            <a:prstGeom prst="wedgeRectCallout">
              <a:avLst>
                <a:gd name="adj1" fmla="val 29643"/>
                <a:gd name="adj2" fmla="val -11215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多条件筛查文献</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第三步</a:t>
            </a:r>
            <a:endParaRPr lang="en-US" altLang="zh-CN" sz="42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如何阅读文献</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973407" y="2313587"/>
            <a:ext cx="1370012" cy="3334133"/>
            <a:chOff x="8712200" y="4621814"/>
            <a:chExt cx="2740025" cy="6683604"/>
          </a:xfrm>
        </p:grpSpPr>
        <p:cxnSp>
          <p:nvCxnSpPr>
            <p:cNvPr id="47" name="Straight Connector 11"/>
            <p:cNvCxnSpPr/>
            <p:nvPr/>
          </p:nvCxnSpPr>
          <p:spPr>
            <a:xfrm flipH="1">
              <a:off x="9937750" y="7113588"/>
              <a:ext cx="1514475" cy="0"/>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50" name="Straight Connector 14"/>
            <p:cNvCxnSpPr/>
            <p:nvPr/>
          </p:nvCxnSpPr>
          <p:spPr>
            <a:xfrm flipH="1">
              <a:off x="8712200" y="9089555"/>
              <a:ext cx="1225550"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51" name="Straight Connector 15"/>
            <p:cNvCxnSpPr/>
            <p:nvPr/>
          </p:nvCxnSpPr>
          <p:spPr>
            <a:xfrm flipV="1">
              <a:off x="9937750" y="5005388"/>
              <a:ext cx="0" cy="2108200"/>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52" name="Straight Connector 16"/>
            <p:cNvCxnSpPr/>
            <p:nvPr/>
          </p:nvCxnSpPr>
          <p:spPr>
            <a:xfrm flipH="1">
              <a:off x="9937750" y="8729663"/>
              <a:ext cx="1514475" cy="0"/>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53" name="Straight Connector 17"/>
            <p:cNvCxnSpPr/>
            <p:nvPr/>
          </p:nvCxnSpPr>
          <p:spPr>
            <a:xfrm flipV="1">
              <a:off x="9937750" y="8707438"/>
              <a:ext cx="0" cy="2597980"/>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5" name="Straight Connector 12"/>
            <p:cNvCxnSpPr/>
            <p:nvPr/>
          </p:nvCxnSpPr>
          <p:spPr>
            <a:xfrm flipH="1">
              <a:off x="8713893" y="6731471"/>
              <a:ext cx="1225550"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6" name="Straight Connector 15"/>
            <p:cNvCxnSpPr/>
            <p:nvPr/>
          </p:nvCxnSpPr>
          <p:spPr>
            <a:xfrm flipV="1">
              <a:off x="9939443" y="4621814"/>
              <a:ext cx="0" cy="4714854"/>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grpSp>
      <p:grpSp>
        <p:nvGrpSpPr>
          <p:cNvPr id="3" name="组合 2"/>
          <p:cNvGrpSpPr/>
          <p:nvPr/>
        </p:nvGrpSpPr>
        <p:grpSpPr>
          <a:xfrm>
            <a:off x="6053667" y="1931227"/>
            <a:ext cx="1369308" cy="3860981"/>
            <a:chOff x="12873038" y="3854762"/>
            <a:chExt cx="2738437" cy="7739082"/>
          </a:xfrm>
        </p:grpSpPr>
        <p:cxnSp>
          <p:nvCxnSpPr>
            <p:cNvPr id="40" name="Straight Connector 3"/>
            <p:cNvCxnSpPr/>
            <p:nvPr/>
          </p:nvCxnSpPr>
          <p:spPr>
            <a:xfrm>
              <a:off x="12873038" y="7113588"/>
              <a:ext cx="1512887" cy="0"/>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1" name="Straight Connector 4"/>
            <p:cNvCxnSpPr/>
            <p:nvPr/>
          </p:nvCxnSpPr>
          <p:spPr>
            <a:xfrm>
              <a:off x="14385925" y="5772472"/>
              <a:ext cx="1225550"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2" name="Straight Connector 5"/>
            <p:cNvCxnSpPr/>
            <p:nvPr/>
          </p:nvCxnSpPr>
          <p:spPr>
            <a:xfrm>
              <a:off x="12873038" y="7910513"/>
              <a:ext cx="2738437"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3" name="Straight Connector 6"/>
            <p:cNvCxnSpPr/>
            <p:nvPr/>
          </p:nvCxnSpPr>
          <p:spPr>
            <a:xfrm>
              <a:off x="14385925" y="9856783"/>
              <a:ext cx="1225550"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44" name="Straight Connector 7"/>
            <p:cNvCxnSpPr/>
            <p:nvPr/>
          </p:nvCxnSpPr>
          <p:spPr>
            <a:xfrm flipH="1" flipV="1">
              <a:off x="14385925" y="3854762"/>
              <a:ext cx="0" cy="3367474"/>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5" name="Straight Connector 8"/>
            <p:cNvCxnSpPr/>
            <p:nvPr/>
          </p:nvCxnSpPr>
          <p:spPr>
            <a:xfrm>
              <a:off x="12873038" y="8729663"/>
              <a:ext cx="1512887" cy="0"/>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6" name="Straight Connector 9"/>
            <p:cNvCxnSpPr/>
            <p:nvPr/>
          </p:nvCxnSpPr>
          <p:spPr>
            <a:xfrm flipH="1" flipV="1">
              <a:off x="14385925" y="8707438"/>
              <a:ext cx="0" cy="2886406"/>
            </a:xfrm>
            <a:prstGeom prst="line">
              <a:avLst/>
            </a:prstGeom>
            <a:ln w="6350">
              <a:solidFill>
                <a:schemeClr val="bg1">
                  <a:lumMod val="65000"/>
                </a:schemeClr>
              </a:solidFill>
            </a:ln>
          </p:spPr>
          <p:style>
            <a:lnRef idx="1">
              <a:schemeClr val="dk1"/>
            </a:lnRef>
            <a:fillRef idx="0">
              <a:schemeClr val="dk1"/>
            </a:fillRef>
            <a:effectRef idx="0">
              <a:schemeClr val="dk1"/>
            </a:effectRef>
            <a:fontRef idx="minor">
              <a:schemeClr val="tx1"/>
            </a:fontRef>
          </p:style>
        </p:cxnSp>
      </p:grpSp>
      <p:grpSp>
        <p:nvGrpSpPr>
          <p:cNvPr id="68" name="Group 23"/>
          <p:cNvGrpSpPr/>
          <p:nvPr/>
        </p:nvGrpSpPr>
        <p:grpSpPr bwMode="auto">
          <a:xfrm>
            <a:off x="4652857" y="3027607"/>
            <a:ext cx="2766219" cy="2127912"/>
            <a:chOff x="10070537" y="3323510"/>
            <a:chExt cx="5533238" cy="4265690"/>
          </a:xfrm>
        </p:grpSpPr>
        <p:grpSp>
          <p:nvGrpSpPr>
            <p:cNvPr id="69" name="Group 62"/>
            <p:cNvGrpSpPr/>
            <p:nvPr/>
          </p:nvGrpSpPr>
          <p:grpSpPr bwMode="auto">
            <a:xfrm>
              <a:off x="10070537" y="3323510"/>
              <a:ext cx="4265896" cy="4265690"/>
              <a:chOff x="10070537" y="3323510"/>
              <a:chExt cx="4265896" cy="4265690"/>
            </a:xfrm>
          </p:grpSpPr>
          <p:sp>
            <p:nvSpPr>
              <p:cNvPr id="114" name="Freeform 13"/>
              <p:cNvSpPr>
                <a:spLocks noChangeArrowheads="1"/>
              </p:cNvSpPr>
              <p:nvPr/>
            </p:nvSpPr>
            <p:spPr bwMode="auto">
              <a:xfrm>
                <a:off x="10070537" y="3323510"/>
                <a:ext cx="4265896" cy="4265690"/>
              </a:xfrm>
              <a:custGeom>
                <a:avLst/>
                <a:gdLst>
                  <a:gd name="T0" fmla="*/ 1536065523 w 4540"/>
                  <a:gd name="T1" fmla="*/ 767826079 h 4540"/>
                  <a:gd name="T2" fmla="*/ 1536065523 w 4540"/>
                  <a:gd name="T3" fmla="*/ 767826079 h 4540"/>
                  <a:gd name="T4" fmla="*/ 768202364 w 4540"/>
                  <a:gd name="T5" fmla="*/ 1535991346 h 4540"/>
                  <a:gd name="T6" fmla="*/ 0 w 4540"/>
                  <a:gd name="T7" fmla="*/ 767826079 h 4540"/>
                  <a:gd name="T8" fmla="*/ 768202364 w 4540"/>
                  <a:gd name="T9" fmla="*/ 0 h 4540"/>
                  <a:gd name="T10" fmla="*/ 1536065523 w 4540"/>
                  <a:gd name="T11" fmla="*/ 767826079 h 4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40" h="4540">
                    <a:moveTo>
                      <a:pt x="4539" y="2269"/>
                    </a:moveTo>
                    <a:lnTo>
                      <a:pt x="4539" y="2269"/>
                    </a:lnTo>
                    <a:cubicBezTo>
                      <a:pt x="4539" y="3523"/>
                      <a:pt x="3523" y="4539"/>
                      <a:pt x="2270" y="4539"/>
                    </a:cubicBezTo>
                    <a:cubicBezTo>
                      <a:pt x="1016" y="4539"/>
                      <a:pt x="0" y="3523"/>
                      <a:pt x="0" y="2269"/>
                    </a:cubicBezTo>
                    <a:cubicBezTo>
                      <a:pt x="0" y="1016"/>
                      <a:pt x="1016" y="0"/>
                      <a:pt x="2270" y="0"/>
                    </a:cubicBezTo>
                    <a:cubicBezTo>
                      <a:pt x="3523" y="0"/>
                      <a:pt x="4539" y="1016"/>
                      <a:pt x="4539" y="2269"/>
                    </a:cubicBezTo>
                  </a:path>
                </a:pathLst>
              </a:custGeom>
              <a:solidFill>
                <a:schemeClr val="accent2"/>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5" name="Freeform 14"/>
              <p:cNvSpPr>
                <a:spLocks noChangeArrowheads="1"/>
              </p:cNvSpPr>
              <p:nvPr/>
            </p:nvSpPr>
            <p:spPr bwMode="auto">
              <a:xfrm>
                <a:off x="10542684" y="3791492"/>
                <a:ext cx="3321600" cy="3321439"/>
              </a:xfrm>
              <a:custGeom>
                <a:avLst/>
                <a:gdLst>
                  <a:gd name="T0" fmla="*/ 1194963907 w 3538"/>
                  <a:gd name="T1" fmla="*/ 597284481 h 3538"/>
                  <a:gd name="T2" fmla="*/ 1194963907 w 3538"/>
                  <a:gd name="T3" fmla="*/ 597284481 h 3538"/>
                  <a:gd name="T4" fmla="*/ 597651413 w 3538"/>
                  <a:gd name="T5" fmla="*/ 1194905987 h 3538"/>
                  <a:gd name="T6" fmla="*/ 0 w 3538"/>
                  <a:gd name="T7" fmla="*/ 597284481 h 3538"/>
                  <a:gd name="T8" fmla="*/ 597651413 w 3538"/>
                  <a:gd name="T9" fmla="*/ 0 h 3538"/>
                  <a:gd name="T10" fmla="*/ 1194963907 w 3538"/>
                  <a:gd name="T11" fmla="*/ 597284481 h 35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38" h="3538">
                    <a:moveTo>
                      <a:pt x="3537" y="1768"/>
                    </a:moveTo>
                    <a:lnTo>
                      <a:pt x="3537" y="1768"/>
                    </a:lnTo>
                    <a:cubicBezTo>
                      <a:pt x="3537" y="2745"/>
                      <a:pt x="2745" y="3537"/>
                      <a:pt x="1769" y="3537"/>
                    </a:cubicBezTo>
                    <a:cubicBezTo>
                      <a:pt x="792" y="3537"/>
                      <a:pt x="0" y="2745"/>
                      <a:pt x="0" y="1768"/>
                    </a:cubicBezTo>
                    <a:cubicBezTo>
                      <a:pt x="0" y="792"/>
                      <a:pt x="792" y="0"/>
                      <a:pt x="1769" y="0"/>
                    </a:cubicBezTo>
                    <a:cubicBezTo>
                      <a:pt x="2745" y="0"/>
                      <a:pt x="3537" y="792"/>
                      <a:pt x="3537" y="1768"/>
                    </a:cubicBezTo>
                  </a:path>
                </a:pathLst>
              </a:custGeom>
              <a:solidFill>
                <a:schemeClr val="accent5"/>
              </a:solidFill>
              <a:ln w="12700">
                <a:miter lim="400000"/>
              </a:ln>
              <a:extLst>
                <a:ext uri="{91240B29-F687-4F45-9708-019B960494DF}">
                  <a14:hiddenLine xmlns:a14="http://schemas.microsoft.com/office/drawing/2010/main" xmlns="" w="9525">
                    <a:solidFill>
                      <a:srgbClr val="808080"/>
                    </a:solidFill>
                    <a:round/>
                  </a14:hiddenLine>
                </a:ext>
              </a:extLst>
            </p:spPr>
            <p:txBody>
              <a:bodyPr lIns="27218" tIns="27218" rIns="27218" bIns="27218" anchor="ctr"/>
              <a:lstStyle/>
              <a:p>
                <a:pPr defTabSz="319405"/>
                <a:endParaRPr lang="zh-CN" altLang="en-US" sz="1500">
                  <a:solidFill>
                    <a:schemeClr val="accent2">
                      <a:lumMod val="20000"/>
                      <a:lumOff val="80000"/>
                    </a:schemeClr>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endParaRPr>
              </a:p>
            </p:txBody>
          </p:sp>
          <p:sp>
            <p:nvSpPr>
              <p:cNvPr id="116" name="Freeform 15"/>
              <p:cNvSpPr>
                <a:spLocks noChangeArrowheads="1"/>
              </p:cNvSpPr>
              <p:nvPr/>
            </p:nvSpPr>
            <p:spPr bwMode="auto">
              <a:xfrm>
                <a:off x="11010691" y="4263617"/>
                <a:ext cx="2381445" cy="2381333"/>
              </a:xfrm>
              <a:custGeom>
                <a:avLst/>
                <a:gdLst>
                  <a:gd name="T0" fmla="*/ 856843160 w 2536"/>
                  <a:gd name="T1" fmla="*/ 428233348 h 2536"/>
                  <a:gd name="T2" fmla="*/ 856843160 w 2536"/>
                  <a:gd name="T3" fmla="*/ 428233348 h 2536"/>
                  <a:gd name="T4" fmla="*/ 428590610 w 2536"/>
                  <a:gd name="T5" fmla="*/ 856803801 h 2536"/>
                  <a:gd name="T6" fmla="*/ 0 w 2536"/>
                  <a:gd name="T7" fmla="*/ 428233348 h 2536"/>
                  <a:gd name="T8" fmla="*/ 428590610 w 2536"/>
                  <a:gd name="T9" fmla="*/ 0 h 2536"/>
                  <a:gd name="T10" fmla="*/ 856843160 w 2536"/>
                  <a:gd name="T11" fmla="*/ 428233348 h 25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36" h="2536">
                    <a:moveTo>
                      <a:pt x="2535" y="1267"/>
                    </a:moveTo>
                    <a:lnTo>
                      <a:pt x="2535" y="1267"/>
                    </a:lnTo>
                    <a:cubicBezTo>
                      <a:pt x="2535" y="1966"/>
                      <a:pt x="1969" y="2535"/>
                      <a:pt x="1268" y="2535"/>
                    </a:cubicBezTo>
                    <a:cubicBezTo>
                      <a:pt x="569" y="2535"/>
                      <a:pt x="0" y="1966"/>
                      <a:pt x="0" y="1267"/>
                    </a:cubicBezTo>
                    <a:cubicBezTo>
                      <a:pt x="0" y="566"/>
                      <a:pt x="569" y="0"/>
                      <a:pt x="1268" y="0"/>
                    </a:cubicBezTo>
                    <a:cubicBezTo>
                      <a:pt x="1969" y="0"/>
                      <a:pt x="2535" y="566"/>
                      <a:pt x="2535" y="1267"/>
                    </a:cubicBezTo>
                  </a:path>
                </a:pathLst>
              </a:custGeom>
              <a:solidFill>
                <a:schemeClr val="accent4"/>
              </a:solidFill>
              <a:ln w="12700">
                <a:miter lim="400000"/>
              </a:ln>
              <a:extLst>
                <a:ext uri="{91240B29-F687-4F45-9708-019B960494DF}">
                  <a14:hiddenLine xmlns:a14="http://schemas.microsoft.com/office/drawing/2010/main" xmlns="" w="9525">
                    <a:solidFill>
                      <a:srgbClr val="808080"/>
                    </a:solidFill>
                    <a:round/>
                  </a14:hiddenLine>
                </a:ext>
              </a:extLst>
            </p:spPr>
            <p:txBody>
              <a:bodyPr lIns="27218" tIns="27218" rIns="27218" bIns="27218" anchor="ctr"/>
              <a:lstStyle/>
              <a:p>
                <a:pPr defTabSz="319405"/>
                <a:endParaRPr lang="zh-CN" altLang="en-US" sz="1500">
                  <a:solidFill>
                    <a:schemeClr val="accent2">
                      <a:lumMod val="20000"/>
                      <a:lumOff val="80000"/>
                    </a:schemeClr>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endParaRPr>
              </a:p>
            </p:txBody>
          </p:sp>
          <p:sp>
            <p:nvSpPr>
              <p:cNvPr id="117" name="Freeform 16"/>
              <p:cNvSpPr>
                <a:spLocks noChangeArrowheads="1"/>
              </p:cNvSpPr>
              <p:nvPr/>
            </p:nvSpPr>
            <p:spPr bwMode="auto">
              <a:xfrm>
                <a:off x="11482839" y="4731602"/>
                <a:ext cx="1441293" cy="1445364"/>
              </a:xfrm>
              <a:custGeom>
                <a:avLst/>
                <a:gdLst>
                  <a:gd name="T0" fmla="*/ 518724545 w 1534"/>
                  <a:gd name="T1" fmla="*/ 260672385 h 1537"/>
                  <a:gd name="T2" fmla="*/ 518724545 w 1534"/>
                  <a:gd name="T3" fmla="*/ 260672385 h 1537"/>
                  <a:gd name="T4" fmla="*/ 259531394 w 1534"/>
                  <a:gd name="T5" fmla="*/ 520666756 h 1537"/>
                  <a:gd name="T6" fmla="*/ 0 w 1534"/>
                  <a:gd name="T7" fmla="*/ 260672385 h 1537"/>
                  <a:gd name="T8" fmla="*/ 259531394 w 1534"/>
                  <a:gd name="T9" fmla="*/ 0 h 1537"/>
                  <a:gd name="T10" fmla="*/ 518724545 w 1534"/>
                  <a:gd name="T11" fmla="*/ 260672385 h 15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34" h="1537">
                    <a:moveTo>
                      <a:pt x="1533" y="769"/>
                    </a:moveTo>
                    <a:lnTo>
                      <a:pt x="1533" y="769"/>
                    </a:lnTo>
                    <a:cubicBezTo>
                      <a:pt x="1533" y="1193"/>
                      <a:pt x="1191" y="1536"/>
                      <a:pt x="767" y="1536"/>
                    </a:cubicBezTo>
                    <a:cubicBezTo>
                      <a:pt x="342" y="1536"/>
                      <a:pt x="0" y="1193"/>
                      <a:pt x="0" y="769"/>
                    </a:cubicBezTo>
                    <a:cubicBezTo>
                      <a:pt x="0" y="345"/>
                      <a:pt x="342" y="0"/>
                      <a:pt x="767" y="0"/>
                    </a:cubicBezTo>
                    <a:cubicBezTo>
                      <a:pt x="1191" y="0"/>
                      <a:pt x="1533" y="345"/>
                      <a:pt x="1533" y="769"/>
                    </a:cubicBezTo>
                  </a:path>
                </a:pathLst>
              </a:custGeom>
              <a:solidFill>
                <a:schemeClr val="accent1"/>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8" name="Freeform 17"/>
              <p:cNvSpPr>
                <a:spLocks noChangeArrowheads="1"/>
              </p:cNvSpPr>
              <p:nvPr/>
            </p:nvSpPr>
            <p:spPr bwMode="auto">
              <a:xfrm>
                <a:off x="11950843" y="5199582"/>
                <a:ext cx="501141" cy="501117"/>
              </a:xfrm>
              <a:custGeom>
                <a:avLst/>
                <a:gdLst>
                  <a:gd name="T0" fmla="*/ 179594884 w 535"/>
                  <a:gd name="T1" fmla="*/ 90129873 h 535"/>
                  <a:gd name="T2" fmla="*/ 179594884 w 535"/>
                  <a:gd name="T3" fmla="*/ 90129873 h 535"/>
                  <a:gd name="T4" fmla="*/ 89460694 w 535"/>
                  <a:gd name="T5" fmla="*/ 179586283 h 535"/>
                  <a:gd name="T6" fmla="*/ 0 w 535"/>
                  <a:gd name="T7" fmla="*/ 90129873 h 535"/>
                  <a:gd name="T8" fmla="*/ 89460694 w 535"/>
                  <a:gd name="T9" fmla="*/ 0 h 535"/>
                  <a:gd name="T10" fmla="*/ 179594884 w 535"/>
                  <a:gd name="T11" fmla="*/ 90129873 h 5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35" h="535">
                    <a:moveTo>
                      <a:pt x="534" y="268"/>
                    </a:moveTo>
                    <a:lnTo>
                      <a:pt x="534" y="268"/>
                    </a:lnTo>
                    <a:cubicBezTo>
                      <a:pt x="534" y="415"/>
                      <a:pt x="412" y="534"/>
                      <a:pt x="266" y="534"/>
                    </a:cubicBezTo>
                    <a:cubicBezTo>
                      <a:pt x="119" y="534"/>
                      <a:pt x="0" y="415"/>
                      <a:pt x="0" y="268"/>
                    </a:cubicBezTo>
                    <a:cubicBezTo>
                      <a:pt x="0" y="121"/>
                      <a:pt x="119" y="0"/>
                      <a:pt x="266" y="0"/>
                    </a:cubicBezTo>
                    <a:cubicBezTo>
                      <a:pt x="412" y="0"/>
                      <a:pt x="534" y="121"/>
                      <a:pt x="534" y="268"/>
                    </a:cubicBezTo>
                  </a:path>
                </a:pathLst>
              </a:custGeom>
              <a:solidFill>
                <a:schemeClr val="accent4"/>
              </a:solidFill>
              <a:ln w="12700">
                <a:miter lim="400000"/>
              </a:ln>
              <a:extLst>
                <a:ext uri="{91240B29-F687-4F45-9708-019B960494DF}">
                  <a14:hiddenLine xmlns:a14="http://schemas.microsoft.com/office/drawing/2010/main" xmlns="" w="9525">
                    <a:solidFill>
                      <a:srgbClr val="808080"/>
                    </a:solidFill>
                    <a:round/>
                  </a14:hiddenLine>
                </a:ext>
              </a:extLst>
            </p:spPr>
            <p:txBody>
              <a:bodyPr lIns="27218" tIns="27218" rIns="27218" bIns="27218" anchor="ctr"/>
              <a:lstStyle/>
              <a:p>
                <a:pPr defTabSz="319405"/>
                <a:endParaRPr lang="zh-CN" altLang="en-US" sz="1500">
                  <a:solidFill>
                    <a:schemeClr val="accent2">
                      <a:lumMod val="20000"/>
                      <a:lumOff val="80000"/>
                    </a:schemeClr>
                  </a:solidFill>
                  <a:effectLst>
                    <a:outerShdw blurRad="38100" dist="12700" dir="5400000" rotWithShape="0">
                      <a:srgbClr val="000000">
                        <a:alpha val="50000"/>
                      </a:srgbClr>
                    </a:outerShdw>
                  </a:effectLst>
                  <a:latin typeface="微软雅黑" panose="020B0503020204020204" pitchFamily="34" charset="-122"/>
                  <a:ea typeface="微软雅黑" panose="020B0503020204020204" pitchFamily="34" charset="-122"/>
                  <a:cs typeface="Gill Sans"/>
                </a:endParaRPr>
              </a:p>
            </p:txBody>
          </p:sp>
        </p:grpSp>
        <p:grpSp>
          <p:nvGrpSpPr>
            <p:cNvPr id="70" name="Group 68"/>
            <p:cNvGrpSpPr/>
            <p:nvPr/>
          </p:nvGrpSpPr>
          <p:grpSpPr bwMode="auto">
            <a:xfrm>
              <a:off x="12124791" y="3770786"/>
              <a:ext cx="3478984" cy="1689710"/>
              <a:chOff x="12124791" y="3770786"/>
              <a:chExt cx="3478984" cy="1689710"/>
            </a:xfrm>
          </p:grpSpPr>
          <p:sp>
            <p:nvSpPr>
              <p:cNvPr id="71" name="Freeform 18"/>
              <p:cNvSpPr>
                <a:spLocks noChangeArrowheads="1"/>
              </p:cNvSpPr>
              <p:nvPr/>
            </p:nvSpPr>
            <p:spPr bwMode="auto">
              <a:xfrm>
                <a:off x="12124793" y="4118666"/>
                <a:ext cx="2841169" cy="1341829"/>
              </a:xfrm>
              <a:custGeom>
                <a:avLst/>
                <a:gdLst>
                  <a:gd name="T0" fmla="*/ 100219111 w 3023"/>
                  <a:gd name="T1" fmla="*/ 382395930 h 1430"/>
                  <a:gd name="T2" fmla="*/ 1002867807 w 3023"/>
                  <a:gd name="T3" fmla="*/ 0 h 1430"/>
                  <a:gd name="T4" fmla="*/ 1023182683 w 3023"/>
                  <a:gd name="T5" fmla="*/ 48938286 h 1430"/>
                  <a:gd name="T6" fmla="*/ 0 w 3023"/>
                  <a:gd name="T7" fmla="*/ 482298383 h 1430"/>
                  <a:gd name="T8" fmla="*/ 100219111 w 3023"/>
                  <a:gd name="T9" fmla="*/ 38239593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3" h="1430">
                    <a:moveTo>
                      <a:pt x="296" y="1133"/>
                    </a:moveTo>
                    <a:lnTo>
                      <a:pt x="2962" y="0"/>
                    </a:lnTo>
                    <a:lnTo>
                      <a:pt x="3022" y="145"/>
                    </a:lnTo>
                    <a:lnTo>
                      <a:pt x="0" y="1429"/>
                    </a:lnTo>
                    <a:lnTo>
                      <a:pt x="296" y="1133"/>
                    </a:lnTo>
                  </a:path>
                </a:pathLst>
              </a:custGeom>
              <a:solidFill>
                <a:srgbClr val="515D5D"/>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09" name="Freeform 19"/>
              <p:cNvSpPr>
                <a:spLocks noChangeArrowheads="1"/>
              </p:cNvSpPr>
              <p:nvPr/>
            </p:nvSpPr>
            <p:spPr bwMode="auto">
              <a:xfrm>
                <a:off x="12124791" y="4255333"/>
                <a:ext cx="2899153" cy="1205163"/>
              </a:xfrm>
              <a:custGeom>
                <a:avLst/>
                <a:gdLst>
                  <a:gd name="T0" fmla="*/ 141743780 w 3086"/>
                  <a:gd name="T1" fmla="*/ 430563943 h 1285"/>
                  <a:gd name="T2" fmla="*/ 1043629318 w 3086"/>
                  <a:gd name="T3" fmla="*/ 48552594 h 1285"/>
                  <a:gd name="T4" fmla="*/ 1022316880 w 3086"/>
                  <a:gd name="T5" fmla="*/ 0 h 1285"/>
                  <a:gd name="T6" fmla="*/ 0 w 3086"/>
                  <a:gd name="T7" fmla="*/ 432923624 h 1285"/>
                  <a:gd name="T8" fmla="*/ 141743780 w 3086"/>
                  <a:gd name="T9" fmla="*/ 430563943 h 1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6" h="1285">
                    <a:moveTo>
                      <a:pt x="419" y="1277"/>
                    </a:moveTo>
                    <a:lnTo>
                      <a:pt x="3085" y="144"/>
                    </a:lnTo>
                    <a:lnTo>
                      <a:pt x="3022" y="0"/>
                    </a:lnTo>
                    <a:lnTo>
                      <a:pt x="0" y="1284"/>
                    </a:lnTo>
                    <a:lnTo>
                      <a:pt x="419" y="1277"/>
                    </a:lnTo>
                  </a:path>
                </a:pathLst>
              </a:custGeom>
              <a:solidFill>
                <a:srgbClr val="828286"/>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0" name="Freeform 20"/>
              <p:cNvSpPr>
                <a:spLocks noChangeArrowheads="1"/>
              </p:cNvSpPr>
              <p:nvPr/>
            </p:nvSpPr>
            <p:spPr bwMode="auto">
              <a:xfrm>
                <a:off x="12157926" y="4097957"/>
                <a:ext cx="2841169" cy="1341829"/>
              </a:xfrm>
              <a:custGeom>
                <a:avLst/>
                <a:gdLst>
                  <a:gd name="T0" fmla="*/ 100020228 w 3026"/>
                  <a:gd name="T1" fmla="*/ 382395930 h 1430"/>
                  <a:gd name="T2" fmla="*/ 1001556202 w 3026"/>
                  <a:gd name="T3" fmla="*/ 0 h 1430"/>
                  <a:gd name="T4" fmla="*/ 1022168291 w 3026"/>
                  <a:gd name="T5" fmla="*/ 48601422 h 1430"/>
                  <a:gd name="T6" fmla="*/ 0 w 3026"/>
                  <a:gd name="T7" fmla="*/ 482298383 h 1430"/>
                  <a:gd name="T8" fmla="*/ 100020228 w 3026"/>
                  <a:gd name="T9" fmla="*/ 382395930 h 14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6" h="1430">
                    <a:moveTo>
                      <a:pt x="296" y="1133"/>
                    </a:moveTo>
                    <a:lnTo>
                      <a:pt x="2964" y="0"/>
                    </a:lnTo>
                    <a:lnTo>
                      <a:pt x="3025" y="144"/>
                    </a:lnTo>
                    <a:lnTo>
                      <a:pt x="0" y="1429"/>
                    </a:lnTo>
                    <a:lnTo>
                      <a:pt x="296" y="1133"/>
                    </a:lnTo>
                  </a:path>
                </a:pathLst>
              </a:custGeom>
              <a:solidFill>
                <a:srgbClr val="A6A6A6"/>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1" name="Freeform 21"/>
              <p:cNvSpPr>
                <a:spLocks noChangeArrowheads="1"/>
              </p:cNvSpPr>
              <p:nvPr/>
            </p:nvSpPr>
            <p:spPr bwMode="auto">
              <a:xfrm>
                <a:off x="12157924" y="4234626"/>
                <a:ext cx="2899153" cy="1209302"/>
              </a:xfrm>
              <a:custGeom>
                <a:avLst/>
                <a:gdLst>
                  <a:gd name="T0" fmla="*/ 141806968 w 3089"/>
                  <a:gd name="T1" fmla="*/ 433191536 h 1286"/>
                  <a:gd name="T2" fmla="*/ 1042615758 w 3089"/>
                  <a:gd name="T3" fmla="*/ 49149757 h 1286"/>
                  <a:gd name="T4" fmla="*/ 1021344666 w 3089"/>
                  <a:gd name="T5" fmla="*/ 0 h 1286"/>
                  <a:gd name="T6" fmla="*/ 0 w 3089"/>
                  <a:gd name="T7" fmla="*/ 435565003 h 1286"/>
                  <a:gd name="T8" fmla="*/ 141806968 w 3089"/>
                  <a:gd name="T9" fmla="*/ 433191536 h 1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9" h="1286">
                    <a:moveTo>
                      <a:pt x="420" y="1278"/>
                    </a:moveTo>
                    <a:lnTo>
                      <a:pt x="3088" y="145"/>
                    </a:lnTo>
                    <a:lnTo>
                      <a:pt x="3025" y="0"/>
                    </a:lnTo>
                    <a:lnTo>
                      <a:pt x="0" y="1285"/>
                    </a:lnTo>
                    <a:lnTo>
                      <a:pt x="420" y="1278"/>
                    </a:lnTo>
                  </a:path>
                </a:pathLst>
              </a:custGeom>
              <a:solidFill>
                <a:srgbClr val="7F7F7F"/>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2" name="Freeform 22"/>
              <p:cNvSpPr>
                <a:spLocks noChangeArrowheads="1"/>
              </p:cNvSpPr>
              <p:nvPr/>
            </p:nvSpPr>
            <p:spPr bwMode="auto">
              <a:xfrm>
                <a:off x="14560081" y="3770786"/>
                <a:ext cx="820046" cy="604652"/>
              </a:xfrm>
              <a:custGeom>
                <a:avLst/>
                <a:gdLst>
                  <a:gd name="T0" fmla="*/ 0 w 875"/>
                  <a:gd name="T1" fmla="*/ 217275687 h 644"/>
                  <a:gd name="T2" fmla="*/ 0 w 875"/>
                  <a:gd name="T3" fmla="*/ 217275687 h 644"/>
                  <a:gd name="T4" fmla="*/ 109080176 w 875"/>
                  <a:gd name="T5" fmla="*/ 79746463 h 644"/>
                  <a:gd name="T6" fmla="*/ 294247500 w 875"/>
                  <a:gd name="T7" fmla="*/ 0 h 644"/>
                  <a:gd name="T8" fmla="*/ 207723744 w 875"/>
                  <a:gd name="T9" fmla="*/ 129419001 h 644"/>
                  <a:gd name="T10" fmla="*/ 0 w 875"/>
                  <a:gd name="T11" fmla="*/ 217275687 h 6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5" h="644">
                    <a:moveTo>
                      <a:pt x="0" y="643"/>
                    </a:moveTo>
                    <a:lnTo>
                      <a:pt x="0" y="643"/>
                    </a:lnTo>
                    <a:cubicBezTo>
                      <a:pt x="0" y="643"/>
                      <a:pt x="58" y="347"/>
                      <a:pt x="324" y="236"/>
                    </a:cubicBezTo>
                    <a:cubicBezTo>
                      <a:pt x="589" y="122"/>
                      <a:pt x="874" y="0"/>
                      <a:pt x="874" y="0"/>
                    </a:cubicBezTo>
                    <a:cubicBezTo>
                      <a:pt x="617" y="383"/>
                      <a:pt x="617" y="383"/>
                      <a:pt x="617" y="383"/>
                    </a:cubicBezTo>
                    <a:lnTo>
                      <a:pt x="0" y="643"/>
                    </a:lnTo>
                  </a:path>
                </a:pathLst>
              </a:custGeom>
              <a:solidFill>
                <a:srgbClr val="0A5686"/>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sp>
            <p:nvSpPr>
              <p:cNvPr id="113" name="Freeform 23"/>
              <p:cNvSpPr>
                <a:spLocks noChangeArrowheads="1"/>
              </p:cNvSpPr>
              <p:nvPr/>
            </p:nvSpPr>
            <p:spPr bwMode="auto">
              <a:xfrm>
                <a:off x="14597357" y="4218063"/>
                <a:ext cx="1006418" cy="401719"/>
              </a:xfrm>
              <a:custGeom>
                <a:avLst/>
                <a:gdLst>
                  <a:gd name="T0" fmla="*/ 0 w 1071"/>
                  <a:gd name="T1" fmla="*/ 89228658 h 427"/>
                  <a:gd name="T2" fmla="*/ 0 w 1071"/>
                  <a:gd name="T3" fmla="*/ 89228658 h 427"/>
                  <a:gd name="T4" fmla="*/ 176003808 w 1071"/>
                  <a:gd name="T5" fmla="*/ 106531739 h 427"/>
                  <a:gd name="T6" fmla="*/ 362162008 w 1071"/>
                  <a:gd name="T7" fmla="*/ 26802278 h 427"/>
                  <a:gd name="T8" fmla="*/ 209850839 w 1071"/>
                  <a:gd name="T9" fmla="*/ 0 h 427"/>
                  <a:gd name="T10" fmla="*/ 0 w 1071"/>
                  <a:gd name="T11" fmla="*/ 89228658 h 4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1" h="427">
                    <a:moveTo>
                      <a:pt x="0" y="263"/>
                    </a:moveTo>
                    <a:lnTo>
                      <a:pt x="0" y="263"/>
                    </a:lnTo>
                    <a:cubicBezTo>
                      <a:pt x="0" y="263"/>
                      <a:pt x="254" y="426"/>
                      <a:pt x="520" y="314"/>
                    </a:cubicBezTo>
                    <a:cubicBezTo>
                      <a:pt x="786" y="200"/>
                      <a:pt x="1070" y="79"/>
                      <a:pt x="1070" y="79"/>
                    </a:cubicBezTo>
                    <a:cubicBezTo>
                      <a:pt x="620" y="0"/>
                      <a:pt x="620" y="0"/>
                      <a:pt x="620" y="0"/>
                    </a:cubicBezTo>
                    <a:lnTo>
                      <a:pt x="0" y="263"/>
                    </a:lnTo>
                  </a:path>
                </a:pathLst>
              </a:custGeom>
              <a:solidFill>
                <a:schemeClr val="accent1"/>
              </a:solidFill>
              <a:ln>
                <a:noFill/>
              </a:ln>
              <a:effectLst/>
              <a:extLst>
                <a:ext uri="{91240B29-F687-4F45-9708-019B960494DF}">
                  <a14:hiddenLine xmlns:a14="http://schemas.microsoft.com/office/drawing/2010/main" xmlns="" w="9525">
                    <a:solidFill>
                      <a:srgbClr val="808080"/>
                    </a:solidFill>
                    <a:rou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174142" tIns="87070" rIns="174142" bIns="87070" anchor="ctr"/>
              <a:lstStyle/>
              <a:p>
                <a:endParaRPr lang="zh-CN" altLang="en-US" sz="1285">
                  <a:solidFill>
                    <a:schemeClr val="accent2">
                      <a:lumMod val="20000"/>
                      <a:lumOff val="80000"/>
                    </a:schemeClr>
                  </a:solidFill>
                  <a:latin typeface="微软雅黑" panose="020B0503020204020204" pitchFamily="34" charset="-122"/>
                  <a:ea typeface="微软雅黑" panose="020B0503020204020204" pitchFamily="34" charset="-122"/>
                </a:endParaRPr>
              </a:p>
            </p:txBody>
          </p:sp>
        </p:grpSp>
      </p:grpSp>
      <p:sp>
        <p:nvSpPr>
          <p:cNvPr id="59" name="Shape 772"/>
          <p:cNvSpPr txBox="1"/>
          <p:nvPr/>
        </p:nvSpPr>
        <p:spPr>
          <a:xfrm>
            <a:off x="11521889" y="6318011"/>
            <a:ext cx="390144" cy="382205"/>
          </a:xfrm>
          <a:prstGeom prst="rect">
            <a:avLst/>
          </a:prstGeom>
        </p:spPr>
        <p:txBody>
          <a:bodyPr lIns="45676" tIns="22837" rIns="45676" bIns="22837"/>
          <a:lstStyle>
            <a:lvl1pPr algn="ctr" defTabSz="408305">
              <a:defRPr sz="3500">
                <a:latin typeface="+mn-lt"/>
                <a:ea typeface="+mn-ea"/>
                <a:cs typeface="+mn-cs"/>
                <a:sym typeface="Helvetica Light"/>
              </a:defRPr>
            </a:lvl1pPr>
            <a:lvl2pPr indent="160020" algn="ctr" defTabSz="408305">
              <a:defRPr sz="3500">
                <a:latin typeface="+mn-lt"/>
                <a:ea typeface="+mn-ea"/>
                <a:cs typeface="+mn-cs"/>
                <a:sym typeface="Helvetica Light"/>
              </a:defRPr>
            </a:lvl2pPr>
            <a:lvl3pPr indent="319405" algn="ctr" defTabSz="408305">
              <a:defRPr sz="3500">
                <a:latin typeface="+mn-lt"/>
                <a:ea typeface="+mn-ea"/>
                <a:cs typeface="+mn-cs"/>
                <a:sym typeface="Helvetica Light"/>
              </a:defRPr>
            </a:lvl3pPr>
            <a:lvl4pPr indent="479425" algn="ctr" defTabSz="408305">
              <a:defRPr sz="3500">
                <a:latin typeface="+mn-lt"/>
                <a:ea typeface="+mn-ea"/>
                <a:cs typeface="+mn-cs"/>
                <a:sym typeface="Helvetica Light"/>
              </a:defRPr>
            </a:lvl4pPr>
            <a:lvl5pPr indent="639445" algn="ctr" defTabSz="408305">
              <a:defRPr sz="3500">
                <a:latin typeface="+mn-lt"/>
                <a:ea typeface="+mn-ea"/>
                <a:cs typeface="+mn-cs"/>
                <a:sym typeface="Helvetica Light"/>
              </a:defRPr>
            </a:lvl5pPr>
            <a:lvl6pPr indent="799465" algn="ctr" defTabSz="408305">
              <a:defRPr sz="3500">
                <a:latin typeface="+mn-lt"/>
                <a:ea typeface="+mn-ea"/>
                <a:cs typeface="+mn-cs"/>
                <a:sym typeface="Helvetica Light"/>
              </a:defRPr>
            </a:lvl6pPr>
            <a:lvl7pPr indent="958850" algn="ctr" defTabSz="408305">
              <a:defRPr sz="3500">
                <a:latin typeface="+mn-lt"/>
                <a:ea typeface="+mn-ea"/>
                <a:cs typeface="+mn-cs"/>
                <a:sym typeface="Helvetica Light"/>
              </a:defRPr>
            </a:lvl7pPr>
            <a:lvl8pPr indent="1118870" algn="ctr" defTabSz="408305">
              <a:defRPr sz="3500">
                <a:latin typeface="+mn-lt"/>
                <a:ea typeface="+mn-ea"/>
                <a:cs typeface="+mn-cs"/>
                <a:sym typeface="Helvetica Light"/>
              </a:defRPr>
            </a:lvl8pPr>
            <a:lvl9pPr indent="1278890" algn="ctr" defTabSz="408305">
              <a:defRPr sz="3500">
                <a:latin typeface="+mn-lt"/>
                <a:ea typeface="+mn-ea"/>
                <a:cs typeface="+mn-cs"/>
                <a:sym typeface="Helvetica Light"/>
              </a:defRPr>
            </a:lvl9pPr>
          </a:lstStyle>
          <a:p>
            <a:pPr>
              <a:defRPr sz="1800">
                <a:solidFill>
                  <a:srgbClr val="000000"/>
                </a:solidFill>
              </a:defRPr>
            </a:pPr>
            <a:fld id="{86CB4B4D-7CA3-9044-876B-883B54F8677D}" type="slidenum">
              <a:rPr lang="en-US" altLang="zh-CN" sz="1000" smtClean="0">
                <a:solidFill>
                  <a:schemeClr val="accent6"/>
                </a:solidFill>
                <a:latin typeface="微软雅黑" panose="020B0503020204020204" pitchFamily="34" charset="-122"/>
                <a:ea typeface="微软雅黑" panose="020B0503020204020204" pitchFamily="34" charset="-122"/>
              </a:rPr>
              <a:pPr>
                <a:defRPr sz="1800">
                  <a:solidFill>
                    <a:srgbClr val="000000"/>
                  </a:solidFill>
                </a:defRPr>
              </a:pPr>
              <a:t>7</a:t>
            </a:fld>
            <a:endParaRPr lang="en-US" altLang="zh-CN" sz="1000" dirty="0">
              <a:solidFill>
                <a:schemeClr val="accent6"/>
              </a:solidFill>
              <a:latin typeface="微软雅黑" panose="020B0503020204020204" pitchFamily="34" charset="-122"/>
              <a:ea typeface="微软雅黑" panose="020B0503020204020204" pitchFamily="34" charset="-122"/>
            </a:endParaRPr>
          </a:p>
        </p:txBody>
      </p:sp>
      <p:cxnSp>
        <p:nvCxnSpPr>
          <p:cNvPr id="39" name="Straight Connector 4"/>
          <p:cNvCxnSpPr/>
          <p:nvPr/>
        </p:nvCxnSpPr>
        <p:spPr>
          <a:xfrm>
            <a:off x="6795767" y="1953240"/>
            <a:ext cx="612815"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72" name="Straight Connector 6"/>
          <p:cNvCxnSpPr/>
          <p:nvPr/>
        </p:nvCxnSpPr>
        <p:spPr>
          <a:xfrm>
            <a:off x="6810160" y="5795972"/>
            <a:ext cx="612815"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77" name="Straight Connector 14"/>
          <p:cNvCxnSpPr/>
          <p:nvPr/>
        </p:nvCxnSpPr>
        <p:spPr>
          <a:xfrm flipH="1">
            <a:off x="3951393" y="5668399"/>
            <a:ext cx="612775"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cxnSp>
        <p:nvCxnSpPr>
          <p:cNvPr id="78" name="Straight Connector 12"/>
          <p:cNvCxnSpPr/>
          <p:nvPr/>
        </p:nvCxnSpPr>
        <p:spPr>
          <a:xfrm flipH="1">
            <a:off x="3951393" y="2313587"/>
            <a:ext cx="612775" cy="0"/>
          </a:xfrm>
          <a:prstGeom prst="line">
            <a:avLst/>
          </a:prstGeom>
          <a:ln w="6350">
            <a:solidFill>
              <a:schemeClr val="bg1">
                <a:lumMod val="65000"/>
              </a:schemeClr>
            </a:solidFill>
            <a:headEnd type="none"/>
            <a:tailEnd type="oval" w="sm" len="sm"/>
          </a:ln>
        </p:spPr>
        <p:style>
          <a:lnRef idx="1">
            <a:schemeClr val="dk1"/>
          </a:lnRef>
          <a:fillRef idx="0">
            <a:schemeClr val="dk1"/>
          </a:fillRef>
          <a:effectRef idx="0">
            <a:schemeClr val="dk1"/>
          </a:effectRef>
          <a:fontRef idx="minor">
            <a:schemeClr val="tx1"/>
          </a:fontRef>
        </p:style>
      </p:cxnSp>
      <p:sp>
        <p:nvSpPr>
          <p:cNvPr id="80" name="文本框 79"/>
          <p:cNvSpPr txBox="1"/>
          <p:nvPr/>
        </p:nvSpPr>
        <p:spPr>
          <a:xfrm>
            <a:off x="1651371" y="2055707"/>
            <a:ext cx="2082800" cy="378460"/>
          </a:xfrm>
          <a:prstGeom prst="rect">
            <a:avLst/>
          </a:prstGeom>
          <a:noFill/>
        </p:spPr>
        <p:txBody>
          <a:bodyPr wrap="none" rtlCol="0" anchor="t">
            <a:spAutoFit/>
          </a:bodyPr>
          <a:lstStyle/>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sym typeface="+mn-ea"/>
              </a:rPr>
              <a:t>什么是水</a:t>
            </a: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sym typeface="+mn-ea"/>
              </a:rPr>
              <a:t>，第一章</a:t>
            </a:r>
          </a:p>
        </p:txBody>
      </p:sp>
      <p:sp>
        <p:nvSpPr>
          <p:cNvPr id="81" name="文本框 80"/>
          <p:cNvSpPr txBox="1"/>
          <p:nvPr/>
        </p:nvSpPr>
        <p:spPr>
          <a:xfrm>
            <a:off x="940171" y="3119967"/>
            <a:ext cx="2795270" cy="378460"/>
          </a:xfrm>
          <a:prstGeom prst="rect">
            <a:avLst/>
          </a:prstGeom>
          <a:noFill/>
        </p:spPr>
        <p:txBody>
          <a:bodyPr wrap="none" rtlCol="0" anchor="t">
            <a:spAutoFit/>
          </a:bodyPr>
          <a:lstStyle/>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sym typeface="+mn-ea"/>
              </a:rPr>
              <a:t>为什么人要喝水</a:t>
            </a: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sym typeface="+mn-ea"/>
              </a:rPr>
              <a:t>，第二章</a:t>
            </a:r>
          </a:p>
        </p:txBody>
      </p:sp>
      <p:sp>
        <p:nvSpPr>
          <p:cNvPr id="82" name="文本框 81"/>
          <p:cNvSpPr txBox="1"/>
          <p:nvPr/>
        </p:nvSpPr>
        <p:spPr>
          <a:xfrm>
            <a:off x="703104" y="4296833"/>
            <a:ext cx="3032760" cy="378460"/>
          </a:xfrm>
          <a:prstGeom prst="rect">
            <a:avLst/>
          </a:prstGeom>
          <a:noFill/>
        </p:spPr>
        <p:txBody>
          <a:bodyPr wrap="none" rtlCol="0" anchor="t">
            <a:spAutoFit/>
          </a:bodyPr>
          <a:lstStyle/>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sym typeface="+mn-ea"/>
              </a:rPr>
              <a:t>喝水的方法与技巧</a:t>
            </a: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sym typeface="+mn-ea"/>
              </a:rPr>
              <a:t>，第三章</a:t>
            </a:r>
          </a:p>
        </p:txBody>
      </p:sp>
      <p:sp>
        <p:nvSpPr>
          <p:cNvPr id="83" name="文本框 82"/>
          <p:cNvSpPr txBox="1"/>
          <p:nvPr/>
        </p:nvSpPr>
        <p:spPr>
          <a:xfrm>
            <a:off x="562048" y="5422900"/>
            <a:ext cx="3270250" cy="378460"/>
          </a:xfrm>
          <a:prstGeom prst="rect">
            <a:avLst/>
          </a:prstGeom>
          <a:noFill/>
        </p:spPr>
        <p:txBody>
          <a:bodyPr wrap="none" rtlCol="0" anchor="t">
            <a:spAutoFit/>
          </a:bodyPr>
          <a:lstStyle/>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rPr>
              <a:t>一种创新的喝水方式</a:t>
            </a: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sym typeface="+mn-ea"/>
              </a:rPr>
              <a:t>第四章</a:t>
            </a:r>
          </a:p>
        </p:txBody>
      </p:sp>
      <p:sp>
        <p:nvSpPr>
          <p:cNvPr id="85" name="文本框 84"/>
          <p:cNvSpPr txBox="1"/>
          <p:nvPr/>
        </p:nvSpPr>
        <p:spPr>
          <a:xfrm>
            <a:off x="7570047" y="1645920"/>
            <a:ext cx="4624493" cy="522605"/>
          </a:xfrm>
          <a:prstGeom prst="rect">
            <a:avLst/>
          </a:prstGeom>
          <a:noFill/>
        </p:spPr>
        <p:txBody>
          <a:bodyPr wrap="square" rtlCol="0" anchor="t">
            <a:spAutoFit/>
          </a:bodyPr>
          <a:lstStyle/>
          <a:p>
            <a:pPr algn="l">
              <a:lnSpc>
                <a:spcPct val="150000"/>
              </a:lnSpc>
            </a:pPr>
            <a:r>
              <a:rPr lang="zh-CN" altLang="en-US" sz="1865" b="1">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第一章，</a:t>
            </a:r>
            <a:r>
              <a:rPr lang="zh-CN" altLang="en-US" sz="1865">
                <a:ln>
                  <a:noFill/>
                </a:ln>
                <a:solidFill>
                  <a:schemeClr val="tx1">
                    <a:lumMod val="75000"/>
                    <a:lumOff val="25000"/>
                  </a:schemeClr>
                </a:solidFill>
                <a:latin typeface="微软雅黑" panose="020B0503020204020204" pitchFamily="34" charset="-122"/>
                <a:ea typeface="微软雅黑" panose="020B0503020204020204" pitchFamily="34" charset="-122"/>
                <a:sym typeface="+mn-ea"/>
              </a:rPr>
              <a:t>喝水的定义及其历史演变</a:t>
            </a:r>
            <a:endParaRPr lang="zh-CN" altLang="en-US" sz="1865" b="1" dirty="0">
              <a:ln>
                <a:noFill/>
              </a:ln>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86" name="文本框 85"/>
          <p:cNvSpPr txBox="1"/>
          <p:nvPr/>
        </p:nvSpPr>
        <p:spPr>
          <a:xfrm>
            <a:off x="7615767" y="2662767"/>
            <a:ext cx="3745230" cy="378460"/>
          </a:xfrm>
          <a:prstGeom prst="rect">
            <a:avLst/>
          </a:prstGeom>
          <a:noFill/>
        </p:spPr>
        <p:txBody>
          <a:bodyPr wrap="none" rtlCol="0" anchor="t">
            <a:spAutoFit/>
          </a:bodyPr>
          <a:lstStyle/>
          <a:p>
            <a:pPr algn="l"/>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sym typeface="+mn-ea"/>
              </a:rPr>
              <a:t>第二章，</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sym typeface="+mn-ea"/>
              </a:rPr>
              <a:t>不同喝水方法的优劣对比</a:t>
            </a:r>
          </a:p>
        </p:txBody>
      </p:sp>
      <p:sp>
        <p:nvSpPr>
          <p:cNvPr id="87" name="文本框 86"/>
          <p:cNvSpPr txBox="1"/>
          <p:nvPr/>
        </p:nvSpPr>
        <p:spPr>
          <a:xfrm>
            <a:off x="7615767" y="3729567"/>
            <a:ext cx="3982720" cy="665480"/>
          </a:xfrm>
          <a:prstGeom prst="rect">
            <a:avLst/>
          </a:prstGeom>
          <a:noFill/>
        </p:spPr>
        <p:txBody>
          <a:bodyPr wrap="none" rtlCol="0" anchor="t">
            <a:spAutoFit/>
          </a:bodyPr>
          <a:lstStyle/>
          <a:p>
            <a:pPr algn="l"/>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第三章，</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水温、水量、水与其他食物</a:t>
            </a:r>
          </a:p>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搭配、时间对身体的影响</a:t>
            </a:r>
          </a:p>
        </p:txBody>
      </p:sp>
      <p:sp>
        <p:nvSpPr>
          <p:cNvPr id="88" name="文本框 87"/>
          <p:cNvSpPr txBox="1"/>
          <p:nvPr/>
        </p:nvSpPr>
        <p:spPr>
          <a:xfrm>
            <a:off x="7615767" y="4665980"/>
            <a:ext cx="4220210" cy="665480"/>
          </a:xfrm>
          <a:prstGeom prst="rect">
            <a:avLst/>
          </a:prstGeom>
          <a:noFill/>
        </p:spPr>
        <p:txBody>
          <a:bodyPr wrap="none" rtlCol="0" anchor="t">
            <a:spAutoFit/>
          </a:bodyPr>
          <a:lstStyle/>
          <a:p>
            <a:pPr algn="l"/>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第四章，</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如何科学地表达喝水对身体的</a:t>
            </a:r>
          </a:p>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效果——以综合对比法为例</a:t>
            </a:r>
          </a:p>
        </p:txBody>
      </p:sp>
      <p:sp>
        <p:nvSpPr>
          <p:cNvPr id="89" name="文本框 88"/>
          <p:cNvSpPr txBox="1"/>
          <p:nvPr/>
        </p:nvSpPr>
        <p:spPr>
          <a:xfrm>
            <a:off x="7615767" y="5571913"/>
            <a:ext cx="3745230" cy="665480"/>
          </a:xfrm>
          <a:prstGeom prst="rect">
            <a:avLst/>
          </a:prstGeom>
          <a:noFill/>
        </p:spPr>
        <p:txBody>
          <a:bodyPr wrap="none" rtlCol="0" anchor="t">
            <a:spAutoFit/>
          </a:bodyPr>
          <a:lstStyle/>
          <a:p>
            <a:pPr algn="l"/>
            <a:r>
              <a:rPr lang="zh-CN" altLang="en-US" sz="1865"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第五章，</a:t>
            </a:r>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喝水的最优方法总结以及</a:t>
            </a:r>
          </a:p>
          <a:p>
            <a:pPr algn="l"/>
            <a:r>
              <a:rPr lang="zh-CN" altLang="en-US" sz="1865"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对人体影响的视觉呈现</a:t>
            </a:r>
          </a:p>
        </p:txBody>
      </p:sp>
      <p:sp>
        <p:nvSpPr>
          <p:cNvPr id="90" name="文本框 89"/>
          <p:cNvSpPr txBox="1"/>
          <p:nvPr/>
        </p:nvSpPr>
        <p:spPr>
          <a:xfrm>
            <a:off x="7305887" y="136313"/>
            <a:ext cx="4773507" cy="460375"/>
          </a:xfrm>
          <a:prstGeom prst="rect">
            <a:avLst/>
          </a:prstGeom>
          <a:noFill/>
        </p:spPr>
        <p:txBody>
          <a:bodyPr wrap="square" rtlCol="0" anchor="t">
            <a:spAutoFit/>
          </a:bodyPr>
          <a:lstStyle/>
          <a:p>
            <a:pPr algn="r"/>
            <a:r>
              <a:rPr lang="zh-CN" altLang="en-US" sz="2400" dirty="0">
                <a:solidFill>
                  <a:schemeClr val="tx1">
                    <a:lumMod val="85000"/>
                    <a:lumOff val="1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以喝水对身体影响这一问题为例</a:t>
            </a:r>
          </a:p>
        </p:txBody>
      </p:sp>
      <p:sp>
        <p:nvSpPr>
          <p:cNvPr id="91" name="文本框 90"/>
          <p:cNvSpPr txBox="1"/>
          <p:nvPr/>
        </p:nvSpPr>
        <p:spPr>
          <a:xfrm>
            <a:off x="1196975" y="1155065"/>
            <a:ext cx="3455670" cy="52197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ctr"/>
            <a:r>
              <a:rPr lang="zh-CN" altLang="en-US" sz="2800" b="1">
                <a:solidFill>
                  <a:schemeClr val="accent1">
                    <a:lumMod val="75000"/>
                  </a:schemeClr>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本科生毕业论文</a:t>
            </a:r>
          </a:p>
        </p:txBody>
      </p:sp>
      <p:sp>
        <p:nvSpPr>
          <p:cNvPr id="92" name="文本框 91"/>
          <p:cNvSpPr txBox="1"/>
          <p:nvPr/>
        </p:nvSpPr>
        <p:spPr>
          <a:xfrm>
            <a:off x="7570470" y="1039495"/>
            <a:ext cx="3298190" cy="52197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t">
            <a:spAutoFit/>
          </a:bodyPr>
          <a:lstStyle/>
          <a:p>
            <a:pPr algn="ctr"/>
            <a:r>
              <a:rPr lang="zh-CN" altLang="en-US" sz="2800" b="1">
                <a:solidFill>
                  <a:schemeClr val="accent1">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硕士生毕业论文</a:t>
            </a:r>
          </a:p>
        </p:txBody>
      </p:sp>
      <p:sp>
        <p:nvSpPr>
          <p:cNvPr id="34" name="圆角矩形 33"/>
          <p:cNvSpPr/>
          <p:nvPr/>
        </p:nvSpPr>
        <p:spPr>
          <a:xfrm>
            <a:off x="-280670" y="136525"/>
            <a:ext cx="636016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     1. </a:t>
            </a:r>
            <a:r>
              <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论文写作</a:t>
            </a:r>
            <a:r>
              <a:rPr lang="en-US" altLang="zh-CN"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a:t>
            </a:r>
            <a:r>
              <a:rPr lang="zh-CN" altLang="en-US" sz="28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Source Han Serif SC" panose="02020400000000000000" pitchFamily="18" charset="-122"/>
              </a:rPr>
              <a:t>搭建论文框架</a:t>
            </a:r>
          </a:p>
        </p:txBody>
      </p:sp>
    </p:spTree>
  </p:cSld>
  <p:clrMapOvr>
    <a:masterClrMapping/>
  </p:clrMapOvr>
  <mc:AlternateContent xmlns:mc="http://schemas.openxmlformats.org/markup-compatibility/2006">
    <mc:Choice xmlns:p14="http://schemas.microsoft.com/office/powerpoint/2010/main" xmlns="" Requires="p14">
      <p:transition spd="slow" p14:dur="1200" advTm="0">
        <p14:flip dir="r"/>
      </p:transition>
    </mc:Choice>
    <mc:Fallback>
      <p:transition spd="slow" advTm="0">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par>
                                <p:cTn id="10" presetID="22" presetClass="entr" presetSubtype="2"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par>
                                <p:cTn id="13" presetID="22" presetClass="entr" presetSubtype="8"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打开文献</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方法①：知网研学专题中点开文章</a:t>
              </a: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6" name="图片 5"/>
          <p:cNvPicPr>
            <a:picLocks noChangeAspect="1"/>
          </p:cNvPicPr>
          <p:nvPr/>
        </p:nvPicPr>
        <p:blipFill>
          <a:blip r:embed="rId2" cstate="print"/>
          <a:stretch>
            <a:fillRect/>
          </a:stretch>
        </p:blipFill>
        <p:spPr>
          <a:xfrm>
            <a:off x="952500" y="968543"/>
            <a:ext cx="10058400" cy="5889458"/>
          </a:xfrm>
          <a:prstGeom prst="rect">
            <a:avLst/>
          </a:prstGeom>
        </p:spPr>
      </p:pic>
      <p:grpSp>
        <p:nvGrpSpPr>
          <p:cNvPr id="7" name="组合 6"/>
          <p:cNvGrpSpPr/>
          <p:nvPr/>
        </p:nvGrpSpPr>
        <p:grpSpPr bwMode="auto">
          <a:xfrm>
            <a:off x="3581400" y="3771900"/>
            <a:ext cx="3943347" cy="1049732"/>
            <a:chOff x="9193526" y="-460641"/>
            <a:chExt cx="8108854" cy="2500300"/>
          </a:xfrm>
        </p:grpSpPr>
        <p:sp>
          <p:nvSpPr>
            <p:cNvPr id="8" name="文本框 23"/>
            <p:cNvSpPr txBox="1">
              <a:spLocks noChangeArrowheads="1"/>
            </p:cNvSpPr>
            <p:nvPr/>
          </p:nvSpPr>
          <p:spPr bwMode="auto">
            <a:xfrm>
              <a:off x="9193526" y="-460641"/>
              <a:ext cx="3995670" cy="80905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9" name="矩形标注"/>
            <p:cNvSpPr/>
            <p:nvPr/>
          </p:nvSpPr>
          <p:spPr>
            <a:xfrm>
              <a:off x="11661440" y="1036707"/>
              <a:ext cx="5640940" cy="1002952"/>
            </a:xfrm>
            <a:prstGeom prst="wedgeRectCallout">
              <a:avLst>
                <a:gd name="adj1" fmla="val -35833"/>
                <a:gd name="adj2" fmla="val -105689"/>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选择专题中的文献打开</a:t>
              </a:r>
            </a:p>
          </p:txBody>
        </p:sp>
      </p:gr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stretch>
            <a:fillRect/>
          </a:stretch>
        </p:blipFill>
        <p:spPr>
          <a:xfrm>
            <a:off x="895350" y="1143000"/>
            <a:ext cx="10218936" cy="5665982"/>
          </a:xfrm>
          <a:prstGeom prst="rect">
            <a:avLst/>
          </a:prstGeom>
        </p:spPr>
      </p:pic>
      <p:grpSp>
        <p:nvGrpSpPr>
          <p:cNvPr id="2" name="组合 1"/>
          <p:cNvGrpSpPr/>
          <p:nvPr/>
        </p:nvGrpSpPr>
        <p:grpSpPr>
          <a:xfrm>
            <a:off x="-76200" y="172336"/>
            <a:ext cx="6305550" cy="741080"/>
            <a:chOff x="0" y="286082"/>
            <a:chExt cx="8407400" cy="988106"/>
          </a:xfrm>
        </p:grpSpPr>
        <p:sp>
          <p:nvSpPr>
            <p:cNvPr id="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打开文献</a:t>
              </a:r>
            </a:p>
          </p:txBody>
        </p:sp>
        <p:sp>
          <p:nvSpPr>
            <p:cNvPr id="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方法②：知网首页点开的文章，点击“记笔记</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bwMode="auto">
          <a:xfrm>
            <a:off x="8039100" y="1771650"/>
            <a:ext cx="2743197" cy="1213121"/>
            <a:chOff x="6373056" y="-460641"/>
            <a:chExt cx="5640940" cy="2889470"/>
          </a:xfrm>
        </p:grpSpPr>
        <p:sp>
          <p:nvSpPr>
            <p:cNvPr id="8" name="文本框 23"/>
            <p:cNvSpPr txBox="1">
              <a:spLocks noChangeArrowheads="1"/>
            </p:cNvSpPr>
            <p:nvPr/>
          </p:nvSpPr>
          <p:spPr bwMode="auto">
            <a:xfrm>
              <a:off x="9193526" y="-460641"/>
              <a:ext cx="2467914" cy="809059"/>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9" name="矩形标注"/>
            <p:cNvSpPr/>
            <p:nvPr/>
          </p:nvSpPr>
          <p:spPr>
            <a:xfrm>
              <a:off x="6373056" y="1425877"/>
              <a:ext cx="5640940" cy="1002952"/>
            </a:xfrm>
            <a:prstGeom prst="wedgeRectCallout">
              <a:avLst>
                <a:gd name="adj1" fmla="val 26667"/>
                <a:gd name="adj2" fmla="val -11990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点击“记笔记”</a:t>
              </a:r>
            </a:p>
          </p:txBody>
        </p:sp>
      </p:grpSp>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1318837" y="872807"/>
            <a:ext cx="9828227" cy="5761870"/>
          </a:xfrm>
          <a:prstGeom prst="rect">
            <a:avLst/>
          </a:prstGeom>
        </p:spPr>
      </p:pic>
      <p:pic>
        <p:nvPicPr>
          <p:cNvPr id="11" name="图片 10"/>
          <p:cNvPicPr>
            <a:picLocks noChangeAspect="1"/>
          </p:cNvPicPr>
          <p:nvPr/>
        </p:nvPicPr>
        <p:blipFill>
          <a:blip r:embed="rId3"/>
          <a:srcRect/>
          <a:stretch>
            <a:fillRect/>
          </a:stretch>
        </p:blipFill>
        <p:spPr>
          <a:xfrm>
            <a:off x="3130499" y="6105891"/>
            <a:ext cx="5092446" cy="226098"/>
          </a:xfrm>
          <a:custGeom>
            <a:avLst/>
            <a:gdLst>
              <a:gd name="connsiteX0" fmla="*/ 0 w 5455892"/>
              <a:gd name="connsiteY0" fmla="*/ 0 h 242234"/>
              <a:gd name="connsiteX1" fmla="*/ 5455892 w 5455892"/>
              <a:gd name="connsiteY1" fmla="*/ 0 h 242234"/>
              <a:gd name="connsiteX2" fmla="*/ 5455892 w 5455892"/>
              <a:gd name="connsiteY2" fmla="*/ 242234 h 242234"/>
              <a:gd name="connsiteX3" fmla="*/ 0 w 5455892"/>
              <a:gd name="connsiteY3" fmla="*/ 242234 h 242234"/>
              <a:gd name="connsiteX4" fmla="*/ 0 w 5455892"/>
              <a:gd name="connsiteY4" fmla="*/ 0 h 24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55892" h="242234">
                <a:moveTo>
                  <a:pt x="0" y="0"/>
                </a:moveTo>
                <a:lnTo>
                  <a:pt x="5455892" y="0"/>
                </a:lnTo>
                <a:lnTo>
                  <a:pt x="5455892" y="242234"/>
                </a:lnTo>
                <a:lnTo>
                  <a:pt x="0" y="242234"/>
                </a:lnTo>
                <a:lnTo>
                  <a:pt x="0" y="0"/>
                </a:lnTo>
                <a:close/>
              </a:path>
            </a:pathLst>
          </a:custGeom>
        </p:spPr>
      </p:pic>
      <p:grpSp>
        <p:nvGrpSpPr>
          <p:cNvPr id="19" name="组合 18"/>
          <p:cNvGrpSpPr/>
          <p:nvPr/>
        </p:nvGrpSpPr>
        <p:grpSpPr>
          <a:xfrm>
            <a:off x="-76200" y="172336"/>
            <a:ext cx="6305550" cy="741080"/>
            <a:chOff x="0" y="286082"/>
            <a:chExt cx="8407400" cy="988106"/>
          </a:xfrm>
        </p:grpSpPr>
        <p:sp>
          <p:nvSpPr>
            <p:cNvPr id="2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目录大纲</a:t>
              </a:r>
            </a:p>
          </p:txBody>
        </p:sp>
        <p:sp>
          <p:nvSpPr>
            <p:cNvPr id="2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快速了解文章内容，粗读文献</a:t>
              </a:r>
            </a:p>
          </p:txBody>
        </p:sp>
        <p:sp>
          <p:nvSpPr>
            <p:cNvPr id="22"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3" name="组合 22"/>
          <p:cNvGrpSpPr/>
          <p:nvPr/>
        </p:nvGrpSpPr>
        <p:grpSpPr bwMode="auto">
          <a:xfrm>
            <a:off x="1329255" y="1428750"/>
            <a:ext cx="6344388" cy="5205926"/>
            <a:chOff x="9311047" y="-354283"/>
            <a:chExt cx="11507709" cy="8806431"/>
          </a:xfrm>
        </p:grpSpPr>
        <p:sp>
          <p:nvSpPr>
            <p:cNvPr id="24" name="文本框 23"/>
            <p:cNvSpPr txBox="1">
              <a:spLocks noChangeArrowheads="1"/>
            </p:cNvSpPr>
            <p:nvPr/>
          </p:nvSpPr>
          <p:spPr bwMode="auto">
            <a:xfrm>
              <a:off x="9311047" y="-354283"/>
              <a:ext cx="3435803" cy="880643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5" name="矩形标注"/>
            <p:cNvSpPr/>
            <p:nvPr/>
          </p:nvSpPr>
          <p:spPr>
            <a:xfrm>
              <a:off x="13188757" y="3029373"/>
              <a:ext cx="7629999" cy="2126869"/>
            </a:xfrm>
            <a:prstGeom prst="wedgeRectCallout">
              <a:avLst>
                <a:gd name="adj1" fmla="val -51376"/>
                <a:gd name="adj2" fmla="val 84794"/>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目录：浏览文献大纲和图表</a:t>
              </a: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快速了解文章内容，粗读文献</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点击目录，快速跳转</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406086" y="1101173"/>
            <a:ext cx="11379827" cy="5123459"/>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81900" y="1600200"/>
            <a:ext cx="3942839" cy="4568774"/>
          </a:xfrm>
          <a:prstGeom prst="rect">
            <a:avLst/>
          </a:prstGeom>
          <a:ln>
            <a:noFill/>
          </a:ln>
          <a:effectLst>
            <a:outerShdw blurRad="292100" dist="139700" dir="2700000" algn="tl" rotWithShape="0">
              <a:srgbClr val="333333">
                <a:alpha val="65000"/>
              </a:srgbClr>
            </a:outerShdw>
          </a:effectLst>
        </p:spPr>
      </p:pic>
      <p:grpSp>
        <p:nvGrpSpPr>
          <p:cNvPr id="17" name="组合 16"/>
          <p:cNvGrpSpPr/>
          <p:nvPr/>
        </p:nvGrpSpPr>
        <p:grpSpPr>
          <a:xfrm>
            <a:off x="-76200" y="172336"/>
            <a:ext cx="6305550" cy="741080"/>
            <a:chOff x="0" y="286082"/>
            <a:chExt cx="8407400" cy="988106"/>
          </a:xfrm>
        </p:grpSpPr>
        <p:sp>
          <p:nvSpPr>
            <p:cNvPr id="18"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做笔记</a:t>
              </a:r>
            </a:p>
          </p:txBody>
        </p:sp>
        <p:sp>
          <p:nvSpPr>
            <p:cNvPr id="19"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选择想要记录的片段，点击笔记即可记录信息</a:t>
              </a:r>
            </a:p>
          </p:txBody>
        </p:sp>
        <p:sp>
          <p:nvSpPr>
            <p:cNvPr id="21"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580444" y="1244850"/>
            <a:ext cx="9196583" cy="5357952"/>
          </a:xfrm>
          <a:prstGeom prst="rect">
            <a:avLst/>
          </a:prstGeom>
        </p:spPr>
      </p:pic>
      <p:sp>
        <p:nvSpPr>
          <p:cNvPr id="34" name="矩形 33"/>
          <p:cNvSpPr/>
          <p:nvPr/>
        </p:nvSpPr>
        <p:spPr>
          <a:xfrm>
            <a:off x="3544097" y="2812593"/>
            <a:ext cx="4289661" cy="1519519"/>
          </a:xfrm>
          <a:prstGeom prst="rect">
            <a:avLst/>
          </a:prstGeom>
          <a:noFill/>
          <a:ln w="38100">
            <a:solidFill>
              <a:srgbClr val="00B0F0"/>
            </a:solidFill>
            <a:prstDash val="sys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sp>
        <p:nvSpPr>
          <p:cNvPr id="40" name="矩形 39"/>
          <p:cNvSpPr>
            <a:spLocks noChangeArrowheads="1"/>
          </p:cNvSpPr>
          <p:nvPr/>
        </p:nvSpPr>
        <p:spPr bwMode="auto">
          <a:xfrm>
            <a:off x="1279409" y="4708408"/>
            <a:ext cx="3311407" cy="133794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50000"/>
              </a:lnSpc>
              <a:buFont typeface="Wingdings" panose="05000000000000000000" pitchFamily="2" charset="2"/>
              <a:buNone/>
            </a:pPr>
            <a:r>
              <a:rPr lang="zh-CN" altLang="en-US"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rPr>
              <a:t>重要的句子、图表、素材</a:t>
            </a:r>
            <a:endParaRPr lang="en-US" altLang="zh-CN"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ndParaRPr>
          </a:p>
          <a:p>
            <a:pPr algn="ctr" eaLnBrk="1" hangingPunct="1">
              <a:lnSpc>
                <a:spcPct val="150000"/>
              </a:lnSpc>
              <a:buFont typeface="Wingdings" panose="05000000000000000000" pitchFamily="2" charset="2"/>
              <a:buNone/>
            </a:pPr>
            <a:r>
              <a:rPr lang="zh-CN" altLang="en-US"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rPr>
              <a:t>一键添加至素材库</a:t>
            </a:r>
            <a:endParaRPr lang="en-US" altLang="zh-CN"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ndParaRPr>
          </a:p>
          <a:p>
            <a:pPr algn="ctr" eaLnBrk="1" hangingPunct="1">
              <a:lnSpc>
                <a:spcPct val="150000"/>
              </a:lnSpc>
              <a:buFont typeface="Wingdings" panose="05000000000000000000" pitchFamily="2" charset="2"/>
              <a:buNone/>
            </a:pPr>
            <a:r>
              <a:rPr lang="zh-CN" altLang="en-US"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rPr>
              <a:t>方便写论文时引用</a:t>
            </a:r>
          </a:p>
        </p:txBody>
      </p:sp>
      <p:pic>
        <p:nvPicPr>
          <p:cNvPr id="3" name="图片 2"/>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7833758" y="1242576"/>
            <a:ext cx="2985946" cy="5347314"/>
          </a:xfrm>
          <a:prstGeom prst="rect">
            <a:avLst/>
          </a:prstGeom>
        </p:spPr>
      </p:pic>
      <p:sp>
        <p:nvSpPr>
          <p:cNvPr id="41" name="矩形 40"/>
          <p:cNvSpPr/>
          <p:nvPr/>
        </p:nvSpPr>
        <p:spPr>
          <a:xfrm>
            <a:off x="8111713" y="1522375"/>
            <a:ext cx="2707991" cy="1290216"/>
          </a:xfrm>
          <a:prstGeom prst="rect">
            <a:avLst/>
          </a:prstGeom>
          <a:noFill/>
          <a:ln w="38100">
            <a:solidFill>
              <a:srgbClr val="00B0F0"/>
            </a:solidFill>
            <a:prstDash val="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grpSp>
        <p:nvGrpSpPr>
          <p:cNvPr id="13" name="组合 12"/>
          <p:cNvGrpSpPr/>
          <p:nvPr/>
        </p:nvGrpSpPr>
        <p:grpSpPr>
          <a:xfrm>
            <a:off x="-76200" y="172336"/>
            <a:ext cx="6305550" cy="741080"/>
            <a:chOff x="0" y="286082"/>
            <a:chExt cx="8407400" cy="988106"/>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记录文摘</a:t>
              </a:r>
            </a:p>
          </p:txBody>
        </p:sp>
        <p:sp>
          <p:nvSpPr>
            <p:cNvPr id="1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选择想要摘录的片段，点击文摘，即可放入文摘库保存</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ppt_x</p:attrName>
                                        </p:attrNameLst>
                                      </p:cBhvr>
                                      <p:tavLst>
                                        <p:tav tm="0">
                                          <p:val>
                                            <p:strVal val="#ppt_x"/>
                                          </p:val>
                                        </p:tav>
                                        <p:tav tm="100000">
                                          <p:val>
                                            <p:strVal val="#ppt_x"/>
                                          </p:val>
                                        </p:tav>
                                      </p:tavLst>
                                    </p:anim>
                                    <p:anim calcmode="lin" valueType="num">
                                      <p:cBhvr>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p:stCondLst>
                              <p:cond delay="500"/>
                            </p:stCondLst>
                            <p:childTnLst>
                              <p:par>
                                <p:cTn id="19" presetID="2" presetClass="entr" presetSubtype="4" fill="hold" grpId="0" nodeType="afterEffect">
                                  <p:stCondLst>
                                    <p:cond delay="60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ppt_x</p:attrName>
                                        </p:attrNameLst>
                                      </p:cBhvr>
                                      <p:tavLst>
                                        <p:tav tm="0">
                                          <p:val>
                                            <p:strVal val="#ppt_x"/>
                                          </p:val>
                                        </p:tav>
                                        <p:tav tm="100000">
                                          <p:val>
                                            <p:strVal val="#ppt_x"/>
                                          </p:val>
                                        </p:tav>
                                      </p:tavLst>
                                    </p:anim>
                                    <p:anim calcmode="lin" valueType="num">
                                      <p:cBhvr>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40" grpId="0" bldLvl="0" animBg="1"/>
      <p:bldP spid="41"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1181886" y="1096096"/>
            <a:ext cx="9828227" cy="5761870"/>
          </a:xfrm>
          <a:prstGeom prst="rect">
            <a:avLst/>
          </a:prstGeom>
        </p:spPr>
      </p:pic>
      <p:pic>
        <p:nvPicPr>
          <p:cNvPr id="4" name="图片 3"/>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5390928" y="1400079"/>
            <a:ext cx="5578814" cy="4227398"/>
          </a:xfrm>
          <a:prstGeom prst="rect">
            <a:avLst/>
          </a:prstGeom>
          <a:ln>
            <a:noFill/>
          </a:ln>
          <a:effectLst>
            <a:outerShdw blurRad="292100" dist="139700" dir="2700000" algn="tl" rotWithShape="0">
              <a:srgbClr val="333333">
                <a:alpha val="65000"/>
              </a:srgbClr>
            </a:outerShdw>
          </a:effectLst>
        </p:spPr>
      </p:pic>
      <p:grpSp>
        <p:nvGrpSpPr>
          <p:cNvPr id="16" name="组合 15"/>
          <p:cNvGrpSpPr/>
          <p:nvPr/>
        </p:nvGrpSpPr>
        <p:grpSpPr>
          <a:xfrm>
            <a:off x="-76200" y="172336"/>
            <a:ext cx="6305550" cy="741080"/>
            <a:chOff x="0" y="286082"/>
            <a:chExt cx="8407400" cy="988106"/>
          </a:xfrm>
        </p:grpSpPr>
        <p:sp>
          <p:nvSpPr>
            <p:cNvPr id="17"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笔记汇编</a:t>
              </a:r>
            </a:p>
          </p:txBody>
        </p:sp>
        <p:sp>
          <p:nvSpPr>
            <p:cNvPr id="18"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单篇文章所有笔记，一键汇编成文档，进行编辑</a:t>
              </a:r>
            </a:p>
          </p:txBody>
        </p:sp>
        <p:sp>
          <p:nvSpPr>
            <p:cNvPr id="19"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20" name="图片 19"/>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a:fillRect/>
          </a:stretch>
        </p:blipFill>
        <p:spPr>
          <a:xfrm>
            <a:off x="510896" y="1877612"/>
            <a:ext cx="6561767" cy="3771699"/>
          </a:xfrm>
          <a:prstGeom prst="rect">
            <a:avLst/>
          </a:prstGeom>
          <a:ln>
            <a:noFill/>
          </a:ln>
          <a:effectLst>
            <a:outerShdw blurRad="292100" dist="139700" dir="2700000" algn="tl" rotWithShape="0">
              <a:srgbClr val="333333">
                <a:alpha val="65000"/>
              </a:srgbClr>
            </a:outerShdw>
          </a:effectLst>
        </p:spPr>
      </p:pic>
      <p:grpSp>
        <p:nvGrpSpPr>
          <p:cNvPr id="3" name="组合 2"/>
          <p:cNvGrpSpPr/>
          <p:nvPr/>
        </p:nvGrpSpPr>
        <p:grpSpPr>
          <a:xfrm>
            <a:off x="723900" y="2609862"/>
            <a:ext cx="1960271" cy="1638275"/>
            <a:chOff x="1018505" y="3505201"/>
            <a:chExt cx="2613695" cy="2184366"/>
          </a:xfrm>
        </p:grpSpPr>
        <p:grpSp>
          <p:nvGrpSpPr>
            <p:cNvPr id="23" name="组合 22"/>
            <p:cNvGrpSpPr/>
            <p:nvPr/>
          </p:nvGrpSpPr>
          <p:grpSpPr bwMode="auto">
            <a:xfrm>
              <a:off x="1018505" y="3505201"/>
              <a:ext cx="2385097" cy="1347520"/>
              <a:chOff x="5750143" y="-460639"/>
              <a:chExt cx="3678423" cy="2407190"/>
            </a:xfrm>
          </p:grpSpPr>
          <p:sp>
            <p:nvSpPr>
              <p:cNvPr id="24" name="文本框 23"/>
              <p:cNvSpPr txBox="1">
                <a:spLocks noChangeArrowheads="1"/>
              </p:cNvSpPr>
              <p:nvPr/>
            </p:nvSpPr>
            <p:spPr bwMode="auto">
              <a:xfrm>
                <a:off x="8840967" y="-460639"/>
                <a:ext cx="587599" cy="36293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5" name="矩形标注"/>
              <p:cNvSpPr/>
              <p:nvPr/>
            </p:nvSpPr>
            <p:spPr>
              <a:xfrm>
                <a:off x="5750143" y="943599"/>
                <a:ext cx="2937993" cy="1002952"/>
              </a:xfrm>
              <a:prstGeom prst="wedgeRectCallout">
                <a:avLst>
                  <a:gd name="adj1" fmla="val 50643"/>
                  <a:gd name="adj2" fmla="val 107588"/>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笔记</a:t>
                </a:r>
                <a:r>
                  <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原文</a:t>
                </a:r>
              </a:p>
            </p:txBody>
          </p:sp>
        </p:grpSp>
        <p:sp>
          <p:nvSpPr>
            <p:cNvPr id="26" name="文本框 25"/>
            <p:cNvSpPr txBox="1">
              <a:spLocks noChangeArrowheads="1"/>
            </p:cNvSpPr>
            <p:nvPr/>
          </p:nvSpPr>
          <p:spPr bwMode="auto">
            <a:xfrm>
              <a:off x="3022602" y="5486400"/>
              <a:ext cx="609598" cy="203167"/>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grpSp>
      <p:grpSp>
        <p:nvGrpSpPr>
          <p:cNvPr id="6" name="组合 5"/>
          <p:cNvGrpSpPr/>
          <p:nvPr/>
        </p:nvGrpSpPr>
        <p:grpSpPr>
          <a:xfrm>
            <a:off x="8096250" y="114300"/>
            <a:ext cx="2859910" cy="1255343"/>
            <a:chOff x="10795000" y="152400"/>
            <a:chExt cx="3813213" cy="1673791"/>
          </a:xfrm>
        </p:grpSpPr>
        <p:sp>
          <p:nvSpPr>
            <p:cNvPr id="13" name="矩形 12"/>
            <p:cNvSpPr/>
            <p:nvPr/>
          </p:nvSpPr>
          <p:spPr>
            <a:xfrm>
              <a:off x="13502216" y="1432350"/>
              <a:ext cx="1105997" cy="393841"/>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algn="ctr">
                <a:buFont typeface="Arial" panose="020B0604020202020204" pitchFamily="34" charset="0"/>
                <a:buNone/>
                <a:defRPr/>
              </a:pPr>
              <a:endParaRPr lang="zh-CN" altLang="en-US" sz="1370" noProof="1">
                <a:solidFill>
                  <a:srgbClr val="FFFFFF"/>
                </a:solidFill>
                <a:ea typeface="黑体" panose="02010609060101010101" charset="-122"/>
              </a:endParaRPr>
            </a:p>
          </p:txBody>
        </p:sp>
        <p:sp>
          <p:nvSpPr>
            <p:cNvPr id="27" name="矩形标注"/>
            <p:cNvSpPr/>
            <p:nvPr/>
          </p:nvSpPr>
          <p:spPr bwMode="auto">
            <a:xfrm>
              <a:off x="10795000" y="152400"/>
              <a:ext cx="2822613" cy="1010499"/>
            </a:xfrm>
            <a:prstGeom prst="wedgeRectCallout">
              <a:avLst>
                <a:gd name="adj1" fmla="val 61699"/>
                <a:gd name="adj2" fmla="val 6090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本文所有笔记</a:t>
              </a:r>
              <a:endParaRPr lang="en-US" altLang="zh-CN"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一键汇编</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76200" y="172336"/>
            <a:ext cx="6305550" cy="741080"/>
            <a:chOff x="0" y="286082"/>
            <a:chExt cx="8407400" cy="988106"/>
          </a:xfrm>
        </p:grpSpPr>
        <p:sp>
          <p:nvSpPr>
            <p:cNvPr id="17"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图片记录</a:t>
              </a:r>
            </a:p>
          </p:txBody>
        </p:sp>
        <p:sp>
          <p:nvSpPr>
            <p:cNvPr id="18"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文章内的图片、表格，可以摘录，在上面标记</a:t>
              </a:r>
            </a:p>
          </p:txBody>
        </p:sp>
        <p:sp>
          <p:nvSpPr>
            <p:cNvPr id="19"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21" name="图片 20"/>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a:fillRect/>
          </a:stretch>
        </p:blipFill>
        <p:spPr>
          <a:xfrm>
            <a:off x="895350" y="1143000"/>
            <a:ext cx="10217403" cy="5493926"/>
          </a:xfrm>
          <a:prstGeom prst="rect">
            <a:avLst/>
          </a:prstGeom>
        </p:spPr>
      </p:pic>
      <p:sp>
        <p:nvSpPr>
          <p:cNvPr id="22" name="矩形标注 13"/>
          <p:cNvSpPr/>
          <p:nvPr/>
        </p:nvSpPr>
        <p:spPr>
          <a:xfrm>
            <a:off x="8159324" y="3143250"/>
            <a:ext cx="2394376" cy="1028700"/>
          </a:xfrm>
          <a:prstGeom prst="wedgeRectCallout">
            <a:avLst>
              <a:gd name="adj1" fmla="val -55258"/>
              <a:gd name="adj2" fmla="val 97790"/>
            </a:avLst>
          </a:prstGeom>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zh-CN" altLang="en-US" sz="15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文中图片</a:t>
            </a:r>
            <a:r>
              <a:rPr lang="en-US" altLang="zh-CN" sz="15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15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表格</a:t>
            </a:r>
            <a:endParaRPr lang="en-US" altLang="zh-CN" sz="15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a:lnSpc>
                <a:spcPct val="150000"/>
              </a:lnSpc>
              <a:defRPr/>
            </a:pPr>
            <a:r>
              <a:rPr lang="zh-CN" altLang="en-US" sz="15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高清浏览做标记</a:t>
            </a:r>
          </a:p>
        </p:txBody>
      </p:sp>
      <p:sp>
        <p:nvSpPr>
          <p:cNvPr id="28" name="矩形 27"/>
          <p:cNvSpPr/>
          <p:nvPr/>
        </p:nvSpPr>
        <p:spPr>
          <a:xfrm>
            <a:off x="3256248" y="3781002"/>
            <a:ext cx="4741333" cy="27804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0" noProof="1"/>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8" grpId="0" bldLvl="0" animBg="1"/>
      <p:bldP spid="2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538338" y="1078262"/>
            <a:ext cx="9482667" cy="5559283"/>
          </a:xfrm>
          <a:prstGeom prst="rect">
            <a:avLst/>
          </a:prstGeom>
        </p:spPr>
      </p:pic>
      <p:sp>
        <p:nvSpPr>
          <p:cNvPr id="76" name="矩形标注 75"/>
          <p:cNvSpPr/>
          <p:nvPr/>
        </p:nvSpPr>
        <p:spPr>
          <a:xfrm>
            <a:off x="6781800" y="172336"/>
            <a:ext cx="2253383" cy="995735"/>
          </a:xfrm>
          <a:prstGeom prst="wedgeRectCallout">
            <a:avLst>
              <a:gd name="adj1" fmla="val 68849"/>
              <a:gd name="adj2" fmla="val 38645"/>
            </a:avLst>
          </a:prstGeom>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zh-CN" altLang="en-US" sz="1580" b="1" noProof="1">
                <a:solidFill>
                  <a:srgbClr val="FFFFFF"/>
                </a:solidFill>
                <a:latin typeface="微软雅黑" panose="020B0503020204020204" pitchFamily="34" charset="-122"/>
                <a:ea typeface="微软雅黑" panose="020B0503020204020204" pitchFamily="34" charset="-122"/>
                <a:cs typeface="+mn-ea"/>
              </a:rPr>
              <a:t>参考文献列表</a:t>
            </a:r>
            <a:endParaRPr lang="en-US" altLang="zh-CN" sz="1580" b="1" noProof="1">
              <a:solidFill>
                <a:srgbClr val="FFFFFF"/>
              </a:solidFill>
              <a:latin typeface="微软雅黑" panose="020B0503020204020204" pitchFamily="34" charset="-122"/>
              <a:ea typeface="微软雅黑" panose="020B0503020204020204" pitchFamily="34" charset="-122"/>
              <a:cs typeface="+mn-ea"/>
            </a:endParaRPr>
          </a:p>
          <a:p>
            <a:pPr algn="ctr">
              <a:lnSpc>
                <a:spcPct val="150000"/>
              </a:lnSpc>
              <a:defRPr/>
            </a:pPr>
            <a:r>
              <a:rPr lang="zh-CN" altLang="en-US" sz="1580" b="1" noProof="1">
                <a:solidFill>
                  <a:srgbClr val="FFFFFF"/>
                </a:solidFill>
                <a:latin typeface="微软雅黑" panose="020B0503020204020204" pitchFamily="34" charset="-122"/>
                <a:ea typeface="微软雅黑" panose="020B0503020204020204" pitchFamily="34" charset="-122"/>
                <a:cs typeface="+mn-ea"/>
              </a:rPr>
              <a:t>直接点击即可阅读</a:t>
            </a:r>
          </a:p>
        </p:txBody>
      </p:sp>
      <p:sp>
        <p:nvSpPr>
          <p:cNvPr id="17" name="矩形 16"/>
          <p:cNvSpPr/>
          <p:nvPr/>
        </p:nvSpPr>
        <p:spPr>
          <a:xfrm>
            <a:off x="9410700" y="1353073"/>
            <a:ext cx="800100" cy="304278"/>
          </a:xfrm>
          <a:prstGeom prst="rect">
            <a:avLst/>
          </a:prstGeom>
          <a:noFill/>
          <a:ln w="28575">
            <a:solidFill>
              <a:srgbClr val="00B0F0"/>
            </a:solidFill>
            <a:prstDash val="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pic>
        <p:nvPicPr>
          <p:cNvPr id="5" name="图片 4"/>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a:fillRect/>
          </a:stretch>
        </p:blipFill>
        <p:spPr>
          <a:xfrm>
            <a:off x="3336509" y="1274238"/>
            <a:ext cx="4975162" cy="5346520"/>
          </a:xfrm>
          <a:prstGeom prst="rect">
            <a:avLst/>
          </a:prstGeom>
          <a:ln>
            <a:noFill/>
          </a:ln>
          <a:effectLst>
            <a:outerShdw blurRad="292100" dist="139700" dir="2700000" algn="tl" rotWithShape="0">
              <a:srgbClr val="333333">
                <a:alpha val="65000"/>
              </a:srgbClr>
            </a:outerShdw>
          </a:effectLst>
        </p:spPr>
      </p:pic>
      <p:sp>
        <p:nvSpPr>
          <p:cNvPr id="22" name="矩形 21"/>
          <p:cNvSpPr/>
          <p:nvPr/>
        </p:nvSpPr>
        <p:spPr>
          <a:xfrm>
            <a:off x="3521452" y="5428781"/>
            <a:ext cx="4605274" cy="640381"/>
          </a:xfrm>
          <a:prstGeom prst="rect">
            <a:avLst/>
          </a:prstGeom>
          <a:noFill/>
          <a:ln w="28575">
            <a:solidFill>
              <a:srgbClr val="00B0F0"/>
            </a:solidFill>
            <a:prstDash val="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sp>
        <p:nvSpPr>
          <p:cNvPr id="23" name="矩形 22"/>
          <p:cNvSpPr/>
          <p:nvPr/>
        </p:nvSpPr>
        <p:spPr>
          <a:xfrm>
            <a:off x="927581" y="4290076"/>
            <a:ext cx="2700616" cy="920756"/>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nSpc>
                <a:spcPct val="150000"/>
              </a:lnSpc>
              <a:defRPr/>
            </a:pPr>
            <a:r>
              <a:rPr lang="zh-CN" altLang="en-US" sz="1580" b="1" noProof="1">
                <a:solidFill>
                  <a:srgbClr val="FFFFFF"/>
                </a:solidFill>
                <a:latin typeface="微软雅黑" panose="020B0503020204020204" pitchFamily="34" charset="-122"/>
                <a:ea typeface="微软雅黑" panose="020B0503020204020204" pitchFamily="34" charset="-122"/>
                <a:cs typeface="+mn-ea"/>
              </a:rPr>
              <a:t>在参考文献上也可以划线、</a:t>
            </a:r>
            <a:endParaRPr lang="en-US" altLang="zh-CN" sz="1580" b="1" noProof="1">
              <a:solidFill>
                <a:srgbClr val="FFFFFF"/>
              </a:solidFill>
              <a:latin typeface="微软雅黑" panose="020B0503020204020204" pitchFamily="34" charset="-122"/>
              <a:ea typeface="微软雅黑" panose="020B0503020204020204" pitchFamily="34" charset="-122"/>
              <a:cs typeface="+mn-ea"/>
            </a:endParaRPr>
          </a:p>
          <a:p>
            <a:pPr>
              <a:lnSpc>
                <a:spcPct val="150000"/>
              </a:lnSpc>
              <a:defRPr/>
            </a:pPr>
            <a:r>
              <a:rPr lang="zh-CN" altLang="en-US" sz="1580" b="1" noProof="1">
                <a:solidFill>
                  <a:srgbClr val="FFFFFF"/>
                </a:solidFill>
                <a:latin typeface="微软雅黑" panose="020B0503020204020204" pitchFamily="34" charset="-122"/>
                <a:ea typeface="微软雅黑" panose="020B0503020204020204" pitchFamily="34" charset="-122"/>
                <a:cs typeface="+mn-ea"/>
              </a:rPr>
              <a:t>做笔记、文摘等</a:t>
            </a:r>
          </a:p>
        </p:txBody>
      </p:sp>
      <p:sp>
        <p:nvSpPr>
          <p:cNvPr id="24" name="矩形 23"/>
          <p:cNvSpPr/>
          <p:nvPr/>
        </p:nvSpPr>
        <p:spPr>
          <a:xfrm>
            <a:off x="8353778" y="4557889"/>
            <a:ext cx="2709333" cy="376296"/>
          </a:xfrm>
          <a:prstGeom prst="rect">
            <a:avLst/>
          </a:prstGeom>
          <a:noFill/>
          <a:ln w="28575">
            <a:solidFill>
              <a:srgbClr val="00B0F0"/>
            </a:solidFill>
            <a:prstDash val="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130" noProof="1">
              <a:ea typeface="黑体" panose="02010609060101010101" charset="-122"/>
              <a:cs typeface="+mn-ea"/>
            </a:endParaRPr>
          </a:p>
        </p:txBody>
      </p:sp>
      <p:grpSp>
        <p:nvGrpSpPr>
          <p:cNvPr id="14" name="组合 13"/>
          <p:cNvGrpSpPr/>
          <p:nvPr/>
        </p:nvGrpSpPr>
        <p:grpSpPr>
          <a:xfrm>
            <a:off x="-76200" y="172336"/>
            <a:ext cx="6305550" cy="741080"/>
            <a:chOff x="0" y="286082"/>
            <a:chExt cx="8407400" cy="988106"/>
          </a:xfrm>
        </p:grpSpPr>
        <p:sp>
          <p:nvSpPr>
            <p:cNvPr id="1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参考文献</a:t>
              </a:r>
            </a:p>
          </p:txBody>
        </p:sp>
        <p:sp>
          <p:nvSpPr>
            <p:cNvPr id="1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直接点击即可打开参考文献</a:t>
              </a:r>
            </a:p>
          </p:txBody>
        </p:sp>
        <p:sp>
          <p:nvSpPr>
            <p:cNvPr id="2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1+#ppt_h/2"/>
                                          </p:val>
                                        </p:tav>
                                        <p:tav tm="100000">
                                          <p:val>
                                            <p:strVal val="#ppt_y"/>
                                          </p:val>
                                        </p:tav>
                                      </p:tavLst>
                                    </p:anim>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bldLvl="0" animBg="1"/>
      <p:bldP spid="17" grpId="0" bldLvl="0" animBg="1"/>
      <p:bldP spid="22" grpId="0" bldLvl="0" animBg="1"/>
      <p:bldP spid="23" grpId="0" bldLvl="0" animBg="1"/>
      <p:bldP spid="24"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第四步</a:t>
            </a:r>
            <a:endParaRPr lang="en-US" altLang="zh-CN" sz="42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如何进行创作</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52594" y="1118636"/>
            <a:ext cx="10767587" cy="4965748"/>
            <a:chOff x="350837" y="1132617"/>
            <a:chExt cx="10902182" cy="5027820"/>
          </a:xfrm>
        </p:grpSpPr>
        <p:pic>
          <p:nvPicPr>
            <p:cNvPr id="9" name="图片 8"/>
            <p:cNvPicPr>
              <a:picLocks noChangeAspect="1"/>
            </p:cNvPicPr>
            <p:nvPr/>
          </p:nvPicPr>
          <p:blipFill rotWithShape="1">
            <a:blip r:embed="rId2" cstate="screen">
              <a:extLst>
                <a:ext uri="{28A0092B-C50C-407E-A947-70E740481C1C}">
                  <a14:useLocalDpi xmlns:a14="http://schemas.microsoft.com/office/drawing/2010/main" xmlns="" val="0"/>
                </a:ext>
              </a:extLst>
            </a:blip>
            <a:srcRect/>
            <a:stretch>
              <a:fillRect/>
            </a:stretch>
          </p:blipFill>
          <p:spPr>
            <a:xfrm>
              <a:off x="350837" y="1132617"/>
              <a:ext cx="10902182" cy="502782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22637" y="2786062"/>
              <a:ext cx="2314575" cy="323850"/>
            </a:xfrm>
            <a:prstGeom prst="rect">
              <a:avLst/>
            </a:prstGeom>
          </p:spPr>
        </p:pic>
      </p:grpSp>
      <p:pic>
        <p:nvPicPr>
          <p:cNvPr id="12" name="图片 11"/>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3389423" y="2516721"/>
            <a:ext cx="5493926" cy="2169576"/>
          </a:xfrm>
          <a:prstGeom prst="rect">
            <a:avLst/>
          </a:prstGeom>
          <a:ln>
            <a:noFill/>
          </a:ln>
          <a:effectLst>
            <a:outerShdw blurRad="292100" dist="139700" dir="2700000" algn="tl" rotWithShape="0">
              <a:srgbClr val="333333">
                <a:alpha val="65000"/>
              </a:srgbClr>
            </a:outerShdw>
          </a:effectLst>
        </p:spPr>
      </p:pic>
      <p:grpSp>
        <p:nvGrpSpPr>
          <p:cNvPr id="13" name="组合 12"/>
          <p:cNvGrpSpPr/>
          <p:nvPr/>
        </p:nvGrpSpPr>
        <p:grpSpPr>
          <a:xfrm>
            <a:off x="-76200" y="172336"/>
            <a:ext cx="6305550" cy="741080"/>
            <a:chOff x="0" y="286082"/>
            <a:chExt cx="8407400" cy="988106"/>
          </a:xfrm>
        </p:grpSpPr>
        <p:sp>
          <p:nvSpPr>
            <p:cNvPr id="1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思维导图</a:t>
              </a:r>
            </a:p>
          </p:txBody>
        </p:sp>
        <p:sp>
          <p:nvSpPr>
            <p:cNvPr id="1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新建</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思维导图</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创建大纲，激发灵感</a:t>
              </a:r>
            </a:p>
          </p:txBody>
        </p:sp>
        <p:sp>
          <p:nvSpPr>
            <p:cNvPr id="1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 name="组合 17"/>
          <p:cNvGrpSpPr/>
          <p:nvPr/>
        </p:nvGrpSpPr>
        <p:grpSpPr bwMode="auto">
          <a:xfrm>
            <a:off x="159315" y="2686051"/>
            <a:ext cx="2507680" cy="2012999"/>
            <a:chOff x="7341469" y="-354283"/>
            <a:chExt cx="12563275" cy="20679303"/>
          </a:xfrm>
        </p:grpSpPr>
        <p:sp>
          <p:nvSpPr>
            <p:cNvPr id="19" name="文本框 23"/>
            <p:cNvSpPr txBox="1">
              <a:spLocks noChangeArrowheads="1"/>
            </p:cNvSpPr>
            <p:nvPr/>
          </p:nvSpPr>
          <p:spPr bwMode="auto">
            <a:xfrm>
              <a:off x="9909074" y="-354283"/>
              <a:ext cx="2837776" cy="6447933"/>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0" name="矩形标注"/>
            <p:cNvSpPr/>
            <p:nvPr/>
          </p:nvSpPr>
          <p:spPr>
            <a:xfrm>
              <a:off x="7341469" y="12463027"/>
              <a:ext cx="12563275" cy="7861993"/>
            </a:xfrm>
            <a:prstGeom prst="wedgeRectCallout">
              <a:avLst>
                <a:gd name="adj1" fmla="val -10397"/>
                <a:gd name="adj2" fmla="val -11435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“创作投稿”可以创建内容</a:t>
              </a:r>
            </a:p>
          </p:txBody>
        </p:sp>
      </p:grpSp>
      <p:grpSp>
        <p:nvGrpSpPr>
          <p:cNvPr id="21" name="组合 20"/>
          <p:cNvGrpSpPr/>
          <p:nvPr/>
        </p:nvGrpSpPr>
        <p:grpSpPr bwMode="auto">
          <a:xfrm>
            <a:off x="1285121" y="1657350"/>
            <a:ext cx="4239379" cy="971549"/>
            <a:chOff x="9909071" y="-5051045"/>
            <a:chExt cx="21238947" cy="9980613"/>
          </a:xfrm>
        </p:grpSpPr>
        <p:sp>
          <p:nvSpPr>
            <p:cNvPr id="22" name="文本框 23"/>
            <p:cNvSpPr txBox="1">
              <a:spLocks noChangeArrowheads="1"/>
            </p:cNvSpPr>
            <p:nvPr/>
          </p:nvSpPr>
          <p:spPr bwMode="auto">
            <a:xfrm>
              <a:off x="9909071" y="232813"/>
              <a:ext cx="8068370" cy="4696755"/>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3" name="矩形标注"/>
            <p:cNvSpPr/>
            <p:nvPr/>
          </p:nvSpPr>
          <p:spPr>
            <a:xfrm>
              <a:off x="21447913" y="-5051045"/>
              <a:ext cx="9700105" cy="7511816"/>
            </a:xfrm>
            <a:prstGeom prst="wedgeRectCallout">
              <a:avLst>
                <a:gd name="adj1" fmla="val -70302"/>
                <a:gd name="adj2" fmla="val 28598"/>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创建思维导图</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地图, 文字&#10;&#10;自动生成的说明"/>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6660" y="273685"/>
            <a:ext cx="8161655" cy="6548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圆角矩形标注 2"/>
          <p:cNvSpPr>
            <a:spLocks noChangeArrowheads="1"/>
          </p:cNvSpPr>
          <p:nvPr/>
        </p:nvSpPr>
        <p:spPr bwMode="auto">
          <a:xfrm>
            <a:off x="8677910" y="1749425"/>
            <a:ext cx="2447925" cy="719455"/>
          </a:xfrm>
          <a:prstGeom prst="wedgeRoundRectCallout">
            <a:avLst>
              <a:gd name="adj1" fmla="val -50804"/>
              <a:gd name="adj2" fmla="val 16372"/>
              <a:gd name="adj3" fmla="val 16667"/>
            </a:avLst>
          </a:prstGeom>
          <a:solidFill>
            <a:srgbClr val="F96D00"/>
          </a:solidFill>
          <a:ln w="9525">
            <a:noFill/>
            <a:rou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a:solidFill>
                  <a:schemeClr val="bg1"/>
                </a:solidFill>
                <a:ea typeface="黑体" panose="02010609060101010101" charset="-122"/>
              </a:rPr>
              <a:t>构思论文框架</a:t>
            </a:r>
          </a:p>
        </p:txBody>
      </p:sp>
      <p:pic>
        <p:nvPicPr>
          <p:cNvPr id="27" name="图片 26" descr="图片包含 屏幕截图&#10;&#10;自动生成的说明"/>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190" y="273050"/>
            <a:ext cx="11692255" cy="6548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圆角矩形标注 2"/>
          <p:cNvSpPr>
            <a:spLocks noChangeArrowheads="1"/>
          </p:cNvSpPr>
          <p:nvPr/>
        </p:nvSpPr>
        <p:spPr bwMode="auto">
          <a:xfrm>
            <a:off x="6572885" y="1114425"/>
            <a:ext cx="2395855" cy="635000"/>
          </a:xfrm>
          <a:prstGeom prst="wedgeRoundRectCallout">
            <a:avLst>
              <a:gd name="adj1" fmla="val -48807"/>
              <a:gd name="adj2" fmla="val 20100"/>
              <a:gd name="adj3" fmla="val 16667"/>
            </a:avLst>
          </a:prstGeom>
          <a:solidFill>
            <a:srgbClr val="F96D00"/>
          </a:solidFill>
          <a:ln w="9525">
            <a:noFill/>
            <a:round/>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sz="2400" b="1" dirty="0">
                <a:solidFill>
                  <a:schemeClr val="bg1"/>
                </a:solidFill>
                <a:ea typeface="黑体" panose="02010609060101010101" charset="-122"/>
              </a:rPr>
              <a:t>丰富论文内容</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1066800" y="1072871"/>
            <a:ext cx="9913919" cy="5804861"/>
          </a:xfrm>
          <a:prstGeom prst="rect">
            <a:avLst/>
          </a:prstGeom>
        </p:spPr>
      </p:pic>
      <p:sp>
        <p:nvSpPr>
          <p:cNvPr id="3" name="AutoShape 2"/>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lstStyle/>
          <a:p>
            <a:endParaRPr lang="zh-CN" altLang="en-US"/>
          </a:p>
        </p:txBody>
      </p:sp>
      <p:grpSp>
        <p:nvGrpSpPr>
          <p:cNvPr id="18" name="组合 17"/>
          <p:cNvGrpSpPr/>
          <p:nvPr/>
        </p:nvGrpSpPr>
        <p:grpSpPr>
          <a:xfrm>
            <a:off x="-76200" y="172336"/>
            <a:ext cx="6305550" cy="741080"/>
            <a:chOff x="0" y="286082"/>
            <a:chExt cx="8407400" cy="988106"/>
          </a:xfrm>
        </p:grpSpPr>
        <p:sp>
          <p:nvSpPr>
            <p:cNvPr id="19"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文档创作</a:t>
              </a:r>
            </a:p>
          </p:txBody>
        </p:sp>
        <p:sp>
          <p:nvSpPr>
            <p:cNvPr id="20"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新建</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文档</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创建文档，记录灵感</a:t>
              </a:r>
            </a:p>
          </p:txBody>
        </p:sp>
        <p:sp>
          <p:nvSpPr>
            <p:cNvPr id="21"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22" name="组合 21"/>
          <p:cNvGrpSpPr/>
          <p:nvPr/>
        </p:nvGrpSpPr>
        <p:grpSpPr bwMode="auto">
          <a:xfrm>
            <a:off x="1581150" y="1771651"/>
            <a:ext cx="4222180" cy="883116"/>
            <a:chOff x="9909071" y="232821"/>
            <a:chExt cx="21152781" cy="9072149"/>
          </a:xfrm>
        </p:grpSpPr>
        <p:sp>
          <p:nvSpPr>
            <p:cNvPr id="23" name="文本框 23"/>
            <p:cNvSpPr txBox="1">
              <a:spLocks noChangeArrowheads="1"/>
            </p:cNvSpPr>
            <p:nvPr/>
          </p:nvSpPr>
          <p:spPr bwMode="auto">
            <a:xfrm>
              <a:off x="9909071" y="232821"/>
              <a:ext cx="8068369" cy="312066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4" name="矩形标注"/>
            <p:cNvSpPr/>
            <p:nvPr/>
          </p:nvSpPr>
          <p:spPr>
            <a:xfrm>
              <a:off x="21361747" y="1793154"/>
              <a:ext cx="9700105" cy="7511816"/>
            </a:xfrm>
            <a:prstGeom prst="wedgeRectCallout">
              <a:avLst>
                <a:gd name="adj1" fmla="val -71426"/>
                <a:gd name="adj2" fmla="val -33183"/>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创建文档</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95250" y="1218423"/>
            <a:ext cx="9571020" cy="560408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10250" y="2286000"/>
            <a:ext cx="5710526" cy="2756525"/>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76200" y="172336"/>
            <a:ext cx="6305550" cy="741080"/>
            <a:chOff x="0" y="286082"/>
            <a:chExt cx="8407400" cy="988106"/>
          </a:xfrm>
        </p:grpSpPr>
        <p:sp>
          <p:nvSpPr>
            <p:cNvPr id="11"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模板创作</a:t>
              </a:r>
            </a:p>
          </p:txBody>
        </p:sp>
        <p:sp>
          <p:nvSpPr>
            <p:cNvPr id="12"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可以从本地上传模板，也可以使用思维导图生成模板</a:t>
              </a:r>
            </a:p>
          </p:txBody>
        </p:sp>
        <p:sp>
          <p:nvSpPr>
            <p:cNvPr id="13"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4" name="组合 13"/>
          <p:cNvGrpSpPr/>
          <p:nvPr/>
        </p:nvGrpSpPr>
        <p:grpSpPr bwMode="auto">
          <a:xfrm>
            <a:off x="308387" y="2628900"/>
            <a:ext cx="1936180" cy="1531328"/>
            <a:chOff x="8277335" y="232821"/>
            <a:chExt cx="9700105" cy="15731151"/>
          </a:xfrm>
        </p:grpSpPr>
        <p:sp>
          <p:nvSpPr>
            <p:cNvPr id="15" name="文本框 23"/>
            <p:cNvSpPr txBox="1">
              <a:spLocks noChangeArrowheads="1"/>
            </p:cNvSpPr>
            <p:nvPr/>
          </p:nvSpPr>
          <p:spPr bwMode="auto">
            <a:xfrm>
              <a:off x="9909071" y="232821"/>
              <a:ext cx="8068369" cy="312066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6" name="矩形标注"/>
            <p:cNvSpPr/>
            <p:nvPr/>
          </p:nvSpPr>
          <p:spPr>
            <a:xfrm>
              <a:off x="8277335" y="8452156"/>
              <a:ext cx="9700105" cy="7511816"/>
            </a:xfrm>
            <a:prstGeom prst="wedgeRectCallout">
              <a:avLst>
                <a:gd name="adj1" fmla="val 7286"/>
                <a:gd name="adj2" fmla="val -81565"/>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个人模板</a:t>
              </a:r>
            </a:p>
          </p:txBody>
        </p:sp>
      </p:grpSp>
      <p:grpSp>
        <p:nvGrpSpPr>
          <p:cNvPr id="17" name="组合 16"/>
          <p:cNvGrpSpPr/>
          <p:nvPr/>
        </p:nvGrpSpPr>
        <p:grpSpPr bwMode="auto">
          <a:xfrm>
            <a:off x="2895600" y="1085850"/>
            <a:ext cx="5029200" cy="857250"/>
            <a:chOff x="11538962" y="-12721661"/>
            <a:chExt cx="25195888" cy="8806430"/>
          </a:xfrm>
        </p:grpSpPr>
        <p:sp>
          <p:nvSpPr>
            <p:cNvPr id="18" name="文本框 23"/>
            <p:cNvSpPr txBox="1">
              <a:spLocks noChangeArrowheads="1"/>
            </p:cNvSpPr>
            <p:nvPr/>
          </p:nvSpPr>
          <p:spPr bwMode="auto">
            <a:xfrm>
              <a:off x="11538962" y="-7437803"/>
              <a:ext cx="5440021" cy="3522572"/>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9" name="矩形标注"/>
            <p:cNvSpPr/>
            <p:nvPr/>
          </p:nvSpPr>
          <p:spPr>
            <a:xfrm>
              <a:off x="21484454" y="-12721661"/>
              <a:ext cx="15250396" cy="7511816"/>
            </a:xfrm>
            <a:prstGeom prst="wedgeRectCallout">
              <a:avLst>
                <a:gd name="adj1" fmla="val -73354"/>
                <a:gd name="adj2" fmla="val 21155"/>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可以从本地上传编辑好的模板</a:t>
              </a:r>
            </a:p>
          </p:txBody>
        </p:sp>
      </p:grpSp>
      <p:grpSp>
        <p:nvGrpSpPr>
          <p:cNvPr id="20" name="组合 19"/>
          <p:cNvGrpSpPr/>
          <p:nvPr/>
        </p:nvGrpSpPr>
        <p:grpSpPr bwMode="auto">
          <a:xfrm>
            <a:off x="781050" y="4572001"/>
            <a:ext cx="3044040" cy="1201752"/>
            <a:chOff x="2907330" y="-7437803"/>
            <a:chExt cx="15250396" cy="12345459"/>
          </a:xfrm>
        </p:grpSpPr>
        <p:sp>
          <p:nvSpPr>
            <p:cNvPr id="21" name="文本框 23"/>
            <p:cNvSpPr txBox="1">
              <a:spLocks noChangeArrowheads="1"/>
            </p:cNvSpPr>
            <p:nvPr/>
          </p:nvSpPr>
          <p:spPr bwMode="auto">
            <a:xfrm>
              <a:off x="11538962" y="-7437803"/>
              <a:ext cx="5440021" cy="3522572"/>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2" name="矩形标注"/>
            <p:cNvSpPr/>
            <p:nvPr/>
          </p:nvSpPr>
          <p:spPr>
            <a:xfrm>
              <a:off x="2907330" y="-2604159"/>
              <a:ext cx="15250396" cy="7511815"/>
            </a:xfrm>
            <a:prstGeom prst="wedgeRectCallout">
              <a:avLst>
                <a:gd name="adj1" fmla="val -1832"/>
                <a:gd name="adj2" fmla="val -79332"/>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也可以从思维导图直接生成模板</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16031" y="925980"/>
            <a:ext cx="10131090" cy="5932020"/>
          </a:xfrm>
          <a:prstGeom prst="rect">
            <a:avLst/>
          </a:prstGeom>
        </p:spPr>
      </p:pic>
      <p:grpSp>
        <p:nvGrpSpPr>
          <p:cNvPr id="5" name="组合 4"/>
          <p:cNvGrpSpPr/>
          <p:nvPr/>
        </p:nvGrpSpPr>
        <p:grpSpPr>
          <a:xfrm>
            <a:off x="1116032" y="1569970"/>
            <a:ext cx="1741042" cy="5067050"/>
            <a:chOff x="1116031" y="1569970"/>
            <a:chExt cx="1741042" cy="5288030"/>
          </a:xfrm>
        </p:grpSpPr>
        <p:sp>
          <p:nvSpPr>
            <p:cNvPr id="3" name="文本框 23"/>
            <p:cNvSpPr txBox="1">
              <a:spLocks noChangeArrowheads="1"/>
            </p:cNvSpPr>
            <p:nvPr/>
          </p:nvSpPr>
          <p:spPr bwMode="auto">
            <a:xfrm>
              <a:off x="1116031" y="1569970"/>
              <a:ext cx="1741042" cy="5288030"/>
            </a:xfrm>
            <a:prstGeom prst="rect">
              <a:avLst/>
            </a:prstGeom>
            <a:noFill/>
            <a:ln w="28575">
              <a:solidFill>
                <a:srgbClr val="FF000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70"/>
            </a:p>
          </p:txBody>
        </p:sp>
        <p:sp>
          <p:nvSpPr>
            <p:cNvPr id="4" name="矩形标注 75"/>
            <p:cNvSpPr/>
            <p:nvPr/>
          </p:nvSpPr>
          <p:spPr>
            <a:xfrm>
              <a:off x="1355091" y="3792086"/>
              <a:ext cx="1262921" cy="493930"/>
            </a:xfrm>
            <a:prstGeom prst="wedgeRectCallout">
              <a:avLst>
                <a:gd name="adj1" fmla="val 28872"/>
                <a:gd name="adj2" fmla="val 1021"/>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870" b="1" noProof="1">
                  <a:ln w="0"/>
                  <a:solidFill>
                    <a:schemeClr val="bg1"/>
                  </a:solidFill>
                  <a:cs typeface="+mn-ea"/>
                </a:rPr>
                <a:t>文章目录</a:t>
              </a:r>
            </a:p>
          </p:txBody>
        </p:sp>
      </p:grpSp>
      <p:grpSp>
        <p:nvGrpSpPr>
          <p:cNvPr id="6" name="组合 5"/>
          <p:cNvGrpSpPr/>
          <p:nvPr/>
        </p:nvGrpSpPr>
        <p:grpSpPr>
          <a:xfrm>
            <a:off x="3096133" y="1790950"/>
            <a:ext cx="4440048" cy="4625090"/>
            <a:chOff x="1116031" y="1569970"/>
            <a:chExt cx="1741042" cy="5288030"/>
          </a:xfrm>
        </p:grpSpPr>
        <p:sp>
          <p:nvSpPr>
            <p:cNvPr id="7" name="文本框 23"/>
            <p:cNvSpPr txBox="1">
              <a:spLocks noChangeArrowheads="1"/>
            </p:cNvSpPr>
            <p:nvPr/>
          </p:nvSpPr>
          <p:spPr bwMode="auto">
            <a:xfrm>
              <a:off x="1116031" y="1569970"/>
              <a:ext cx="1741042" cy="5288030"/>
            </a:xfrm>
            <a:prstGeom prst="rect">
              <a:avLst/>
            </a:prstGeom>
            <a:noFill/>
            <a:ln w="28575">
              <a:solidFill>
                <a:srgbClr val="00B0F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70"/>
            </a:p>
          </p:txBody>
        </p:sp>
        <p:sp>
          <p:nvSpPr>
            <p:cNvPr id="8" name="矩形标注 75"/>
            <p:cNvSpPr/>
            <p:nvPr/>
          </p:nvSpPr>
          <p:spPr>
            <a:xfrm>
              <a:off x="1355091" y="5996277"/>
              <a:ext cx="1262921" cy="493930"/>
            </a:xfrm>
            <a:prstGeom prst="wedgeRectCallout">
              <a:avLst>
                <a:gd name="adj1" fmla="val 28872"/>
                <a:gd name="adj2" fmla="val 1021"/>
              </a:avLst>
            </a:prstGeom>
            <a:solidFill>
              <a:srgbClr val="9CC5FD"/>
            </a:solidFill>
            <a:ln>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870" b="1" noProof="1">
                  <a:ln w="0"/>
                  <a:solidFill>
                    <a:schemeClr val="bg1"/>
                  </a:solidFill>
                  <a:cs typeface="+mn-ea"/>
                </a:rPr>
                <a:t>创作内容</a:t>
              </a:r>
              <a:endParaRPr lang="en-US" altLang="zh-CN" sz="1870" b="1" noProof="1">
                <a:ln w="0"/>
                <a:solidFill>
                  <a:schemeClr val="bg1"/>
                </a:solidFill>
                <a:cs typeface="+mn-ea"/>
              </a:endParaRPr>
            </a:p>
          </p:txBody>
        </p:sp>
      </p:grpSp>
      <p:grpSp>
        <p:nvGrpSpPr>
          <p:cNvPr id="9" name="组合 8"/>
          <p:cNvGrpSpPr/>
          <p:nvPr/>
        </p:nvGrpSpPr>
        <p:grpSpPr>
          <a:xfrm>
            <a:off x="7904778" y="1569970"/>
            <a:ext cx="3342343" cy="5067050"/>
            <a:chOff x="1116031" y="1569970"/>
            <a:chExt cx="1741042" cy="5288030"/>
          </a:xfrm>
        </p:grpSpPr>
        <p:sp>
          <p:nvSpPr>
            <p:cNvPr id="10" name="文本框 23"/>
            <p:cNvSpPr txBox="1">
              <a:spLocks noChangeArrowheads="1"/>
            </p:cNvSpPr>
            <p:nvPr/>
          </p:nvSpPr>
          <p:spPr bwMode="auto">
            <a:xfrm>
              <a:off x="1116031" y="1569970"/>
              <a:ext cx="1741042" cy="5288030"/>
            </a:xfrm>
            <a:prstGeom prst="rect">
              <a:avLst/>
            </a:prstGeom>
            <a:noFill/>
            <a:ln w="28575">
              <a:solidFill>
                <a:srgbClr val="FFC00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70"/>
            </a:p>
          </p:txBody>
        </p:sp>
        <p:sp>
          <p:nvSpPr>
            <p:cNvPr id="11" name="矩形标注 75"/>
            <p:cNvSpPr/>
            <p:nvPr/>
          </p:nvSpPr>
          <p:spPr>
            <a:xfrm>
              <a:off x="1355091" y="2503811"/>
              <a:ext cx="1262921" cy="751789"/>
            </a:xfrm>
            <a:prstGeom prst="wedgeRectCallout">
              <a:avLst>
                <a:gd name="adj1" fmla="val 28872"/>
                <a:gd name="adj2" fmla="val 1021"/>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1870" noProof="1">
                  <a:ln w="0"/>
                  <a:solidFill>
                    <a:schemeClr val="tx1"/>
                  </a:solidFill>
                  <a:effectLst>
                    <a:outerShdw blurRad="38100" dist="19050" dir="2700000" algn="tl" rotWithShape="0">
                      <a:schemeClr val="dk1">
                        <a:alpha val="40000"/>
                      </a:schemeClr>
                    </a:outerShdw>
                  </a:effectLst>
                  <a:cs typeface="+mn-ea"/>
                </a:rPr>
                <a:t>个人素材库</a:t>
              </a:r>
              <a:endParaRPr lang="en-US" altLang="zh-CN" sz="1870" noProof="1">
                <a:ln w="0"/>
                <a:solidFill>
                  <a:schemeClr val="tx1"/>
                </a:solidFill>
                <a:effectLst>
                  <a:outerShdw blurRad="38100" dist="19050" dir="2700000" algn="tl" rotWithShape="0">
                    <a:schemeClr val="dk1">
                      <a:alpha val="40000"/>
                    </a:schemeClr>
                  </a:outerShdw>
                </a:effectLst>
                <a:cs typeface="+mn-ea"/>
              </a:endParaRPr>
            </a:p>
            <a:p>
              <a:pPr algn="ctr">
                <a:defRPr/>
              </a:pPr>
              <a:r>
                <a:rPr lang="zh-CN" altLang="en-US" sz="1870" noProof="1">
                  <a:ln w="0"/>
                  <a:solidFill>
                    <a:schemeClr val="tx1"/>
                  </a:solidFill>
                  <a:effectLst>
                    <a:outerShdw blurRad="38100" dist="19050" dir="2700000" algn="tl" rotWithShape="0">
                      <a:schemeClr val="dk1">
                        <a:alpha val="40000"/>
                      </a:schemeClr>
                    </a:outerShdw>
                  </a:effectLst>
                  <a:cs typeface="+mn-ea"/>
                </a:rPr>
                <a:t>在线实时搜索</a:t>
              </a:r>
              <a:endParaRPr lang="en-US" altLang="zh-CN" sz="1870" noProof="1">
                <a:ln w="0"/>
                <a:solidFill>
                  <a:schemeClr val="tx1"/>
                </a:solidFill>
                <a:effectLst>
                  <a:outerShdw blurRad="38100" dist="19050" dir="2700000" algn="tl" rotWithShape="0">
                    <a:schemeClr val="dk1">
                      <a:alpha val="40000"/>
                    </a:schemeClr>
                  </a:outerShdw>
                </a:effectLst>
                <a:cs typeface="+mn-ea"/>
              </a:endParaRPr>
            </a:p>
          </p:txBody>
        </p:sp>
      </p:grpSp>
      <p:grpSp>
        <p:nvGrpSpPr>
          <p:cNvPr id="17" name="组合 16"/>
          <p:cNvGrpSpPr/>
          <p:nvPr/>
        </p:nvGrpSpPr>
        <p:grpSpPr>
          <a:xfrm>
            <a:off x="-76200" y="172336"/>
            <a:ext cx="6305550" cy="741080"/>
            <a:chOff x="0" y="286082"/>
            <a:chExt cx="8407400" cy="988106"/>
          </a:xfrm>
        </p:grpSpPr>
        <p:sp>
          <p:nvSpPr>
            <p:cNvPr id="18"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创作界面</a:t>
              </a:r>
            </a:p>
          </p:txBody>
        </p:sp>
        <p:sp>
          <p:nvSpPr>
            <p:cNvPr id="19"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分为目录区、创作区、素材区</a:t>
              </a:r>
            </a:p>
          </p:txBody>
        </p:sp>
        <p:sp>
          <p:nvSpPr>
            <p:cNvPr id="20"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15"/>
          <p:cNvSpPr>
            <a:spLocks noChangeArrowheads="1"/>
          </p:cNvSpPr>
          <p:nvPr/>
        </p:nvSpPr>
        <p:spPr bwMode="auto">
          <a:xfrm>
            <a:off x="6739235" y="233096"/>
            <a:ext cx="4234837" cy="651969"/>
          </a:xfrm>
          <a:prstGeom prst="rect">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buFont typeface="Arial" panose="020B0604020202020204" pitchFamily="34" charset="0"/>
              <a:buNone/>
            </a:pPr>
            <a:r>
              <a:rPr lang="zh-CN" altLang="en-US" sz="1495" b="1" noProof="1">
                <a:solidFill>
                  <a:srgbClr val="FFFFFF"/>
                </a:solidFill>
              </a:rPr>
              <a:t>文摘、笔记、汇编及个人网盘、知网文献内容可以直接检索利用，提高笔记和文摘的利用效率</a:t>
            </a:r>
          </a:p>
        </p:txBody>
      </p:sp>
      <p:pic>
        <p:nvPicPr>
          <p:cNvPr id="9" name="图片 8"/>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1128890" y="958215"/>
            <a:ext cx="9845182" cy="5771810"/>
          </a:xfrm>
          <a:prstGeom prst="rect">
            <a:avLst/>
          </a:prstGeom>
        </p:spPr>
      </p:pic>
      <p:sp>
        <p:nvSpPr>
          <p:cNvPr id="10" name="矩形 15"/>
          <p:cNvSpPr>
            <a:spLocks noChangeArrowheads="1"/>
          </p:cNvSpPr>
          <p:nvPr/>
        </p:nvSpPr>
        <p:spPr bwMode="auto">
          <a:xfrm>
            <a:off x="8363938" y="4332112"/>
            <a:ext cx="2490819" cy="512684"/>
          </a:xfrm>
          <a:prstGeom prst="wedgeRoundRectCallout">
            <a:avLst>
              <a:gd name="adj1" fmla="val 30837"/>
              <a:gd name="adj2" fmla="val -119829"/>
              <a:gd name="adj3" fmla="val 16667"/>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点击添加</a:t>
            </a:r>
            <a:endParaRPr lang="en-US" altLang="zh-CN" sz="1245"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即可一键添加到左侧创作中</a:t>
            </a:r>
          </a:p>
        </p:txBody>
      </p:sp>
      <p:pic>
        <p:nvPicPr>
          <p:cNvPr id="11" name="图片 10"/>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429927" y="1923815"/>
            <a:ext cx="5569977" cy="4579430"/>
          </a:xfrm>
          <a:prstGeom prst="rect">
            <a:avLst/>
          </a:prstGeom>
        </p:spPr>
      </p:pic>
      <p:sp>
        <p:nvSpPr>
          <p:cNvPr id="12" name="矩形 11"/>
          <p:cNvSpPr>
            <a:spLocks noChangeArrowheads="1"/>
          </p:cNvSpPr>
          <p:nvPr/>
        </p:nvSpPr>
        <p:spPr bwMode="auto">
          <a:xfrm>
            <a:off x="1622172" y="5118639"/>
            <a:ext cx="5226421" cy="1094954"/>
          </a:xfrm>
          <a:prstGeom prst="rect">
            <a:avLst/>
          </a:prstGeom>
          <a:noFill/>
          <a:ln w="28575">
            <a:solidFill>
              <a:srgbClr val="00B0F0"/>
            </a:solidFill>
            <a:prstDash val="dash"/>
            <a:rou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sz="2170">
              <a:ea typeface="宋体" panose="02010600030101010101" pitchFamily="2" charset="-122"/>
            </a:endParaRPr>
          </a:p>
        </p:txBody>
      </p:sp>
      <p:grpSp>
        <p:nvGrpSpPr>
          <p:cNvPr id="13" name="组合 12"/>
          <p:cNvGrpSpPr/>
          <p:nvPr/>
        </p:nvGrpSpPr>
        <p:grpSpPr>
          <a:xfrm>
            <a:off x="-76200" y="172336"/>
            <a:ext cx="6305550" cy="741080"/>
            <a:chOff x="0" y="286082"/>
            <a:chExt cx="8407400" cy="988106"/>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文摘添加</a:t>
              </a:r>
            </a:p>
          </p:txBody>
        </p:sp>
        <p:sp>
          <p:nvSpPr>
            <p:cNvPr id="1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分为目录区、创作区、素材区</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p:tgtEl>
                                          <p:spTgt spid="10"/>
                                        </p:tgtEl>
                                        <p:attrNameLst>
                                          <p:attrName>ppt_x</p:attrName>
                                        </p:attrNameLst>
                                      </p:cBhvr>
                                      <p:tavLst>
                                        <p:tav tm="0">
                                          <p:val>
                                            <p:strVal val="#ppt_x-#ppt_w*1.125000"/>
                                          </p:val>
                                        </p:tav>
                                        <p:tav tm="100000">
                                          <p:val>
                                            <p:strVal val="#ppt_x"/>
                                          </p:val>
                                        </p:tav>
                                      </p:tavLst>
                                    </p:anim>
                                    <p:animEffect transition="in" filter="wipe(righ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1000"/>
                                        <p:tgtEl>
                                          <p:spTgt spid="11"/>
                                        </p:tgtEl>
                                      </p:cBhvr>
                                    </p:animEffect>
                                  </p:childTnLst>
                                </p:cTn>
                              </p:par>
                            </p:childTnLst>
                          </p:cTn>
                        </p:par>
                        <p:par>
                          <p:cTn id="20" fill="hold">
                            <p:stCondLst>
                              <p:cond delay="1000"/>
                            </p:stCondLst>
                            <p:childTnLst>
                              <p:par>
                                <p:cTn id="21" presetID="17"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2"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0202" y="876902"/>
            <a:ext cx="10214910" cy="5981099"/>
          </a:xfrm>
          <a:prstGeom prst="rect">
            <a:avLst/>
          </a:prstGeom>
        </p:spPr>
      </p:pic>
      <p:sp>
        <p:nvSpPr>
          <p:cNvPr id="8" name="矩形标注 75"/>
          <p:cNvSpPr/>
          <p:nvPr/>
        </p:nvSpPr>
        <p:spPr>
          <a:xfrm>
            <a:off x="5772488" y="2793866"/>
            <a:ext cx="1262921" cy="493930"/>
          </a:xfrm>
          <a:prstGeom prst="wedgeRectCallout">
            <a:avLst>
              <a:gd name="adj1" fmla="val 64470"/>
              <a:gd name="adj2" fmla="val -39090"/>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zh-CN" altLang="en-US" sz="1870" b="1" noProof="1">
                <a:ln w="0"/>
                <a:solidFill>
                  <a:schemeClr val="bg1"/>
                </a:solidFill>
                <a:cs typeface="+mn-ea"/>
              </a:rPr>
              <a:t>所做笔记</a:t>
            </a:r>
          </a:p>
        </p:txBody>
      </p:sp>
      <p:sp>
        <p:nvSpPr>
          <p:cNvPr id="9" name="矩形标注 75"/>
          <p:cNvSpPr/>
          <p:nvPr/>
        </p:nvSpPr>
        <p:spPr>
          <a:xfrm>
            <a:off x="5772488" y="5065379"/>
            <a:ext cx="1262921" cy="493930"/>
          </a:xfrm>
          <a:prstGeom prst="wedgeRectCallout">
            <a:avLst>
              <a:gd name="adj1" fmla="val 68421"/>
              <a:gd name="adj2" fmla="val 1419"/>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r>
              <a:rPr lang="zh-CN" altLang="en-US" sz="1870" b="1" noProof="1">
                <a:ln w="0"/>
                <a:solidFill>
                  <a:schemeClr val="bg1"/>
                </a:solidFill>
                <a:cs typeface="+mn-ea"/>
              </a:rPr>
              <a:t>文章原文</a:t>
            </a:r>
          </a:p>
        </p:txBody>
      </p:sp>
      <p:sp>
        <p:nvSpPr>
          <p:cNvPr id="10" name="矩形 15"/>
          <p:cNvSpPr>
            <a:spLocks noChangeArrowheads="1"/>
          </p:cNvSpPr>
          <p:nvPr/>
        </p:nvSpPr>
        <p:spPr bwMode="auto">
          <a:xfrm>
            <a:off x="8674294" y="4183332"/>
            <a:ext cx="2490819" cy="512684"/>
          </a:xfrm>
          <a:prstGeom prst="wedgeRoundRectCallout">
            <a:avLst>
              <a:gd name="adj1" fmla="val 27778"/>
              <a:gd name="adj2" fmla="val 106088"/>
              <a:gd name="adj3" fmla="val 16667"/>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点击添加</a:t>
            </a:r>
            <a:endParaRPr lang="en-US" altLang="zh-CN" sz="1245"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即可一键添加到左侧创作中</a:t>
            </a:r>
          </a:p>
        </p:txBody>
      </p:sp>
      <p:grpSp>
        <p:nvGrpSpPr>
          <p:cNvPr id="12" name="组合 11"/>
          <p:cNvGrpSpPr/>
          <p:nvPr/>
        </p:nvGrpSpPr>
        <p:grpSpPr>
          <a:xfrm>
            <a:off x="-76200" y="172336"/>
            <a:ext cx="6305550" cy="741080"/>
            <a:chOff x="0" y="286082"/>
            <a:chExt cx="8407400" cy="988106"/>
          </a:xfrm>
        </p:grpSpPr>
        <p:sp>
          <p:nvSpPr>
            <p:cNvPr id="1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笔记添加</a:t>
              </a:r>
            </a:p>
          </p:txBody>
        </p:sp>
        <p:sp>
          <p:nvSpPr>
            <p:cNvPr id="1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笔记</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原文可以一键添加到创作中</a:t>
              </a:r>
            </a:p>
          </p:txBody>
        </p:sp>
        <p:sp>
          <p:nvSpPr>
            <p:cNvPr id="1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p:tgtEl>
                                          <p:spTgt spid="10"/>
                                        </p:tgtEl>
                                        <p:attrNameLst>
                                          <p:attrName>ppt_x</p:attrName>
                                        </p:attrNameLst>
                                      </p:cBhvr>
                                      <p:tavLst>
                                        <p:tav tm="0">
                                          <p:val>
                                            <p:strVal val="#ppt_x-#ppt_w*1.125000"/>
                                          </p:val>
                                        </p:tav>
                                        <p:tav tm="100000">
                                          <p:val>
                                            <p:strVal val="#ppt_x"/>
                                          </p:val>
                                        </p:tav>
                                      </p:tavLst>
                                    </p:anim>
                                    <p:animEffect transition="in" filter="wipe(righ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50202" y="876902"/>
            <a:ext cx="10214910" cy="5981099"/>
          </a:xfrm>
          <a:prstGeom prst="rect">
            <a:avLst/>
          </a:prstGeom>
        </p:spPr>
      </p:pic>
      <p:sp>
        <p:nvSpPr>
          <p:cNvPr id="10" name="矩形 15"/>
          <p:cNvSpPr>
            <a:spLocks noChangeArrowheads="1"/>
          </p:cNvSpPr>
          <p:nvPr/>
        </p:nvSpPr>
        <p:spPr bwMode="auto">
          <a:xfrm>
            <a:off x="8674294" y="4183332"/>
            <a:ext cx="2490819" cy="512684"/>
          </a:xfrm>
          <a:prstGeom prst="wedgeRoundRectCallout">
            <a:avLst>
              <a:gd name="adj1" fmla="val 27778"/>
              <a:gd name="adj2" fmla="val 106088"/>
              <a:gd name="adj3" fmla="val 16667"/>
            </a:avLst>
          </a:prstGeom>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点击添加</a:t>
            </a:r>
            <a:endParaRPr lang="en-US" altLang="zh-CN" sz="1245"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245" b="1" noProof="1">
                <a:solidFill>
                  <a:prstClr val="white"/>
                </a:solidFill>
                <a:ea typeface="微软雅黑" panose="020B0503020204020204" pitchFamily="34" charset="-122"/>
              </a:rPr>
              <a:t>即可一键添加到左侧创作中</a:t>
            </a:r>
          </a:p>
        </p:txBody>
      </p:sp>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47232" y="1623194"/>
            <a:ext cx="5102208" cy="4899886"/>
          </a:xfrm>
          <a:prstGeom prst="rect">
            <a:avLst/>
          </a:prstGeom>
        </p:spPr>
      </p:pic>
      <p:sp>
        <p:nvSpPr>
          <p:cNvPr id="12" name="矩形 11"/>
          <p:cNvSpPr/>
          <p:nvPr/>
        </p:nvSpPr>
        <p:spPr>
          <a:xfrm>
            <a:off x="2064478" y="6108872"/>
            <a:ext cx="3330483" cy="230969"/>
          </a:xfrm>
          <a:prstGeom prst="rect">
            <a:avLst/>
          </a:prstGeom>
          <a:noFill/>
          <a:ln w="28575">
            <a:solidFill>
              <a:srgbClr val="00B0F0"/>
            </a:solidFill>
            <a:prstDash val="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sp>
        <p:nvSpPr>
          <p:cNvPr id="14" name="矩形 13"/>
          <p:cNvSpPr/>
          <p:nvPr/>
        </p:nvSpPr>
        <p:spPr>
          <a:xfrm>
            <a:off x="4216212" y="3863292"/>
            <a:ext cx="348168" cy="374557"/>
          </a:xfrm>
          <a:prstGeom prst="rect">
            <a:avLst/>
          </a:prstGeom>
          <a:noFill/>
          <a:ln w="28575">
            <a:solidFill>
              <a:srgbClr val="00B0F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grpSp>
        <p:nvGrpSpPr>
          <p:cNvPr id="2" name="组合 1"/>
          <p:cNvGrpSpPr/>
          <p:nvPr/>
        </p:nvGrpSpPr>
        <p:grpSpPr>
          <a:xfrm>
            <a:off x="1234490" y="2975791"/>
            <a:ext cx="3093670" cy="887501"/>
            <a:chOff x="1295449" y="2978434"/>
            <a:chExt cx="3093670" cy="887501"/>
          </a:xfrm>
        </p:grpSpPr>
        <p:sp>
          <p:nvSpPr>
            <p:cNvPr id="15" name="矩形 14"/>
            <p:cNvSpPr>
              <a:spLocks noChangeArrowheads="1"/>
            </p:cNvSpPr>
            <p:nvPr/>
          </p:nvSpPr>
          <p:spPr bwMode="auto">
            <a:xfrm>
              <a:off x="1295449" y="2978434"/>
              <a:ext cx="2877963" cy="7171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600" b="1" noProof="1">
                  <a:solidFill>
                    <a:prstClr val="white"/>
                  </a:solidFill>
                  <a:ea typeface="微软雅黑" panose="020B0503020204020204" pitchFamily="34" charset="-122"/>
                </a:rPr>
                <a:t>系统自动添加引用关系</a:t>
              </a:r>
              <a:endParaRPr lang="en-US" altLang="zh-CN" sz="1600"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600" b="1" noProof="1">
                  <a:solidFill>
                    <a:prstClr val="white"/>
                  </a:solidFill>
                  <a:ea typeface="微软雅黑" panose="020B0503020204020204" pitchFamily="34" charset="-122"/>
                </a:rPr>
                <a:t>作者双击可修改</a:t>
              </a:r>
            </a:p>
          </p:txBody>
        </p:sp>
        <p:sp>
          <p:nvSpPr>
            <p:cNvPr id="17" name="直接连接符 16"/>
            <p:cNvSpPr/>
            <p:nvPr/>
          </p:nvSpPr>
          <p:spPr>
            <a:xfrm>
              <a:off x="4173412" y="3528371"/>
              <a:ext cx="215707" cy="337564"/>
            </a:xfrm>
            <a:prstGeom prst="line">
              <a:avLst/>
            </a:prstGeom>
            <a:ln>
              <a:headEnd type="none" w="med" len="med"/>
              <a:tailEnd type="oval" w="med" len="med"/>
            </a:ln>
          </p:spPr>
          <p:style>
            <a:lnRef idx="2">
              <a:schemeClr val="accent5">
                <a:shade val="50000"/>
              </a:schemeClr>
            </a:lnRef>
            <a:fillRef idx="1">
              <a:schemeClr val="accent5"/>
            </a:fillRef>
            <a:effectRef idx="0">
              <a:schemeClr val="accent5"/>
            </a:effectRef>
            <a:fontRef idx="minor">
              <a:schemeClr val="lt1"/>
            </a:fontRef>
          </p:style>
          <p:txBody>
            <a:bodyPr/>
            <a:lstStyle/>
            <a:p>
              <a:pPr fontAlgn="auto">
                <a:defRPr/>
              </a:pPr>
              <a:endParaRPr lang="zh-CN" altLang="en-US" sz="130" noProof="1">
                <a:solidFill>
                  <a:srgbClr val="000000"/>
                </a:solidFill>
                <a:ea typeface="微软雅黑" panose="020B0503020204020204" pitchFamily="34" charset="-122"/>
              </a:endParaRPr>
            </a:p>
          </p:txBody>
        </p:sp>
      </p:grpSp>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05325" y="2043274"/>
            <a:ext cx="4491602" cy="1940405"/>
          </a:xfrm>
          <a:prstGeom prst="rect">
            <a:avLst/>
          </a:prstGeom>
          <a:ln>
            <a:noFill/>
          </a:ln>
          <a:effectLst>
            <a:outerShdw blurRad="292100" dist="139700" dir="2700000" algn="tl" rotWithShape="0">
              <a:srgbClr val="333333">
                <a:alpha val="65000"/>
              </a:srgbClr>
            </a:outerShdw>
          </a:effectLst>
        </p:spPr>
      </p:pic>
      <p:grpSp>
        <p:nvGrpSpPr>
          <p:cNvPr id="16" name="组合 15"/>
          <p:cNvGrpSpPr/>
          <p:nvPr/>
        </p:nvGrpSpPr>
        <p:grpSpPr>
          <a:xfrm>
            <a:off x="-76200" y="172336"/>
            <a:ext cx="6305550" cy="741080"/>
            <a:chOff x="0" y="286082"/>
            <a:chExt cx="8407400" cy="988106"/>
          </a:xfrm>
        </p:grpSpPr>
        <p:sp>
          <p:nvSpPr>
            <p:cNvPr id="19"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参考文献</a:t>
              </a:r>
            </a:p>
          </p:txBody>
        </p:sp>
        <p:sp>
          <p:nvSpPr>
            <p:cNvPr id="20"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参考文献自动添加，点击角标随时修改</a:t>
              </a:r>
            </a:p>
          </p:txBody>
        </p:sp>
        <p:sp>
          <p:nvSpPr>
            <p:cNvPr id="21"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35729" y="908001"/>
            <a:ext cx="10336830" cy="5949999"/>
          </a:xfrm>
          <a:prstGeom prst="rect">
            <a:avLst/>
          </a:prstGeom>
        </p:spPr>
      </p:pic>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519156" y="1587031"/>
            <a:ext cx="3769733" cy="5002859"/>
          </a:xfrm>
          <a:prstGeom prst="rect">
            <a:avLst/>
          </a:prstGeom>
        </p:spPr>
      </p:pic>
      <p:sp>
        <p:nvSpPr>
          <p:cNvPr id="17" name="矩形 16"/>
          <p:cNvSpPr/>
          <p:nvPr/>
        </p:nvSpPr>
        <p:spPr>
          <a:xfrm>
            <a:off x="7519154" y="3685808"/>
            <a:ext cx="3667005" cy="794753"/>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dirty="0"/>
          </a:p>
        </p:txBody>
      </p:sp>
      <p:grpSp>
        <p:nvGrpSpPr>
          <p:cNvPr id="8" name="组合 7"/>
          <p:cNvGrpSpPr/>
          <p:nvPr/>
        </p:nvGrpSpPr>
        <p:grpSpPr>
          <a:xfrm>
            <a:off x="7470209" y="1525127"/>
            <a:ext cx="3818679" cy="5002859"/>
            <a:chOff x="7669876" y="1198302"/>
            <a:chExt cx="3516284" cy="4977494"/>
          </a:xfrm>
        </p:grpSpPr>
        <p:pic>
          <p:nvPicPr>
            <p:cNvPr id="12" name="图片 11"/>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a:fillRect/>
            </a:stretch>
          </p:blipFill>
          <p:spPr>
            <a:xfrm>
              <a:off x="7669876" y="2787533"/>
              <a:ext cx="3516283" cy="3388263"/>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669876" y="1198302"/>
              <a:ext cx="3516284" cy="1628230"/>
            </a:xfrm>
            <a:prstGeom prst="rect">
              <a:avLst/>
            </a:prstGeom>
          </p:spPr>
        </p:pic>
      </p:grpSp>
      <p:sp>
        <p:nvSpPr>
          <p:cNvPr id="22" name="矩形 15"/>
          <p:cNvSpPr>
            <a:spLocks noChangeArrowheads="1"/>
          </p:cNvSpPr>
          <p:nvPr/>
        </p:nvSpPr>
        <p:spPr bwMode="auto">
          <a:xfrm>
            <a:off x="8384623" y="1992016"/>
            <a:ext cx="1988178" cy="663553"/>
          </a:xfrm>
          <a:prstGeom prst="wedgeRoundRectCallout">
            <a:avLst>
              <a:gd name="adj1" fmla="val 36104"/>
              <a:gd name="adj2" fmla="val -172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内容、图表</a:t>
            </a:r>
            <a:endParaRPr lang="en-US" altLang="zh-CN" sz="1580"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一键添加</a:t>
            </a:r>
          </a:p>
        </p:txBody>
      </p:sp>
      <p:grpSp>
        <p:nvGrpSpPr>
          <p:cNvPr id="23" name="组合 22"/>
          <p:cNvGrpSpPr/>
          <p:nvPr/>
        </p:nvGrpSpPr>
        <p:grpSpPr>
          <a:xfrm>
            <a:off x="1710979" y="1506356"/>
            <a:ext cx="5371538" cy="4924389"/>
            <a:chOff x="1570114" y="1702163"/>
            <a:chExt cx="5521350" cy="5061731"/>
          </a:xfrm>
        </p:grpSpPr>
        <p:pic>
          <p:nvPicPr>
            <p:cNvPr id="24" name="图片 23"/>
            <p:cNvPicPr>
              <a:picLocks noChangeAspect="1"/>
            </p:cNvPicPr>
            <p:nvPr/>
          </p:nvPicPr>
          <p:blipFill rotWithShape="1">
            <a:blip r:embed="rId6" cstate="screen">
              <a:extLst>
                <a:ext uri="{28A0092B-C50C-407E-A947-70E740481C1C}">
                  <a14:useLocalDpi xmlns:a14="http://schemas.microsoft.com/office/drawing/2010/main" xmlns="" val="0"/>
                </a:ext>
              </a:extLst>
            </a:blip>
            <a:srcRect/>
            <a:stretch>
              <a:fillRect/>
            </a:stretch>
          </p:blipFill>
          <p:spPr>
            <a:xfrm>
              <a:off x="1570114" y="1702163"/>
              <a:ext cx="5521350" cy="360831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xmlns="" val="0"/>
                </a:ext>
              </a:extLst>
            </a:blip>
            <a:srcRect/>
            <a:stretch>
              <a:fillRect/>
            </a:stretch>
          </p:blipFill>
          <p:spPr>
            <a:xfrm>
              <a:off x="1662378" y="5280668"/>
              <a:ext cx="5429085" cy="1483226"/>
            </a:xfrm>
            <a:prstGeom prst="rect">
              <a:avLst/>
            </a:prstGeom>
          </p:spPr>
        </p:pic>
      </p:grpSp>
      <p:sp>
        <p:nvSpPr>
          <p:cNvPr id="26" name="矩形 25"/>
          <p:cNvSpPr/>
          <p:nvPr/>
        </p:nvSpPr>
        <p:spPr>
          <a:xfrm>
            <a:off x="1819199" y="2003295"/>
            <a:ext cx="5218438" cy="2984468"/>
          </a:xfrm>
          <a:prstGeom prst="rect">
            <a:avLst/>
          </a:prstGeom>
          <a:noFill/>
          <a:ln w="28575">
            <a:solidFill>
              <a:srgbClr val="00B0F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sp>
        <p:nvSpPr>
          <p:cNvPr id="27" name="矩形 26"/>
          <p:cNvSpPr/>
          <p:nvPr/>
        </p:nvSpPr>
        <p:spPr>
          <a:xfrm>
            <a:off x="1755860" y="6115451"/>
            <a:ext cx="5281777" cy="220822"/>
          </a:xfrm>
          <a:prstGeom prst="rect">
            <a:avLst/>
          </a:prstGeom>
          <a:noFill/>
          <a:ln w="28575">
            <a:solidFill>
              <a:srgbClr val="00B0F0"/>
            </a:solidFill>
            <a:prstDash val="sysDash"/>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sz="2240"/>
          </a:p>
        </p:txBody>
      </p:sp>
      <p:grpSp>
        <p:nvGrpSpPr>
          <p:cNvPr id="19" name="组合 18"/>
          <p:cNvGrpSpPr/>
          <p:nvPr/>
        </p:nvGrpSpPr>
        <p:grpSpPr>
          <a:xfrm>
            <a:off x="-76200" y="172336"/>
            <a:ext cx="6305550" cy="741080"/>
            <a:chOff x="0" y="286082"/>
            <a:chExt cx="8407400" cy="988106"/>
          </a:xfrm>
        </p:grpSpPr>
        <p:sp>
          <p:nvSpPr>
            <p:cNvPr id="2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在线搜索</a:t>
              </a:r>
            </a:p>
          </p:txBody>
        </p:sp>
        <p:sp>
          <p:nvSpPr>
            <p:cNvPr id="2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右侧</a:t>
              </a:r>
              <a:r>
                <a:rPr lang="en-US" altLang="zh-CN" sz="1500" b="1" dirty="0">
                  <a:solidFill>
                    <a:schemeClr val="tx1">
                      <a:lumMod val="75000"/>
                      <a:lumOff val="25000"/>
                    </a:schemeClr>
                  </a:solidFill>
                  <a:latin typeface="微软雅黑" panose="020B0503020204020204" pitchFamily="34" charset="-122"/>
                  <a:ea typeface="微软雅黑" panose="020B0503020204020204" pitchFamily="34" charset="-122"/>
                </a:rPr>
                <a:t>CNKI</a:t>
              </a: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检索可以检索在线文章，边读边添加</a:t>
              </a:r>
            </a:p>
          </p:txBody>
        </p:sp>
        <p:sp>
          <p:nvSpPr>
            <p:cNvPr id="28"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bldLvl="0" animBg="1"/>
      <p:bldP spid="27"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4289465" y="2000250"/>
            <a:ext cx="3433207" cy="1276350"/>
          </a:xfrm>
          <a:prstGeom prst="rect">
            <a:avLst/>
          </a:prstGeom>
        </p:spPr>
        <p:txBody>
          <a:bodyPr lIns="0" tIns="0" rIns="0" bIns="0" rtlCol="0" anchor="t"/>
          <a:lstStyle/>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第五步</a:t>
            </a:r>
            <a:endParaRPr lang="en-US" altLang="zh-CN" sz="42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如何在线投稿</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xmlns="" val="0"/>
              </a:ext>
            </a:extLst>
          </a:blip>
          <a:srcRect b="18333"/>
          <a:stretch>
            <a:fillRect/>
          </a:stretch>
        </p:blipFill>
        <p:spPr>
          <a:xfrm>
            <a:off x="304801" y="1071563"/>
            <a:ext cx="11712539" cy="5600700"/>
          </a:xfrm>
          <a:prstGeom prst="rect">
            <a:avLst/>
          </a:prstGeom>
        </p:spPr>
      </p:pic>
      <p:grpSp>
        <p:nvGrpSpPr>
          <p:cNvPr id="14" name="组合 13"/>
          <p:cNvGrpSpPr/>
          <p:nvPr/>
        </p:nvGrpSpPr>
        <p:grpSpPr>
          <a:xfrm>
            <a:off x="-76200" y="172336"/>
            <a:ext cx="6305550" cy="741080"/>
            <a:chOff x="0" y="286082"/>
            <a:chExt cx="8407400" cy="988106"/>
          </a:xfrm>
        </p:grpSpPr>
        <p:sp>
          <p:nvSpPr>
            <p:cNvPr id="1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投稿通道</a:t>
              </a:r>
            </a:p>
          </p:txBody>
        </p:sp>
        <p:sp>
          <p:nvSpPr>
            <p:cNvPr id="1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检索可投稿期刊报刊，官方网站可以一键直投</a:t>
              </a:r>
            </a:p>
          </p:txBody>
        </p:sp>
        <p:sp>
          <p:nvSpPr>
            <p:cNvPr id="1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8" name="组合 17"/>
          <p:cNvGrpSpPr/>
          <p:nvPr/>
        </p:nvGrpSpPr>
        <p:grpSpPr bwMode="auto">
          <a:xfrm>
            <a:off x="174661" y="2800350"/>
            <a:ext cx="2184329" cy="1658063"/>
            <a:chOff x="9909075" y="232821"/>
            <a:chExt cx="10943313" cy="17033093"/>
          </a:xfrm>
        </p:grpSpPr>
        <p:sp>
          <p:nvSpPr>
            <p:cNvPr id="25" name="文本框 23"/>
            <p:cNvSpPr txBox="1">
              <a:spLocks noChangeArrowheads="1"/>
            </p:cNvSpPr>
            <p:nvPr/>
          </p:nvSpPr>
          <p:spPr bwMode="auto">
            <a:xfrm>
              <a:off x="9909075" y="232821"/>
              <a:ext cx="3610599" cy="751181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26" name="矩形标注"/>
            <p:cNvSpPr/>
            <p:nvPr/>
          </p:nvSpPr>
          <p:spPr>
            <a:xfrm>
              <a:off x="12947036" y="9754098"/>
              <a:ext cx="7905352" cy="7511816"/>
            </a:xfrm>
            <a:prstGeom prst="wedgeRectCallout">
              <a:avLst>
                <a:gd name="adj1" fmla="val -40727"/>
                <a:gd name="adj2" fmla="val -10240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左侧创作投稿</a:t>
              </a:r>
            </a:p>
          </p:txBody>
        </p:sp>
      </p:grpSp>
      <p:grpSp>
        <p:nvGrpSpPr>
          <p:cNvPr id="31" name="组合 30"/>
          <p:cNvGrpSpPr/>
          <p:nvPr/>
        </p:nvGrpSpPr>
        <p:grpSpPr bwMode="auto">
          <a:xfrm>
            <a:off x="9525000" y="601727"/>
            <a:ext cx="2445950" cy="1567063"/>
            <a:chOff x="9909071" y="-8353618"/>
            <a:chExt cx="12254013" cy="16098255"/>
          </a:xfrm>
        </p:grpSpPr>
        <p:sp>
          <p:nvSpPr>
            <p:cNvPr id="32" name="文本框 23"/>
            <p:cNvSpPr txBox="1">
              <a:spLocks noChangeArrowheads="1"/>
            </p:cNvSpPr>
            <p:nvPr/>
          </p:nvSpPr>
          <p:spPr bwMode="auto">
            <a:xfrm>
              <a:off x="9909071" y="232821"/>
              <a:ext cx="12254013" cy="7511816"/>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3" name="矩形标注"/>
            <p:cNvSpPr/>
            <p:nvPr/>
          </p:nvSpPr>
          <p:spPr>
            <a:xfrm>
              <a:off x="11054339" y="-8353618"/>
              <a:ext cx="7905352" cy="7511816"/>
            </a:xfrm>
            <a:prstGeom prst="wedgeRectCallout">
              <a:avLst>
                <a:gd name="adj1" fmla="val -6234"/>
                <a:gd name="adj2" fmla="val 79958"/>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关键词查找期刊</a:t>
              </a:r>
            </a:p>
          </p:txBody>
        </p:sp>
      </p:grpSp>
      <p:grpSp>
        <p:nvGrpSpPr>
          <p:cNvPr id="34" name="组合 33"/>
          <p:cNvGrpSpPr/>
          <p:nvPr/>
        </p:nvGrpSpPr>
        <p:grpSpPr bwMode="auto">
          <a:xfrm>
            <a:off x="6877943" y="5029199"/>
            <a:ext cx="2950963" cy="1074368"/>
            <a:chOff x="11054333" y="3145115"/>
            <a:chExt cx="35152267" cy="14411075"/>
          </a:xfrm>
        </p:grpSpPr>
        <p:sp>
          <p:nvSpPr>
            <p:cNvPr id="35" name="文本框 23"/>
            <p:cNvSpPr txBox="1">
              <a:spLocks noChangeArrowheads="1"/>
            </p:cNvSpPr>
            <p:nvPr/>
          </p:nvSpPr>
          <p:spPr bwMode="auto">
            <a:xfrm>
              <a:off x="11054333" y="3145115"/>
              <a:ext cx="11108742" cy="4599511"/>
            </a:xfrm>
            <a:prstGeom prst="rect">
              <a:avLst/>
            </a:prstGeom>
            <a:noFill/>
            <a:ln w="28575">
              <a:solidFill>
                <a:srgbClr val="0070C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36" name="矩形标注"/>
            <p:cNvSpPr/>
            <p:nvPr/>
          </p:nvSpPr>
          <p:spPr>
            <a:xfrm>
              <a:off x="26247746" y="5444865"/>
              <a:ext cx="19958854" cy="12111325"/>
            </a:xfrm>
            <a:prstGeom prst="wedgeRectCallout">
              <a:avLst>
                <a:gd name="adj1" fmla="val -82573"/>
                <a:gd name="adj2" fmla="val -43617"/>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官方网站</a:t>
              </a:r>
            </a:p>
            <a:p>
              <a:pPr algn="ctr" eaLnBrk="1" fontAlgn="auto" hangingPunct="1">
                <a:lnSpc>
                  <a:spcPct val="150000"/>
                </a:lnSpc>
                <a:spcBef>
                  <a:spcPts val="0"/>
                </a:spcBef>
                <a:spcAft>
                  <a:spcPts val="0"/>
                </a:spcAft>
                <a:defRPr/>
              </a:pPr>
              <a:r>
                <a:rPr lang="zh-CN" altLang="en-US" sz="15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一键直达</a:t>
              </a:r>
            </a:p>
          </p:txBody>
        </p:sp>
      </p:grpSp>
    </p:spTree>
  </p:cSld>
  <p:clrMapOvr>
    <a:masterClrMapping/>
  </p:clrMapOvr>
  <p:transition spd="med" advTm="1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tretch>
            <a:fillRect/>
          </a:stretch>
        </p:blipFill>
        <p:spPr>
          <a:xfrm rot="18900000">
            <a:off x="4291568" y="1395969"/>
            <a:ext cx="3429000" cy="3429000"/>
          </a:xfrm>
          <a:prstGeom prst="rect">
            <a:avLst/>
          </a:prstGeom>
        </p:spPr>
      </p:pic>
      <p:sp>
        <p:nvSpPr>
          <p:cNvPr id="3" name="TextBox 3"/>
          <p:cNvSpPr txBox="1"/>
          <p:nvPr/>
        </p:nvSpPr>
        <p:spPr>
          <a:xfrm>
            <a:off x="3581400" y="1653064"/>
            <a:ext cx="4778336" cy="1276350"/>
          </a:xfrm>
          <a:prstGeom prst="rect">
            <a:avLst/>
          </a:prstGeom>
        </p:spPr>
        <p:txBody>
          <a:bodyPr lIns="0" tIns="0" rIns="0" bIns="0" rtlCol="0" anchor="t"/>
          <a:lstStyle/>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第六步</a:t>
            </a:r>
            <a:endParaRPr lang="en-US" altLang="zh-CN" sz="42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如何管理</a:t>
            </a:r>
          </a:p>
          <a:p>
            <a:pPr algn="ctr">
              <a:lnSpc>
                <a:spcPct val="150000"/>
              </a:lnSpc>
            </a:pPr>
            <a:r>
              <a:rPr lang="zh-CN" altLang="en-US" sz="4200" b="1" dirty="0">
                <a:solidFill>
                  <a:srgbClr val="556878"/>
                </a:solidFill>
                <a:latin typeface="华文中宋" panose="02010600040101010101" pitchFamily="2" charset="-122"/>
                <a:ea typeface="华文中宋" panose="02010600040101010101" pitchFamily="2" charset="-122"/>
              </a:rPr>
              <a:t>个人知识</a:t>
            </a:r>
          </a:p>
        </p:txBody>
      </p:sp>
      <p:pic>
        <p:nvPicPr>
          <p:cNvPr id="5" name="Picture 5"/>
          <p:cNvPicPr>
            <a:picLocks noChangeAspect="1"/>
          </p:cNvPicPr>
          <p:nvPr/>
        </p:nvPicPr>
        <p:blipFill>
          <a:blip r:embed="rId3" cstate="print"/>
          <a:stretch>
            <a:fillRect/>
          </a:stretch>
        </p:blipFill>
        <p:spPr>
          <a:xfrm>
            <a:off x="-29497" y="1885950"/>
            <a:ext cx="2495550" cy="2495550"/>
          </a:xfrm>
          <a:prstGeom prst="rect">
            <a:avLst/>
          </a:prstGeom>
        </p:spPr>
      </p:pic>
      <p:pic>
        <p:nvPicPr>
          <p:cNvPr id="6" name="Picture 6"/>
          <p:cNvPicPr>
            <a:picLocks noChangeAspect="1"/>
          </p:cNvPicPr>
          <p:nvPr/>
        </p:nvPicPr>
        <p:blipFill>
          <a:blip r:embed="rId3" cstate="print"/>
          <a:stretch>
            <a:fillRect/>
          </a:stretch>
        </p:blipFill>
        <p:spPr>
          <a:xfrm>
            <a:off x="9569533" y="1943100"/>
            <a:ext cx="2495550" cy="249555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p14:dur="500">
        <p:push dir="u"/>
      </p:transition>
    </mc:Choice>
    <mc:Fallback>
      <p:transition>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a:off x="-280670" y="136525"/>
            <a:ext cx="494665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     1. </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论文写作</a:t>
            </a:r>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a:t>
            </a:r>
            <a:r>
              <a:rPr lang="zh-CN" altLang="en-US"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题目</a:t>
            </a:r>
          </a:p>
        </p:txBody>
      </p:sp>
      <p:sp>
        <p:nvSpPr>
          <p:cNvPr id="17" name="TextBox 18"/>
          <p:cNvSpPr txBox="1"/>
          <p:nvPr/>
        </p:nvSpPr>
        <p:spPr>
          <a:xfrm>
            <a:off x="863600" y="1659043"/>
            <a:ext cx="10463953" cy="4240530"/>
          </a:xfrm>
          <a:prstGeom prst="rect">
            <a:avLst/>
          </a:prstGeom>
          <a:noFill/>
          <a:ln>
            <a:solidFill>
              <a:srgbClr val="157E9F"/>
            </a:solidFill>
          </a:ln>
        </p:spPr>
        <p:txBody>
          <a:bodyPr wrap="square" rtlCol="0">
            <a:spAutoFit/>
          </a:bodyPr>
          <a:lstStyle/>
          <a:p>
            <a:pPr marL="342900" indent="-342900">
              <a:lnSpc>
                <a:spcPct val="140000"/>
              </a:lnSpc>
              <a:buFont typeface="Wingdings" panose="05000000000000000000" charset="0"/>
              <a:buChar char="l"/>
            </a:pPr>
            <a:r>
              <a:rPr lang="zh-CN" altLang="en-US" sz="2135" b="1"/>
              <a:t>特点：</a:t>
            </a:r>
            <a:r>
              <a:rPr lang="zh-CN" altLang="en-US" sz="2135"/>
              <a:t>新颖、简洁、明确、概括、宜小不宜大，国内字数不超过20个。</a:t>
            </a:r>
            <a:r>
              <a:rPr lang="zh-CN" altLang="en-US" sz="2135" dirty="0">
                <a:sym typeface="+mn-ea"/>
              </a:rPr>
              <a:t>美国、英国出版的科技期刊，要求论文题目不超过</a:t>
            </a:r>
            <a:r>
              <a:rPr lang="en-US" altLang="zh-CN" sz="2135" dirty="0">
                <a:sym typeface="+mn-ea"/>
              </a:rPr>
              <a:t>12</a:t>
            </a:r>
            <a:r>
              <a:rPr lang="zh-CN" altLang="en-US" sz="2135" dirty="0">
                <a:sym typeface="+mn-ea"/>
              </a:rPr>
              <a:t>个词。</a:t>
            </a:r>
            <a:endParaRPr lang="zh-CN" altLang="en-US" sz="2135"/>
          </a:p>
          <a:p>
            <a:pPr indent="0">
              <a:lnSpc>
                <a:spcPct val="140000"/>
              </a:lnSpc>
              <a:buFont typeface="Wingdings" panose="05000000000000000000" charset="0"/>
              <a:buNone/>
            </a:pPr>
            <a:r>
              <a:rPr lang="en-US" altLang="zh-CN" sz="2135" dirty="0">
                <a:latin typeface="黑体" panose="02010609060101010101" charset="-122"/>
                <a:ea typeface="黑体" panose="02010609060101010101" charset="-122"/>
                <a:sym typeface="+mn-ea"/>
              </a:rPr>
              <a:t>  </a:t>
            </a:r>
            <a:r>
              <a:rPr lang="zh-CN" altLang="en-US" sz="2135" dirty="0">
                <a:latin typeface="黑体" panose="02010609060101010101" charset="-122"/>
                <a:ea typeface="黑体" panose="02010609060101010101" charset="-122"/>
                <a:sym typeface="+mn-ea"/>
              </a:rPr>
              <a:t>例如：</a:t>
            </a:r>
            <a:r>
              <a:rPr lang="zh-CN" altLang="en-US" sz="2135">
                <a:sym typeface="+mn-ea"/>
              </a:rPr>
              <a:t> </a:t>
            </a:r>
            <a:r>
              <a:rPr lang="en-US" altLang="zh-CN" sz="2135" b="1" dirty="0">
                <a:solidFill>
                  <a:schemeClr val="accent5"/>
                </a:solidFill>
                <a:latin typeface="黑体" panose="02010609060101010101" charset="-122"/>
                <a:ea typeface="黑体" panose="02010609060101010101" charset="-122"/>
                <a:sym typeface="+mn-ea"/>
              </a:rPr>
              <a:t>《</a:t>
            </a:r>
            <a:r>
              <a:rPr lang="zh-CN" altLang="en-US" sz="2135" b="1" dirty="0">
                <a:solidFill>
                  <a:schemeClr val="accent5"/>
                </a:solidFill>
                <a:latin typeface="黑体" panose="02010609060101010101" charset="-122"/>
                <a:ea typeface="黑体" panose="02010609060101010101" charset="-122"/>
                <a:sym typeface="+mn-ea"/>
              </a:rPr>
              <a:t>煮制条件对卤鸡肉与鸡汤风味的影响</a:t>
            </a:r>
            <a:r>
              <a:rPr lang="en-US" altLang="zh-CN" sz="2135" b="1" dirty="0">
                <a:solidFill>
                  <a:schemeClr val="accent5"/>
                </a:solidFill>
                <a:latin typeface="黑体" panose="02010609060101010101" charset="-122"/>
                <a:ea typeface="黑体" panose="02010609060101010101" charset="-122"/>
                <a:sym typeface="+mn-ea"/>
              </a:rPr>
              <a:t>》</a:t>
            </a:r>
            <a:endParaRPr lang="zh-CN" altLang="en-US" sz="2135" dirty="0">
              <a:latin typeface="黑体" panose="02010609060101010101" charset="-122"/>
              <a:ea typeface="黑体" panose="02010609060101010101" charset="-122"/>
              <a:sym typeface="+mn-ea"/>
            </a:endParaRPr>
          </a:p>
          <a:p>
            <a:pPr indent="0">
              <a:lnSpc>
                <a:spcPct val="140000"/>
              </a:lnSpc>
              <a:buFont typeface="Wingdings" panose="05000000000000000000" charset="0"/>
              <a:buNone/>
            </a:pPr>
            <a:r>
              <a:rPr lang="en-US" altLang="zh-CN" sz="2135" b="1" dirty="0">
                <a:solidFill>
                  <a:schemeClr val="accent5"/>
                </a:solidFill>
                <a:latin typeface="黑体" panose="02010609060101010101" charset="-122"/>
                <a:ea typeface="黑体" panose="02010609060101010101" charset="-122"/>
                <a:sym typeface="+mn-ea"/>
              </a:rPr>
              <a:t>        《</a:t>
            </a:r>
            <a:r>
              <a:rPr lang="zh-CN" altLang="en-US" sz="2135" b="1" dirty="0">
                <a:solidFill>
                  <a:schemeClr val="accent5"/>
                </a:solidFill>
                <a:latin typeface="黑体" panose="02010609060101010101" charset="-122"/>
                <a:ea typeface="黑体" panose="02010609060101010101" charset="-122"/>
                <a:sym typeface="+mn-ea"/>
              </a:rPr>
              <a:t>八角茴香对卤鸡肉挥发性风味的影响及其作用机制</a:t>
            </a:r>
            <a:r>
              <a:rPr lang="en-US" altLang="zh-CN" sz="2135" b="1" dirty="0">
                <a:solidFill>
                  <a:schemeClr val="accent5"/>
                </a:solidFill>
                <a:latin typeface="黑体" panose="02010609060101010101" charset="-122"/>
                <a:ea typeface="黑体" panose="02010609060101010101" charset="-122"/>
                <a:sym typeface="+mn-ea"/>
              </a:rPr>
              <a:t>》</a:t>
            </a:r>
            <a:endParaRPr lang="zh-CN" altLang="en-US" sz="2135" b="1" dirty="0">
              <a:solidFill>
                <a:schemeClr val="accent5"/>
              </a:solidFill>
              <a:latin typeface="黑体" panose="02010609060101010101" charset="-122"/>
              <a:ea typeface="黑体" panose="02010609060101010101" charset="-122"/>
            </a:endParaRPr>
          </a:p>
          <a:p>
            <a:pPr indent="0">
              <a:lnSpc>
                <a:spcPct val="140000"/>
              </a:lnSpc>
              <a:buFont typeface="Wingdings" panose="05000000000000000000" charset="0"/>
              <a:buNone/>
            </a:pPr>
            <a:r>
              <a:rPr lang="zh-CN" altLang="en-US" sz="2135"/>
              <a:t>              </a:t>
            </a:r>
          </a:p>
          <a:p>
            <a:pPr marL="342900" indent="-342900">
              <a:lnSpc>
                <a:spcPct val="140000"/>
              </a:lnSpc>
              <a:buFont typeface="Wingdings" panose="05000000000000000000" charset="0"/>
              <a:buChar char="l"/>
            </a:pPr>
            <a:r>
              <a:rPr lang="zh-CN" altLang="en-US" sz="2135" b="1"/>
              <a:t>主要内容：</a:t>
            </a:r>
            <a:endParaRPr lang="zh-CN" altLang="en-US" sz="2135"/>
          </a:p>
          <a:p>
            <a:pPr indent="0">
              <a:lnSpc>
                <a:spcPct val="140000"/>
              </a:lnSpc>
              <a:buFont typeface="Wingdings" panose="05000000000000000000" charset="0"/>
              <a:buNone/>
            </a:pPr>
            <a:r>
              <a:rPr lang="zh-CN" altLang="en-US" sz="2135">
                <a:solidFill>
                  <a:srgbClr val="C00000"/>
                </a:solidFill>
              </a:rPr>
              <a:t>   描述型题目：</a:t>
            </a:r>
            <a:r>
              <a:rPr lang="zh-CN" altLang="en-US" sz="2135"/>
              <a:t>描述主题，但不揭示结论，例如《跑步对免疫力的影响》；</a:t>
            </a:r>
          </a:p>
          <a:p>
            <a:pPr indent="0">
              <a:lnSpc>
                <a:spcPct val="140000"/>
              </a:lnSpc>
              <a:buFont typeface="Wingdings" panose="05000000000000000000" charset="0"/>
              <a:buNone/>
            </a:pPr>
            <a:r>
              <a:rPr lang="zh-CN" altLang="en-US" sz="2135"/>
              <a:t>   </a:t>
            </a:r>
            <a:r>
              <a:rPr lang="zh-CN" altLang="en-US" sz="2135">
                <a:solidFill>
                  <a:srgbClr val="C00000"/>
                </a:solidFill>
              </a:rPr>
              <a:t>声明型题目：</a:t>
            </a:r>
            <a:r>
              <a:rPr lang="zh-CN" altLang="en-US" sz="2135"/>
              <a:t>指出主要结果和结论，例如《每天跑步半小时可以提高免疫力》；</a:t>
            </a:r>
          </a:p>
          <a:p>
            <a:pPr indent="0">
              <a:lnSpc>
                <a:spcPct val="140000"/>
              </a:lnSpc>
              <a:buFont typeface="Wingdings" panose="05000000000000000000" charset="0"/>
              <a:buNone/>
            </a:pPr>
            <a:r>
              <a:rPr lang="zh-CN" altLang="en-US" sz="2135"/>
              <a:t>   </a:t>
            </a:r>
            <a:r>
              <a:rPr lang="zh-CN" altLang="en-US" sz="2135">
                <a:solidFill>
                  <a:srgbClr val="C00000"/>
                </a:solidFill>
              </a:rPr>
              <a:t>提问型题目：</a:t>
            </a:r>
            <a:r>
              <a:rPr lang="zh-CN" altLang="en-US" sz="2135"/>
              <a:t>以提问的形式，例如《每天跑步对免疫力有影响吗》</a:t>
            </a: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44539" y="831851"/>
            <a:ext cx="10194261" cy="5969008"/>
          </a:xfrm>
          <a:prstGeom prst="rect">
            <a:avLst/>
          </a:prstGeom>
        </p:spPr>
      </p:pic>
      <p:sp>
        <p:nvSpPr>
          <p:cNvPr id="8" name="矩形 15"/>
          <p:cNvSpPr>
            <a:spLocks noChangeArrowheads="1"/>
          </p:cNvSpPr>
          <p:nvPr/>
        </p:nvSpPr>
        <p:spPr bwMode="auto">
          <a:xfrm>
            <a:off x="3057504" y="2673881"/>
            <a:ext cx="4499568" cy="755118"/>
          </a:xfrm>
          <a:prstGeom prst="wedgeRoundRectCallout">
            <a:avLst>
              <a:gd name="adj1" fmla="val 36104"/>
              <a:gd name="adj2" fmla="val -172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收录知网研学阅读过程中，所有的文摘笔记</a:t>
            </a:r>
          </a:p>
        </p:txBody>
      </p:sp>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47625" y="3429001"/>
            <a:ext cx="7791174" cy="3371857"/>
          </a:xfrm>
          <a:prstGeom prst="rect">
            <a:avLst/>
          </a:prstGeom>
        </p:spPr>
      </p:pic>
      <p:grpSp>
        <p:nvGrpSpPr>
          <p:cNvPr id="10" name="组合 9"/>
          <p:cNvGrpSpPr/>
          <p:nvPr/>
        </p:nvGrpSpPr>
        <p:grpSpPr>
          <a:xfrm>
            <a:off x="-76200" y="172336"/>
            <a:ext cx="6305550" cy="741080"/>
            <a:chOff x="0" y="286082"/>
            <a:chExt cx="8407400" cy="988106"/>
          </a:xfrm>
        </p:grpSpPr>
        <p:sp>
          <p:nvSpPr>
            <p:cNvPr id="1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文摘笔记</a:t>
              </a:r>
            </a:p>
          </p:txBody>
        </p:sp>
        <p:sp>
          <p:nvSpPr>
            <p:cNvPr id="1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统一收录在“我的”板块，可以查找和删除</a:t>
              </a:r>
            </a:p>
          </p:txBody>
        </p:sp>
        <p:sp>
          <p:nvSpPr>
            <p:cNvPr id="1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0485" y="969962"/>
            <a:ext cx="10750767" cy="6294857"/>
          </a:xfrm>
          <a:prstGeom prst="rect">
            <a:avLst/>
          </a:prstGeom>
        </p:spPr>
      </p:pic>
      <p:sp>
        <p:nvSpPr>
          <p:cNvPr id="8" name="矩形 15"/>
          <p:cNvSpPr>
            <a:spLocks noChangeArrowheads="1"/>
          </p:cNvSpPr>
          <p:nvPr/>
        </p:nvSpPr>
        <p:spPr bwMode="auto">
          <a:xfrm>
            <a:off x="6142867" y="3139930"/>
            <a:ext cx="4499568" cy="755118"/>
          </a:xfrm>
          <a:prstGeom prst="wedgeRoundRectCallout">
            <a:avLst>
              <a:gd name="adj1" fmla="val 36104"/>
              <a:gd name="adj2" fmla="val -172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建立记事本，琐碎信息统一收录</a:t>
            </a:r>
          </a:p>
        </p:txBody>
      </p:sp>
      <p:grpSp>
        <p:nvGrpSpPr>
          <p:cNvPr id="9" name="组合 8"/>
          <p:cNvGrpSpPr/>
          <p:nvPr/>
        </p:nvGrpSpPr>
        <p:grpSpPr>
          <a:xfrm>
            <a:off x="-76200" y="172336"/>
            <a:ext cx="6305550" cy="741080"/>
            <a:chOff x="0" y="286082"/>
            <a:chExt cx="8407400" cy="988106"/>
          </a:xfrm>
        </p:grpSpPr>
        <p:sp>
          <p:nvSpPr>
            <p:cNvPr id="10"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记事本</a:t>
              </a:r>
            </a:p>
          </p:txBody>
        </p:sp>
        <p:sp>
          <p:nvSpPr>
            <p:cNvPr id="11"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建立记事本，琐碎信息统一收录</a:t>
              </a:r>
            </a:p>
          </p:txBody>
        </p:sp>
        <p:sp>
          <p:nvSpPr>
            <p:cNvPr id="12"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5333" y="771548"/>
            <a:ext cx="10394839" cy="6086452"/>
          </a:xfrm>
          <a:prstGeom prst="rect">
            <a:avLst/>
          </a:prstGeom>
        </p:spPr>
      </p:pic>
      <p:sp>
        <p:nvSpPr>
          <p:cNvPr id="11" name="文本框 10"/>
          <p:cNvSpPr txBox="1">
            <a:spLocks noChangeArrowheads="1"/>
          </p:cNvSpPr>
          <p:nvPr/>
        </p:nvSpPr>
        <p:spPr bwMode="auto">
          <a:xfrm>
            <a:off x="3340457" y="2420560"/>
            <a:ext cx="5337494" cy="4213225"/>
          </a:xfrm>
          <a:prstGeom prst="rect">
            <a:avLst/>
          </a:prstGeom>
          <a:noFill/>
          <a:ln w="28575">
            <a:solidFill>
              <a:srgbClr val="FF000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69573" y="4290812"/>
            <a:ext cx="9197094" cy="2342973"/>
          </a:xfrm>
          <a:prstGeom prst="rect">
            <a:avLst/>
          </a:prstGeom>
          <a:ln>
            <a:noFill/>
          </a:ln>
          <a:effectLst>
            <a:outerShdw blurRad="292100" dist="139700" dir="2700000" algn="tl" rotWithShape="0">
              <a:srgbClr val="333333">
                <a:alpha val="65000"/>
              </a:srgbClr>
            </a:outerShdw>
          </a:effectLst>
        </p:spPr>
      </p:pic>
      <p:sp>
        <p:nvSpPr>
          <p:cNvPr id="10" name="矩形 15"/>
          <p:cNvSpPr>
            <a:spLocks noChangeArrowheads="1"/>
          </p:cNvSpPr>
          <p:nvPr/>
        </p:nvSpPr>
        <p:spPr bwMode="auto">
          <a:xfrm>
            <a:off x="6520603" y="819062"/>
            <a:ext cx="4499568" cy="755118"/>
          </a:xfrm>
          <a:prstGeom prst="wedgeRoundRectCallout">
            <a:avLst>
              <a:gd name="adj1" fmla="val 36104"/>
              <a:gd name="adj2" fmla="val -1725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统一管理不同专题内</a:t>
            </a:r>
            <a:endParaRPr lang="en-US" altLang="zh-CN" sz="1580"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本地上传资料</a:t>
            </a:r>
          </a:p>
        </p:txBody>
      </p:sp>
      <p:cxnSp>
        <p:nvCxnSpPr>
          <p:cNvPr id="13" name="直接箭头连接符 12"/>
          <p:cNvCxnSpPr/>
          <p:nvPr/>
        </p:nvCxnSpPr>
        <p:spPr>
          <a:xfrm flipH="1" flipV="1">
            <a:off x="6902246" y="3769688"/>
            <a:ext cx="707923" cy="93799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76200" y="172336"/>
            <a:ext cx="6305550" cy="741080"/>
            <a:chOff x="0" y="286082"/>
            <a:chExt cx="8407400" cy="988106"/>
          </a:xfrm>
        </p:grpSpPr>
        <p:sp>
          <p:nvSpPr>
            <p:cNvPr id="1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本地资料</a:t>
              </a:r>
            </a:p>
          </p:txBody>
        </p:sp>
        <p:sp>
          <p:nvSpPr>
            <p:cNvPr id="1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本地上传的资料统一显示在这里</a:t>
              </a:r>
            </a:p>
          </p:txBody>
        </p:sp>
        <p:sp>
          <p:nvSpPr>
            <p:cNvPr id="1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0"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67494" y="909716"/>
            <a:ext cx="10158866" cy="5948283"/>
          </a:xfrm>
          <a:prstGeom prst="rect">
            <a:avLst/>
          </a:prstGeom>
        </p:spPr>
      </p:pic>
      <p:sp>
        <p:nvSpPr>
          <p:cNvPr id="8" name="文本框 7"/>
          <p:cNvSpPr txBox="1">
            <a:spLocks noChangeArrowheads="1"/>
          </p:cNvSpPr>
          <p:nvPr/>
        </p:nvSpPr>
        <p:spPr bwMode="auto">
          <a:xfrm>
            <a:off x="3928971" y="1610524"/>
            <a:ext cx="1840598" cy="635097"/>
          </a:xfrm>
          <a:prstGeom prst="rect">
            <a:avLst/>
          </a:prstGeom>
          <a:noFill/>
          <a:ln w="28575">
            <a:solidFill>
              <a:srgbClr val="00B0F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a:p>
        </p:txBody>
      </p:sp>
      <p:sp>
        <p:nvSpPr>
          <p:cNvPr id="10" name="矩形 15"/>
          <p:cNvSpPr>
            <a:spLocks noChangeArrowheads="1"/>
          </p:cNvSpPr>
          <p:nvPr/>
        </p:nvSpPr>
        <p:spPr bwMode="auto">
          <a:xfrm>
            <a:off x="3688736" y="2673882"/>
            <a:ext cx="2039539" cy="755118"/>
          </a:xfrm>
          <a:prstGeom prst="wedgeRoundRectCallout">
            <a:avLst>
              <a:gd name="adj1" fmla="val -18962"/>
              <a:gd name="adj2" fmla="val -97728"/>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所有单篇笔记汇编</a:t>
            </a:r>
            <a:endParaRPr lang="en-US" altLang="zh-CN" sz="1580"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专题笔记汇编</a:t>
            </a:r>
          </a:p>
        </p:txBody>
      </p:sp>
      <p:sp>
        <p:nvSpPr>
          <p:cNvPr id="11" name="矩形 15"/>
          <p:cNvSpPr>
            <a:spLocks noChangeArrowheads="1"/>
          </p:cNvSpPr>
          <p:nvPr/>
        </p:nvSpPr>
        <p:spPr bwMode="auto">
          <a:xfrm>
            <a:off x="6171380" y="1077463"/>
            <a:ext cx="2300094" cy="755118"/>
          </a:xfrm>
          <a:prstGeom prst="wedgeRoundRectCallout">
            <a:avLst>
              <a:gd name="adj1" fmla="val -60903"/>
              <a:gd name="adj2" fmla="val 84304"/>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所有个人创作</a:t>
            </a:r>
            <a:endParaRPr lang="en-US" altLang="zh-CN" sz="1580" b="1" noProof="1">
              <a:solidFill>
                <a:prstClr val="white"/>
              </a:solidFill>
              <a:ea typeface="微软雅黑" panose="020B0503020204020204" pitchFamily="34" charset="-122"/>
            </a:endParaRPr>
          </a:p>
          <a:p>
            <a:pPr algn="ctr" fontAlgn="auto">
              <a:lnSpc>
                <a:spcPct val="100000"/>
              </a:lnSpc>
              <a:spcBef>
                <a:spcPct val="0"/>
              </a:spcBef>
              <a:buFont typeface="Arial" panose="020B0604020202020204" pitchFamily="34" charset="0"/>
              <a:buNone/>
              <a:defRPr/>
            </a:pPr>
            <a:r>
              <a:rPr lang="zh-CN" altLang="en-US" sz="1580" b="1" noProof="1">
                <a:solidFill>
                  <a:prstClr val="white"/>
                </a:solidFill>
                <a:ea typeface="微软雅黑" panose="020B0503020204020204" pitchFamily="34" charset="-122"/>
              </a:rPr>
              <a:t>包括思维导图和文档</a:t>
            </a:r>
          </a:p>
        </p:txBody>
      </p:sp>
      <p:grpSp>
        <p:nvGrpSpPr>
          <p:cNvPr id="12" name="组合 11"/>
          <p:cNvGrpSpPr/>
          <p:nvPr/>
        </p:nvGrpSpPr>
        <p:grpSpPr>
          <a:xfrm>
            <a:off x="-76200" y="172336"/>
            <a:ext cx="6305550" cy="741080"/>
            <a:chOff x="0" y="286082"/>
            <a:chExt cx="8407400" cy="988106"/>
          </a:xfrm>
        </p:grpSpPr>
        <p:sp>
          <p:nvSpPr>
            <p:cNvPr id="13"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我的成果</a:t>
              </a:r>
            </a:p>
          </p:txBody>
        </p:sp>
        <p:sp>
          <p:nvSpPr>
            <p:cNvPr id="14"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自己汇编的文档、创作内容统一管理</a:t>
              </a:r>
            </a:p>
          </p:txBody>
        </p:sp>
        <p:sp>
          <p:nvSpPr>
            <p:cNvPr id="15"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p:tgtEl>
                                          <p:spTgt spid="10"/>
                                        </p:tgtEl>
                                        <p:attrNameLst>
                                          <p:attrName>ppt_x</p:attrName>
                                        </p:attrNameLst>
                                      </p:cBhvr>
                                      <p:tavLst>
                                        <p:tav tm="0">
                                          <p:val>
                                            <p:strVal val="#ppt_x-#ppt_w*1.125000"/>
                                          </p:val>
                                        </p:tav>
                                        <p:tav tm="100000">
                                          <p:val>
                                            <p:strVal val="#ppt_x"/>
                                          </p:val>
                                        </p:tav>
                                      </p:tavLst>
                                    </p:anim>
                                    <p:animEffect transition="in" filter="wipe(righ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1"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2697" y="932658"/>
            <a:ext cx="10119687" cy="5925343"/>
          </a:xfrm>
          <a:prstGeom prst="rect">
            <a:avLst/>
          </a:prstGeom>
        </p:spPr>
      </p:pic>
      <p:grpSp>
        <p:nvGrpSpPr>
          <p:cNvPr id="8" name="组合 7"/>
          <p:cNvGrpSpPr/>
          <p:nvPr/>
        </p:nvGrpSpPr>
        <p:grpSpPr bwMode="auto">
          <a:xfrm>
            <a:off x="864695" y="2562059"/>
            <a:ext cx="3997251" cy="3945896"/>
            <a:chOff x="-1783349" y="2558627"/>
            <a:chExt cx="4282400" cy="4228253"/>
          </a:xfrm>
        </p:grpSpPr>
        <p:sp>
          <p:nvSpPr>
            <p:cNvPr id="9" name="文本框 23"/>
            <p:cNvSpPr txBox="1">
              <a:spLocks noChangeArrowheads="1"/>
            </p:cNvSpPr>
            <p:nvPr/>
          </p:nvSpPr>
          <p:spPr bwMode="auto">
            <a:xfrm>
              <a:off x="499533" y="2558627"/>
              <a:ext cx="1999518" cy="4228253"/>
            </a:xfrm>
            <a:prstGeom prst="rect">
              <a:avLst/>
            </a:prstGeom>
            <a:noFill/>
            <a:ln w="28575">
              <a:solidFill>
                <a:srgbClr val="00B0F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10" name="矩形标注"/>
            <p:cNvSpPr/>
            <p:nvPr/>
          </p:nvSpPr>
          <p:spPr>
            <a:xfrm>
              <a:off x="-1783349" y="4954273"/>
              <a:ext cx="2168952" cy="841582"/>
            </a:xfrm>
            <a:prstGeom prst="wedgeRectCallout">
              <a:avLst>
                <a:gd name="adj1" fmla="val 40408"/>
                <a:gd name="adj2" fmla="val -94559"/>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solidFill>
                    <a:schemeClr val="bg1"/>
                  </a:solidFill>
                  <a:latin typeface="微软雅黑" panose="020B0503020204020204" pitchFamily="34" charset="-122"/>
                  <a:ea typeface="微软雅黑" panose="020B0503020204020204" pitchFamily="34" charset="-122"/>
                </a:rPr>
                <a:t>我订阅的学科、期刊、</a:t>
              </a:r>
              <a:r>
                <a:rPr lang="en-US" altLang="zh-CN" sz="1990" b="1" dirty="0">
                  <a:solidFill>
                    <a:schemeClr val="bg1"/>
                  </a:solidFill>
                  <a:latin typeface="微软雅黑" panose="020B0503020204020204" pitchFamily="34" charset="-122"/>
                  <a:ea typeface="微软雅黑" panose="020B0503020204020204" pitchFamily="34" charset="-122"/>
                </a:rPr>
                <a:t>RSS</a:t>
              </a:r>
              <a:endParaRPr lang="zh-CN" altLang="en-US" sz="1990" b="1" dirty="0">
                <a:solidFill>
                  <a:schemeClr val="bg1"/>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bwMode="auto">
          <a:xfrm>
            <a:off x="3981402" y="1027566"/>
            <a:ext cx="3605168" cy="612060"/>
            <a:chOff x="499533" y="2275834"/>
            <a:chExt cx="3862347" cy="655857"/>
          </a:xfrm>
        </p:grpSpPr>
        <p:sp>
          <p:nvSpPr>
            <p:cNvPr id="12" name="文本框 23"/>
            <p:cNvSpPr txBox="1">
              <a:spLocks noChangeArrowheads="1"/>
            </p:cNvSpPr>
            <p:nvPr/>
          </p:nvSpPr>
          <p:spPr bwMode="auto">
            <a:xfrm>
              <a:off x="499533" y="2509730"/>
              <a:ext cx="1157306" cy="410897"/>
            </a:xfrm>
            <a:prstGeom prst="rect">
              <a:avLst/>
            </a:prstGeom>
            <a:noFill/>
            <a:ln w="28575">
              <a:solidFill>
                <a:srgbClr val="00B0F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a:p>
          </p:txBody>
        </p:sp>
        <p:sp>
          <p:nvSpPr>
            <p:cNvPr id="13" name="矩形标注"/>
            <p:cNvSpPr/>
            <p:nvPr/>
          </p:nvSpPr>
          <p:spPr>
            <a:xfrm>
              <a:off x="2154129" y="2275834"/>
              <a:ext cx="2207751" cy="655857"/>
            </a:xfrm>
            <a:prstGeom prst="wedgeRectCallout">
              <a:avLst>
                <a:gd name="adj1" fmla="val -63911"/>
                <a:gd name="adj2" fmla="val 12855"/>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1990" b="1" dirty="0">
                  <a:solidFill>
                    <a:schemeClr val="bg1"/>
                  </a:solidFill>
                  <a:latin typeface="微软雅黑" panose="020B0503020204020204" pitchFamily="34" charset="-122"/>
                  <a:ea typeface="微软雅黑" panose="020B0503020204020204" pitchFamily="34" charset="-122"/>
                </a:rPr>
                <a:t>添加新的订阅源</a:t>
              </a:r>
            </a:p>
          </p:txBody>
        </p:sp>
      </p:grpSp>
      <p:grpSp>
        <p:nvGrpSpPr>
          <p:cNvPr id="14" name="组合 13"/>
          <p:cNvGrpSpPr/>
          <p:nvPr/>
        </p:nvGrpSpPr>
        <p:grpSpPr>
          <a:xfrm>
            <a:off x="-76200" y="172336"/>
            <a:ext cx="6305550" cy="741080"/>
            <a:chOff x="0" y="286082"/>
            <a:chExt cx="8407400" cy="988106"/>
          </a:xfrm>
        </p:grpSpPr>
        <p:sp>
          <p:nvSpPr>
            <p:cNvPr id="15"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订阅推送</a:t>
              </a:r>
            </a:p>
          </p:txBody>
        </p:sp>
        <p:sp>
          <p:nvSpPr>
            <p:cNvPr id="16"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可以订阅多种不同的学术推送，订阅后会在主页显示</a:t>
              </a:r>
            </a:p>
          </p:txBody>
        </p:sp>
        <p:sp>
          <p:nvSpPr>
            <p:cNvPr id="1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838200" y="952751"/>
            <a:ext cx="10085369" cy="5905250"/>
          </a:xfrm>
          <a:prstGeom prst="rect">
            <a:avLst/>
          </a:prstGeom>
        </p:spPr>
      </p:pic>
      <p:grpSp>
        <p:nvGrpSpPr>
          <p:cNvPr id="3" name="组合 2"/>
          <p:cNvGrpSpPr/>
          <p:nvPr/>
        </p:nvGrpSpPr>
        <p:grpSpPr>
          <a:xfrm>
            <a:off x="-76200" y="172336"/>
            <a:ext cx="6305550" cy="741080"/>
            <a:chOff x="0" y="286082"/>
            <a:chExt cx="8407400" cy="988106"/>
          </a:xfrm>
        </p:grpSpPr>
        <p:sp>
          <p:nvSpPr>
            <p:cNvPr id="4" name="稻壳儿春秋广告/盗版必究        原创来源：http://chn.docer.com/works?userid=199329941#!/work_time"/>
            <p:cNvSpPr txBox="1"/>
            <p:nvPr/>
          </p:nvSpPr>
          <p:spPr>
            <a:xfrm>
              <a:off x="431800" y="290976"/>
              <a:ext cx="5943600" cy="491067"/>
            </a:xfrm>
            <a:prstGeom prst="rect">
              <a:avLst/>
            </a:prstGeom>
            <a:noFill/>
          </p:spPr>
          <p:txBody>
            <a:bodyPr wrap="square" rtlCol="0">
              <a:spAutoFit/>
            </a:bodyPr>
            <a:lstStyle/>
            <a:p>
              <a:r>
                <a:rPr lang="zh-CN" altLang="en-US" b="1" dirty="0">
                  <a:solidFill>
                    <a:srgbClr val="0070C0"/>
                  </a:solidFill>
                  <a:latin typeface="微软雅黑" panose="020B0503020204020204" pitchFamily="34" charset="-122"/>
                  <a:ea typeface="微软雅黑" panose="020B0503020204020204" pitchFamily="34" charset="-122"/>
                </a:rPr>
                <a:t>订阅推送</a:t>
              </a:r>
            </a:p>
          </p:txBody>
        </p:sp>
        <p:sp>
          <p:nvSpPr>
            <p:cNvPr id="5" name="稻壳儿春秋广告/盗版必究        原创来源：http://chn.docer.com/works?userid=199329941#!/work_time"/>
            <p:cNvSpPr txBox="1"/>
            <p:nvPr/>
          </p:nvSpPr>
          <p:spPr>
            <a:xfrm>
              <a:off x="431800" y="752641"/>
              <a:ext cx="7975600" cy="521547"/>
            </a:xfrm>
            <a:prstGeom prst="rect">
              <a:avLst/>
            </a:prstGeom>
            <a:noFill/>
          </p:spPr>
          <p:txBody>
            <a:bodyPr wrap="square" rtlCol="0">
              <a:spAutoFit/>
            </a:bodyPr>
            <a:lstStyle/>
            <a:p>
              <a:pPr>
                <a:lnSpc>
                  <a:spcPct val="130000"/>
                </a:lnSpc>
              </a:pPr>
              <a:r>
                <a:rPr lang="zh-CN" altLang="en-US" sz="1500" b="1" dirty="0">
                  <a:solidFill>
                    <a:schemeClr val="tx1">
                      <a:lumMod val="75000"/>
                      <a:lumOff val="25000"/>
                    </a:schemeClr>
                  </a:solidFill>
                  <a:latin typeface="微软雅黑" panose="020B0503020204020204" pitchFamily="34" charset="-122"/>
                  <a:ea typeface="微软雅黑" panose="020B0503020204020204" pitchFamily="34" charset="-122"/>
                </a:rPr>
                <a:t>可以订阅多种不同的学术推送，订阅后会在主页显示</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 name="组合 6"/>
          <p:cNvGrpSpPr/>
          <p:nvPr/>
        </p:nvGrpSpPr>
        <p:grpSpPr bwMode="auto">
          <a:xfrm>
            <a:off x="1311724" y="1428750"/>
            <a:ext cx="7380307" cy="5429252"/>
            <a:chOff x="499533" y="1525838"/>
            <a:chExt cx="7906790" cy="5817752"/>
          </a:xfrm>
        </p:grpSpPr>
        <p:sp>
          <p:nvSpPr>
            <p:cNvPr id="8" name="文本框 23"/>
            <p:cNvSpPr txBox="1">
              <a:spLocks noChangeArrowheads="1"/>
            </p:cNvSpPr>
            <p:nvPr/>
          </p:nvSpPr>
          <p:spPr bwMode="auto">
            <a:xfrm>
              <a:off x="499533" y="2558627"/>
              <a:ext cx="7452190" cy="4784963"/>
            </a:xfrm>
            <a:prstGeom prst="rect">
              <a:avLst/>
            </a:prstGeom>
            <a:noFill/>
            <a:ln w="28575">
              <a:solidFill>
                <a:srgbClr val="00B0F0"/>
              </a:solidFill>
              <a:prstDash val="sysDash"/>
              <a:miter lim="800000"/>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240" dirty="0"/>
            </a:p>
          </p:txBody>
        </p:sp>
        <p:sp>
          <p:nvSpPr>
            <p:cNvPr id="9" name="矩形标注"/>
            <p:cNvSpPr/>
            <p:nvPr/>
          </p:nvSpPr>
          <p:spPr>
            <a:xfrm>
              <a:off x="6237371" y="1525838"/>
              <a:ext cx="2168952" cy="841582"/>
            </a:xfrm>
            <a:prstGeom prst="wedgeRectCallout">
              <a:avLst>
                <a:gd name="adj1" fmla="val -42128"/>
                <a:gd name="adj2" fmla="val 7661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首页显示我的订阅</a:t>
              </a:r>
              <a:endParaRPr lang="en-US" altLang="zh-CN" b="1" dirty="0">
                <a:solidFill>
                  <a:schemeClr val="bg1"/>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b="1" dirty="0">
                  <a:solidFill>
                    <a:schemeClr val="bg1"/>
                  </a:solidFill>
                  <a:latin typeface="微软雅黑" panose="020B0503020204020204" pitchFamily="34" charset="-122"/>
                  <a:ea typeface="微软雅黑" panose="020B0503020204020204" pitchFamily="34" charset="-122"/>
                </a:rPr>
                <a:t>并且实时更新</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文本框 2"/>
          <p:cNvSpPr txBox="1"/>
          <p:nvPr/>
        </p:nvSpPr>
        <p:spPr>
          <a:xfrm>
            <a:off x="1096433" y="4161367"/>
            <a:ext cx="2082800" cy="665480"/>
          </a:xfrm>
          <a:prstGeom prst="rect">
            <a:avLst/>
          </a:prstGeom>
          <a:noFill/>
          <a:ln w="9525">
            <a:noFill/>
          </a:ln>
        </p:spPr>
        <p:txBody>
          <a:bodyPr>
            <a:spAutoFit/>
          </a:bodyPr>
          <a:lstStyle/>
          <a:p>
            <a:pPr algn="ctr" eaLnBrk="1" hangingPunct="1"/>
            <a:r>
              <a:rPr lang="zh-CN" altLang="en-US" sz="1865" dirty="0">
                <a:latin typeface="微软雅黑" panose="020B0503020204020204" pitchFamily="34" charset="-122"/>
              </a:rPr>
              <a:t>研学平台扫码注册会员</a:t>
            </a:r>
          </a:p>
        </p:txBody>
      </p:sp>
      <p:pic>
        <p:nvPicPr>
          <p:cNvPr id="40963" name="内容占位符 4"/>
          <p:cNvPicPr>
            <a:picLocks noChangeAspect="1"/>
          </p:cNvPicPr>
          <p:nvPr/>
        </p:nvPicPr>
        <p:blipFill>
          <a:blip r:embed="rId3" cstate="print"/>
          <a:srcRect l="9377" t="7562" r="10985" b="6427"/>
          <a:stretch>
            <a:fillRect/>
          </a:stretch>
        </p:blipFill>
        <p:spPr>
          <a:xfrm>
            <a:off x="4603751" y="1513417"/>
            <a:ext cx="2734733" cy="3024716"/>
          </a:xfrm>
          <a:prstGeom prst="rect">
            <a:avLst/>
          </a:prstGeom>
          <a:noFill/>
          <a:ln w="9525">
            <a:noFill/>
          </a:ln>
        </p:spPr>
      </p:pic>
      <p:pic>
        <p:nvPicPr>
          <p:cNvPr id="40964" name="内容占位符 3"/>
          <p:cNvPicPr>
            <a:picLocks noChangeAspect="1"/>
          </p:cNvPicPr>
          <p:nvPr/>
        </p:nvPicPr>
        <p:blipFill>
          <a:blip r:embed="rId4" cstate="print"/>
          <a:srcRect l="21510" t="4074" r="10379" b="7628"/>
          <a:stretch>
            <a:fillRect/>
          </a:stretch>
        </p:blipFill>
        <p:spPr>
          <a:xfrm>
            <a:off x="8754533" y="1466851"/>
            <a:ext cx="2622551" cy="3119967"/>
          </a:xfrm>
          <a:prstGeom prst="rect">
            <a:avLst/>
          </a:prstGeom>
          <a:noFill/>
          <a:ln w="9525">
            <a:noFill/>
          </a:ln>
        </p:spPr>
      </p:pic>
      <p:pic>
        <p:nvPicPr>
          <p:cNvPr id="40965" name="图片 4" descr="研学平台邀请新人二维码"/>
          <p:cNvPicPr>
            <a:picLocks noChangeAspect="1"/>
          </p:cNvPicPr>
          <p:nvPr/>
        </p:nvPicPr>
        <p:blipFill>
          <a:blip r:embed="rId5" cstate="print"/>
          <a:stretch>
            <a:fillRect/>
          </a:stretch>
        </p:blipFill>
        <p:spPr>
          <a:xfrm>
            <a:off x="1096433" y="1640417"/>
            <a:ext cx="2150533" cy="2148416"/>
          </a:xfrm>
          <a:prstGeom prst="rect">
            <a:avLst/>
          </a:prstGeom>
          <a:noFill/>
          <a:ln w="9525">
            <a:noFill/>
          </a:ln>
        </p:spPr>
      </p:pic>
      <p:sp>
        <p:nvSpPr>
          <p:cNvPr id="54" name="Text Box 20"/>
          <p:cNvSpPr txBox="1"/>
          <p:nvPr/>
        </p:nvSpPr>
        <p:spPr>
          <a:xfrm>
            <a:off x="7770284" y="5603981"/>
            <a:ext cx="4294716" cy="583565"/>
          </a:xfrm>
          <a:prstGeom prst="rect">
            <a:avLst/>
          </a:prstGeom>
          <a:noFill/>
          <a:ln w="9525">
            <a:noFill/>
          </a:ln>
        </p:spPr>
        <p:txBody>
          <a:bodyPr anchor="ctr">
            <a:spAutoFit/>
          </a:bodyPr>
          <a:lstStyle/>
          <a:p>
            <a:pPr defTabSz="1224280" eaLnBrk="1" fontAlgn="ctr" hangingPunct="1"/>
            <a:r>
              <a:rPr lang="zh-CN" altLang="en-US" sz="3200" b="1" dirty="0">
                <a:solidFill>
                  <a:srgbClr val="404040"/>
                </a:solidFill>
                <a:latin typeface="微软雅黑" panose="020B0503020204020204" pitchFamily="34" charset="-122"/>
              </a:rPr>
              <a:t>研学平台：</a:t>
            </a:r>
            <a:r>
              <a:rPr lang="en-US" altLang="zh-CN" sz="3200" b="1" dirty="0">
                <a:solidFill>
                  <a:srgbClr val="404040"/>
                </a:solidFill>
                <a:latin typeface="微软雅黑" panose="020B0503020204020204" pitchFamily="34" charset="-122"/>
              </a:rPr>
              <a:t>x.cnki.net</a:t>
            </a:r>
          </a:p>
        </p:txBody>
      </p:sp>
      <p:pic>
        <p:nvPicPr>
          <p:cNvPr id="40967" name="内容占位符 4"/>
          <p:cNvPicPr>
            <a:picLocks noChangeAspect="1"/>
          </p:cNvPicPr>
          <p:nvPr/>
        </p:nvPicPr>
        <p:blipFill>
          <a:blip r:embed="rId3" cstate="print"/>
          <a:srcRect l="9377" t="7562" r="10985" b="6427"/>
          <a:stretch>
            <a:fillRect/>
          </a:stretch>
        </p:blipFill>
        <p:spPr>
          <a:xfrm>
            <a:off x="4614333" y="1504951"/>
            <a:ext cx="2734733" cy="3022600"/>
          </a:xfrm>
          <a:prstGeom prst="rect">
            <a:avLst/>
          </a:prstGeom>
          <a:noFill/>
          <a:ln w="9525">
            <a:noFill/>
          </a:ln>
        </p:spPr>
      </p:pic>
      <p:pic>
        <p:nvPicPr>
          <p:cNvPr id="40968" name="内容占位符 3"/>
          <p:cNvPicPr>
            <a:picLocks noChangeAspect="1"/>
          </p:cNvPicPr>
          <p:nvPr/>
        </p:nvPicPr>
        <p:blipFill>
          <a:blip r:embed="rId4" cstate="print"/>
          <a:srcRect l="21510" t="4074" r="10379" b="7628"/>
          <a:stretch>
            <a:fillRect/>
          </a:stretch>
        </p:blipFill>
        <p:spPr>
          <a:xfrm>
            <a:off x="8765117" y="1456267"/>
            <a:ext cx="2622549" cy="3119967"/>
          </a:xfrm>
          <a:prstGeom prst="rect">
            <a:avLst/>
          </a:prstGeom>
          <a:noFill/>
          <a:ln w="9525">
            <a:noFill/>
          </a:ln>
        </p:spPr>
      </p:pic>
      <p:sp>
        <p:nvSpPr>
          <p:cNvPr id="55" name="矩形 54"/>
          <p:cNvSpPr/>
          <p:nvPr/>
        </p:nvSpPr>
        <p:spPr>
          <a:xfrm>
            <a:off x="719667" y="569384"/>
            <a:ext cx="1402080" cy="460375"/>
          </a:xfrm>
          <a:prstGeom prst="rect">
            <a:avLst/>
          </a:prstGeom>
          <a:noFill/>
          <a:ln w="9525">
            <a:noFill/>
          </a:ln>
        </p:spPr>
        <p:txBody>
          <a:bodyPr wrap="none" lIns="91440" tIns="45720" rIns="91440" bIns="45720">
            <a:spAutoFit/>
          </a:bodyPr>
          <a:lstStyle/>
          <a:p>
            <a:pPr eaLnBrk="1" hangingPunct="1"/>
            <a:r>
              <a:rPr lang="zh-CN" altLang="zh-CN" sz="2400" b="1" dirty="0">
                <a:solidFill>
                  <a:schemeClr val="bg1"/>
                </a:solidFill>
                <a:latin typeface="微软雅黑" panose="020B0503020204020204" pitchFamily="34" charset="-122"/>
                <a:sym typeface="微软雅黑" panose="020B0503020204020204" pitchFamily="34" charset="-122"/>
              </a:rPr>
              <a:t>扫码下载</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55"/>
                                        </p:tgtEl>
                                        <p:attrNameLst>
                                          <p:attrName>style.visibility</p:attrName>
                                        </p:attrNameLst>
                                      </p:cBhvr>
                                      <p:to>
                                        <p:strVal val="visible"/>
                                      </p:to>
                                    </p:set>
                                    <p:anim calcmode="lin" valueType="num">
                                      <p:cBhvr>
                                        <p:cTn id="11" dur="50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55"/>
                                        </p:tgtEl>
                                        <p:attrNameLst>
                                          <p:attrName>ppt_y</p:attrName>
                                        </p:attrNameLst>
                                      </p:cBhvr>
                                      <p:tavLst>
                                        <p:tav tm="0">
                                          <p:val>
                                            <p:strVal val="#ppt_y"/>
                                          </p:val>
                                        </p:tav>
                                        <p:tav tm="100000">
                                          <p:val>
                                            <p:strVal val="#ppt_y"/>
                                          </p:val>
                                        </p:tav>
                                      </p:tavLst>
                                    </p:anim>
                                    <p:anim calcmode="lin" valueType="num">
                                      <p:cBhvr>
                                        <p:cTn id="13" dur="50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047069" y="1124927"/>
            <a:ext cx="6776716" cy="4502116"/>
            <a:chOff x="2098" y="2018"/>
            <a:chExt cx="11656" cy="7744"/>
          </a:xfrm>
        </p:grpSpPr>
        <p:grpSp>
          <p:nvGrpSpPr>
            <p:cNvPr id="4" name="组合 3"/>
            <p:cNvGrpSpPr/>
            <p:nvPr/>
          </p:nvGrpSpPr>
          <p:grpSpPr>
            <a:xfrm flipH="1">
              <a:off x="2098" y="2639"/>
              <a:ext cx="464" cy="6565"/>
              <a:chOff x="3324" y="2428"/>
              <a:chExt cx="464" cy="6565"/>
            </a:xfrm>
          </p:grpSpPr>
          <p:sp>
            <p:nvSpPr>
              <p:cNvPr id="1453" name="Oval 269"/>
              <p:cNvSpPr>
                <a:spLocks noChangeArrowheads="1"/>
              </p:cNvSpPr>
              <p:nvPr/>
            </p:nvSpPr>
            <p:spPr bwMode="auto">
              <a:xfrm>
                <a:off x="3437" y="5687"/>
                <a:ext cx="242" cy="254"/>
              </a:xfrm>
              <a:prstGeom prst="ellipse">
                <a:avLst/>
              </a:prstGeom>
              <a:gradFill>
                <a:gsLst>
                  <a:gs pos="0">
                    <a:srgbClr val="FECF40">
                      <a:alpha val="100000"/>
                    </a:srgbClr>
                  </a:gs>
                  <a:gs pos="100000">
                    <a:srgbClr val="846C21">
                      <a:alpha val="100000"/>
                      <a:lumMod val="47000"/>
                      <a:lumOff val="53000"/>
                    </a:srgbClr>
                  </a:gs>
                </a:gsLst>
                <a:lin ang="5400000" scaled="0"/>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prstClr val="black"/>
                  </a:solidFill>
                  <a:latin typeface="Times New Roman" panose="02020603050405020304" charset="0"/>
                </a:endParaRPr>
              </a:p>
            </p:txBody>
          </p:sp>
          <p:cxnSp>
            <p:nvCxnSpPr>
              <p:cNvPr id="30" name="直接连接符 29"/>
              <p:cNvCxnSpPr/>
              <p:nvPr/>
            </p:nvCxnSpPr>
            <p:spPr>
              <a:xfrm flipH="1">
                <a:off x="3551" y="2685"/>
                <a:ext cx="11" cy="6161"/>
              </a:xfrm>
              <a:prstGeom prst="line">
                <a:avLst/>
              </a:prstGeom>
              <a:ln w="139700">
                <a:gradFill>
                  <a:gsLst>
                    <a:gs pos="76000">
                      <a:srgbClr val="E08000">
                        <a:alpha val="100000"/>
                      </a:srgbClr>
                    </a:gs>
                    <a:gs pos="29000">
                      <a:srgbClr val="80D828">
                        <a:alpha val="100000"/>
                      </a:srgbClr>
                    </a:gs>
                    <a:gs pos="50000">
                      <a:srgbClr val="FFFF00"/>
                    </a:gs>
                    <a:gs pos="0">
                      <a:srgbClr val="00B050"/>
                    </a:gs>
                    <a:gs pos="100000">
                      <a:srgbClr val="C00000"/>
                    </a:gs>
                  </a:gsLst>
                  <a:lin ang="5400000" scaled="1"/>
                </a:gradFill>
              </a:ln>
            </p:spPr>
            <p:style>
              <a:lnRef idx="3">
                <a:schemeClr val="accent1"/>
              </a:lnRef>
              <a:fillRef idx="0">
                <a:schemeClr val="accent1"/>
              </a:fillRef>
              <a:effectRef idx="2">
                <a:schemeClr val="accent1"/>
              </a:effectRef>
              <a:fontRef idx="minor">
                <a:schemeClr val="tx1"/>
              </a:fontRef>
            </p:style>
          </p:cxnSp>
          <p:sp>
            <p:nvSpPr>
              <p:cNvPr id="1458" name="Oval 269"/>
              <p:cNvSpPr>
                <a:spLocks noChangeArrowheads="1"/>
              </p:cNvSpPr>
              <p:nvPr/>
            </p:nvSpPr>
            <p:spPr bwMode="auto">
              <a:xfrm flipH="1" flipV="1">
                <a:off x="3324" y="8549"/>
                <a:ext cx="464" cy="445"/>
              </a:xfrm>
              <a:prstGeom prst="ellipse">
                <a:avLst/>
              </a:prstGeom>
              <a:gradFill>
                <a:gsLst>
                  <a:gs pos="0">
                    <a:srgbClr val="E30000"/>
                  </a:gs>
                  <a:gs pos="100000">
                    <a:srgbClr val="760303"/>
                  </a:gs>
                </a:gsLst>
                <a:lin ang="5400000" scaled="0"/>
              </a:gradFill>
              <a:ln w="9525">
                <a:noFill/>
                <a:round/>
              </a:ln>
            </p:spPr>
            <p:txBody>
              <a:bodyPr vert="horz" wrap="square" lIns="91440" tIns="45720" rIns="91440" bIns="45720" numCol="1" anchor="t" anchorCtr="0" compatLnSpc="1"/>
              <a:lstStyle/>
              <a:p>
                <a:pPr algn="l"/>
                <a:endParaRPr lang="zh-CN" altLang="en-US" sz="1355">
                  <a:solidFill>
                    <a:prstClr val="black"/>
                  </a:solidFill>
                  <a:latin typeface="Times New Roman" panose="02020603050405020304" charset="0"/>
                </a:endParaRPr>
              </a:p>
            </p:txBody>
          </p:sp>
          <p:sp>
            <p:nvSpPr>
              <p:cNvPr id="1451" name="Oval 269"/>
              <p:cNvSpPr>
                <a:spLocks noChangeArrowheads="1"/>
              </p:cNvSpPr>
              <p:nvPr/>
            </p:nvSpPr>
            <p:spPr bwMode="auto">
              <a:xfrm rot="10800000">
                <a:off x="3344" y="2428"/>
                <a:ext cx="435" cy="445"/>
              </a:xfrm>
              <a:prstGeom prst="ellipse">
                <a:avLst/>
              </a:prstGeom>
              <a:gradFill>
                <a:gsLst>
                  <a:gs pos="0">
                    <a:srgbClr val="14CD68"/>
                  </a:gs>
                  <a:gs pos="100000">
                    <a:srgbClr val="0B6E38"/>
                  </a:gs>
                </a:gsLst>
                <a:lin ang="5400000" scaled="0"/>
              </a:gra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prstClr val="black"/>
                  </a:solidFill>
                  <a:latin typeface="Times New Roman" panose="02020603050405020304" charset="0"/>
                </a:endParaRPr>
              </a:p>
            </p:txBody>
          </p:sp>
        </p:grpSp>
        <p:grpSp>
          <p:nvGrpSpPr>
            <p:cNvPr id="131" name="组合 130"/>
            <p:cNvGrpSpPr/>
            <p:nvPr/>
          </p:nvGrpSpPr>
          <p:grpSpPr>
            <a:xfrm flipH="1">
              <a:off x="4742" y="2018"/>
              <a:ext cx="6474" cy="1893"/>
              <a:chOff x="4295" y="1972"/>
              <a:chExt cx="6474" cy="1893"/>
            </a:xfrm>
          </p:grpSpPr>
          <p:sp>
            <p:nvSpPr>
              <p:cNvPr id="31" name=" 184"/>
              <p:cNvSpPr>
                <a:spLocks noChangeAspect="1"/>
              </p:cNvSpPr>
              <p:nvPr/>
            </p:nvSpPr>
            <p:spPr>
              <a:xfrm>
                <a:off x="9012" y="2095"/>
                <a:ext cx="1757" cy="1757"/>
              </a:xfrm>
              <a:prstGeom prst="ellipse">
                <a:avLst/>
              </a:prstGeom>
              <a:solidFill>
                <a:schemeClr val="bg1"/>
              </a:solidFill>
              <a:ln>
                <a:solidFill>
                  <a:schemeClr val="bg2">
                    <a:lumMod val="90000"/>
                  </a:schemeClr>
                </a:solidFill>
              </a:ln>
              <a:effectLst>
                <a:outerShdw blurRad="279400" dist="76200" dir="30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endParaRPr lang="zh-CN" altLang="en-US">
                  <a:solidFill>
                    <a:srgbClr val="FFFFFF"/>
                  </a:solidFill>
                </a:endParaRPr>
              </a:p>
            </p:txBody>
          </p:sp>
          <p:grpSp>
            <p:nvGrpSpPr>
              <p:cNvPr id="50" name="组合 49"/>
              <p:cNvGrpSpPr>
                <a:grpSpLocks noChangeAspect="1"/>
              </p:cNvGrpSpPr>
              <p:nvPr/>
            </p:nvGrpSpPr>
            <p:grpSpPr>
              <a:xfrm>
                <a:off x="9156" y="2239"/>
                <a:ext cx="1467" cy="1467"/>
                <a:chOff x="6224892" y="4353111"/>
                <a:chExt cx="931637" cy="931637"/>
              </a:xfrm>
            </p:grpSpPr>
            <p:sp>
              <p:nvSpPr>
                <p:cNvPr id="51" name="椭圆 50"/>
                <p:cNvSpPr/>
                <p:nvPr/>
              </p:nvSpPr>
              <p:spPr>
                <a:xfrm>
                  <a:off x="6224892" y="4353111"/>
                  <a:ext cx="931637" cy="931637"/>
                </a:xfrm>
                <a:prstGeom prst="ellipse">
                  <a:avLst/>
                </a:prstGeom>
                <a:solidFill>
                  <a:srgbClr val="339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52" name="椭圆 51"/>
                <p:cNvSpPr/>
                <p:nvPr/>
              </p:nvSpPr>
              <p:spPr>
                <a:xfrm>
                  <a:off x="6309150" y="4437369"/>
                  <a:ext cx="763118" cy="763118"/>
                </a:xfrm>
                <a:prstGeom prst="ellipse">
                  <a:avLst/>
                </a:prstGeom>
                <a:gradFill flip="none" rotWithShape="1">
                  <a:gsLst>
                    <a:gs pos="0">
                      <a:schemeClr val="bg1">
                        <a:lumMod val="85000"/>
                      </a:schemeClr>
                    </a:gs>
                    <a:gs pos="100000">
                      <a:schemeClr val="bg1">
                        <a:lumMod val="60000"/>
                        <a:lumOff val="40000"/>
                      </a:schemeClr>
                    </a:gs>
                  </a:gsLst>
                  <a:lin ang="2700000" scaled="1"/>
                  <a:tileRect/>
                </a:gradFill>
                <a:ln>
                  <a:gradFill>
                    <a:gsLst>
                      <a:gs pos="0">
                        <a:schemeClr val="bg1"/>
                      </a:gs>
                      <a:gs pos="100000">
                        <a:schemeClr val="accent1">
                          <a:tint val="23500"/>
                          <a:satMod val="160000"/>
                        </a:schemeClr>
                      </a:gs>
                    </a:gsLst>
                    <a:lin ang="5400000" scaled="0"/>
                  </a:gra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grpSp>
              <p:nvGrpSpPr>
                <p:cNvPr id="53" name="组合 52"/>
                <p:cNvGrpSpPr/>
                <p:nvPr/>
              </p:nvGrpSpPr>
              <p:grpSpPr>
                <a:xfrm>
                  <a:off x="6560055" y="4656435"/>
                  <a:ext cx="280881" cy="344039"/>
                  <a:chOff x="6605340" y="4486155"/>
                  <a:chExt cx="403136" cy="493783"/>
                </a:xfrm>
                <a:solidFill>
                  <a:schemeClr val="tx1"/>
                </a:solidFill>
              </p:grpSpPr>
              <p:sp>
                <p:nvSpPr>
                  <p:cNvPr id="54" name="Freeform 115"/>
                  <p:cNvSpPr/>
                  <p:nvPr/>
                </p:nvSpPr>
                <p:spPr bwMode="auto">
                  <a:xfrm>
                    <a:off x="6743694" y="4903605"/>
                    <a:ext cx="47708" cy="48902"/>
                  </a:xfrm>
                  <a:custGeom>
                    <a:avLst/>
                    <a:gdLst>
                      <a:gd name="T0" fmla="*/ 12 w 17"/>
                      <a:gd name="T1" fmla="*/ 0 h 17"/>
                      <a:gd name="T2" fmla="*/ 12 w 17"/>
                      <a:gd name="T3" fmla="*/ 4 h 17"/>
                      <a:gd name="T4" fmla="*/ 15 w 17"/>
                      <a:gd name="T5" fmla="*/ 9 h 17"/>
                      <a:gd name="T6" fmla="*/ 8 w 17"/>
                      <a:gd name="T7" fmla="*/ 14 h 17"/>
                      <a:gd name="T8" fmla="*/ 3 w 17"/>
                      <a:gd name="T9" fmla="*/ 7 h 17"/>
                      <a:gd name="T10" fmla="*/ 5 w 17"/>
                      <a:gd name="T11" fmla="*/ 4 h 17"/>
                      <a:gd name="T12" fmla="*/ 5 w 17"/>
                      <a:gd name="T13" fmla="*/ 1 h 17"/>
                      <a:gd name="T14" fmla="*/ 0 w 17"/>
                      <a:gd name="T15" fmla="*/ 8 h 17"/>
                      <a:gd name="T16" fmla="*/ 9 w 17"/>
                      <a:gd name="T17" fmla="*/ 17 h 17"/>
                      <a:gd name="T18" fmla="*/ 17 w 17"/>
                      <a:gd name="T19" fmla="*/ 8 h 17"/>
                      <a:gd name="T20" fmla="*/ 12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2" y="0"/>
                        </a:moveTo>
                        <a:cubicBezTo>
                          <a:pt x="12" y="4"/>
                          <a:pt x="12" y="4"/>
                          <a:pt x="12" y="4"/>
                        </a:cubicBezTo>
                        <a:cubicBezTo>
                          <a:pt x="14" y="5"/>
                          <a:pt x="15" y="7"/>
                          <a:pt x="15" y="9"/>
                        </a:cubicBezTo>
                        <a:cubicBezTo>
                          <a:pt x="14" y="12"/>
                          <a:pt x="11" y="14"/>
                          <a:pt x="8" y="14"/>
                        </a:cubicBezTo>
                        <a:cubicBezTo>
                          <a:pt x="5" y="14"/>
                          <a:pt x="3" y="11"/>
                          <a:pt x="3" y="7"/>
                        </a:cubicBezTo>
                        <a:cubicBezTo>
                          <a:pt x="3" y="6"/>
                          <a:pt x="4" y="5"/>
                          <a:pt x="5" y="4"/>
                        </a:cubicBezTo>
                        <a:cubicBezTo>
                          <a:pt x="5" y="1"/>
                          <a:pt x="5" y="1"/>
                          <a:pt x="5" y="1"/>
                        </a:cubicBezTo>
                        <a:cubicBezTo>
                          <a:pt x="2" y="2"/>
                          <a:pt x="0" y="5"/>
                          <a:pt x="0" y="8"/>
                        </a:cubicBezTo>
                        <a:cubicBezTo>
                          <a:pt x="0" y="13"/>
                          <a:pt x="4" y="17"/>
                          <a:pt x="9" y="17"/>
                        </a:cubicBezTo>
                        <a:cubicBezTo>
                          <a:pt x="14" y="17"/>
                          <a:pt x="17" y="13"/>
                          <a:pt x="17" y="8"/>
                        </a:cubicBezTo>
                        <a:cubicBezTo>
                          <a:pt x="17" y="5"/>
                          <a:pt x="15" y="2"/>
                          <a:pt x="1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55" name="Rectangle 116"/>
                  <p:cNvSpPr>
                    <a:spLocks noChangeArrowheads="1"/>
                  </p:cNvSpPr>
                  <p:nvPr/>
                </p:nvSpPr>
                <p:spPr bwMode="auto">
                  <a:xfrm>
                    <a:off x="6762778" y="4895255"/>
                    <a:ext cx="8349" cy="3458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3" rIns="91428" bIns="45713" numCol="1" anchor="t" anchorCtr="0" compatLnSpc="1"/>
                  <a:lstStyle/>
                  <a:p>
                    <a:pPr algn="l"/>
                    <a:endParaRPr lang="zh-CN" altLang="en-US" sz="1705"/>
                  </a:p>
                </p:txBody>
              </p:sp>
              <p:sp>
                <p:nvSpPr>
                  <p:cNvPr id="56" name="Freeform 117"/>
                  <p:cNvSpPr/>
                  <p:nvPr/>
                </p:nvSpPr>
                <p:spPr bwMode="auto">
                  <a:xfrm>
                    <a:off x="6754428" y="4684146"/>
                    <a:ext cx="51287" cy="134777"/>
                  </a:xfrm>
                  <a:custGeom>
                    <a:avLst/>
                    <a:gdLst>
                      <a:gd name="T0" fmla="*/ 22 w 43"/>
                      <a:gd name="T1" fmla="*/ 0 h 113"/>
                      <a:gd name="T2" fmla="*/ 0 w 43"/>
                      <a:gd name="T3" fmla="*/ 16 h 113"/>
                      <a:gd name="T4" fmla="*/ 0 w 43"/>
                      <a:gd name="T5" fmla="*/ 113 h 113"/>
                      <a:gd name="T6" fmla="*/ 43 w 43"/>
                      <a:gd name="T7" fmla="*/ 113 h 113"/>
                      <a:gd name="T8" fmla="*/ 43 w 43"/>
                      <a:gd name="T9" fmla="*/ 19 h 113"/>
                      <a:gd name="T10" fmla="*/ 22 w 43"/>
                      <a:gd name="T11" fmla="*/ 0 h 113"/>
                    </a:gdLst>
                    <a:ahLst/>
                    <a:cxnLst>
                      <a:cxn ang="0">
                        <a:pos x="T0" y="T1"/>
                      </a:cxn>
                      <a:cxn ang="0">
                        <a:pos x="T2" y="T3"/>
                      </a:cxn>
                      <a:cxn ang="0">
                        <a:pos x="T4" y="T5"/>
                      </a:cxn>
                      <a:cxn ang="0">
                        <a:pos x="T6" y="T7"/>
                      </a:cxn>
                      <a:cxn ang="0">
                        <a:pos x="T8" y="T9"/>
                      </a:cxn>
                      <a:cxn ang="0">
                        <a:pos x="T10" y="T11"/>
                      </a:cxn>
                    </a:cxnLst>
                    <a:rect l="0" t="0" r="r" b="b"/>
                    <a:pathLst>
                      <a:path w="43" h="113">
                        <a:moveTo>
                          <a:pt x="22" y="0"/>
                        </a:moveTo>
                        <a:lnTo>
                          <a:pt x="0" y="16"/>
                        </a:lnTo>
                        <a:lnTo>
                          <a:pt x="0" y="113"/>
                        </a:lnTo>
                        <a:lnTo>
                          <a:pt x="43" y="113"/>
                        </a:lnTo>
                        <a:lnTo>
                          <a:pt x="43" y="19"/>
                        </a:lnTo>
                        <a:lnTo>
                          <a:pt x="22"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57" name="Freeform 118"/>
                  <p:cNvSpPr/>
                  <p:nvPr/>
                </p:nvSpPr>
                <p:spPr bwMode="auto">
                  <a:xfrm>
                    <a:off x="6839111" y="4709192"/>
                    <a:ext cx="51287" cy="109730"/>
                  </a:xfrm>
                  <a:custGeom>
                    <a:avLst/>
                    <a:gdLst>
                      <a:gd name="T0" fmla="*/ 10 w 43"/>
                      <a:gd name="T1" fmla="*/ 29 h 92"/>
                      <a:gd name="T2" fmla="*/ 0 w 43"/>
                      <a:gd name="T3" fmla="*/ 21 h 92"/>
                      <a:gd name="T4" fmla="*/ 0 w 43"/>
                      <a:gd name="T5" fmla="*/ 92 h 92"/>
                      <a:gd name="T6" fmla="*/ 43 w 43"/>
                      <a:gd name="T7" fmla="*/ 92 h 92"/>
                      <a:gd name="T8" fmla="*/ 43 w 43"/>
                      <a:gd name="T9" fmla="*/ 0 h 92"/>
                      <a:gd name="T10" fmla="*/ 10 w 43"/>
                      <a:gd name="T11" fmla="*/ 29 h 92"/>
                    </a:gdLst>
                    <a:ahLst/>
                    <a:cxnLst>
                      <a:cxn ang="0">
                        <a:pos x="T0" y="T1"/>
                      </a:cxn>
                      <a:cxn ang="0">
                        <a:pos x="T2" y="T3"/>
                      </a:cxn>
                      <a:cxn ang="0">
                        <a:pos x="T4" y="T5"/>
                      </a:cxn>
                      <a:cxn ang="0">
                        <a:pos x="T6" y="T7"/>
                      </a:cxn>
                      <a:cxn ang="0">
                        <a:pos x="T8" y="T9"/>
                      </a:cxn>
                      <a:cxn ang="0">
                        <a:pos x="T10" y="T11"/>
                      </a:cxn>
                    </a:cxnLst>
                    <a:rect l="0" t="0" r="r" b="b"/>
                    <a:pathLst>
                      <a:path w="43" h="92">
                        <a:moveTo>
                          <a:pt x="10" y="29"/>
                        </a:moveTo>
                        <a:lnTo>
                          <a:pt x="0" y="21"/>
                        </a:lnTo>
                        <a:lnTo>
                          <a:pt x="0" y="92"/>
                        </a:lnTo>
                        <a:lnTo>
                          <a:pt x="43" y="92"/>
                        </a:lnTo>
                        <a:lnTo>
                          <a:pt x="43" y="0"/>
                        </a:lnTo>
                        <a:lnTo>
                          <a:pt x="10" y="2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58" name="Freeform 119"/>
                  <p:cNvSpPr/>
                  <p:nvPr/>
                </p:nvSpPr>
                <p:spPr bwMode="auto">
                  <a:xfrm>
                    <a:off x="6669746" y="4731854"/>
                    <a:ext cx="51287" cy="87068"/>
                  </a:xfrm>
                  <a:custGeom>
                    <a:avLst/>
                    <a:gdLst>
                      <a:gd name="T0" fmla="*/ 0 w 43"/>
                      <a:gd name="T1" fmla="*/ 36 h 73"/>
                      <a:gd name="T2" fmla="*/ 0 w 43"/>
                      <a:gd name="T3" fmla="*/ 73 h 73"/>
                      <a:gd name="T4" fmla="*/ 43 w 43"/>
                      <a:gd name="T5" fmla="*/ 73 h 73"/>
                      <a:gd name="T6" fmla="*/ 43 w 43"/>
                      <a:gd name="T7" fmla="*/ 0 h 73"/>
                      <a:gd name="T8" fmla="*/ 0 w 43"/>
                      <a:gd name="T9" fmla="*/ 36 h 73"/>
                    </a:gdLst>
                    <a:ahLst/>
                    <a:cxnLst>
                      <a:cxn ang="0">
                        <a:pos x="T0" y="T1"/>
                      </a:cxn>
                      <a:cxn ang="0">
                        <a:pos x="T2" y="T3"/>
                      </a:cxn>
                      <a:cxn ang="0">
                        <a:pos x="T4" y="T5"/>
                      </a:cxn>
                      <a:cxn ang="0">
                        <a:pos x="T6" y="T7"/>
                      </a:cxn>
                      <a:cxn ang="0">
                        <a:pos x="T8" y="T9"/>
                      </a:cxn>
                    </a:cxnLst>
                    <a:rect l="0" t="0" r="r" b="b"/>
                    <a:pathLst>
                      <a:path w="43" h="73">
                        <a:moveTo>
                          <a:pt x="0" y="36"/>
                        </a:moveTo>
                        <a:lnTo>
                          <a:pt x="0" y="73"/>
                        </a:lnTo>
                        <a:lnTo>
                          <a:pt x="43" y="73"/>
                        </a:lnTo>
                        <a:lnTo>
                          <a:pt x="43" y="0"/>
                        </a:lnTo>
                        <a:lnTo>
                          <a:pt x="0" y="3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59" name="Freeform 120"/>
                  <p:cNvSpPr/>
                  <p:nvPr/>
                </p:nvSpPr>
                <p:spPr bwMode="auto">
                  <a:xfrm>
                    <a:off x="6927372" y="4636437"/>
                    <a:ext cx="50094" cy="182485"/>
                  </a:xfrm>
                  <a:custGeom>
                    <a:avLst/>
                    <a:gdLst>
                      <a:gd name="T0" fmla="*/ 0 w 42"/>
                      <a:gd name="T1" fmla="*/ 153 h 153"/>
                      <a:gd name="T2" fmla="*/ 42 w 42"/>
                      <a:gd name="T3" fmla="*/ 153 h 153"/>
                      <a:gd name="T4" fmla="*/ 42 w 42"/>
                      <a:gd name="T5" fmla="*/ 0 h 153"/>
                      <a:gd name="T6" fmla="*/ 0 w 42"/>
                      <a:gd name="T7" fmla="*/ 35 h 153"/>
                      <a:gd name="T8" fmla="*/ 0 w 42"/>
                      <a:gd name="T9" fmla="*/ 153 h 153"/>
                    </a:gdLst>
                    <a:ahLst/>
                    <a:cxnLst>
                      <a:cxn ang="0">
                        <a:pos x="T0" y="T1"/>
                      </a:cxn>
                      <a:cxn ang="0">
                        <a:pos x="T2" y="T3"/>
                      </a:cxn>
                      <a:cxn ang="0">
                        <a:pos x="T4" y="T5"/>
                      </a:cxn>
                      <a:cxn ang="0">
                        <a:pos x="T6" y="T7"/>
                      </a:cxn>
                      <a:cxn ang="0">
                        <a:pos x="T8" y="T9"/>
                      </a:cxn>
                    </a:cxnLst>
                    <a:rect l="0" t="0" r="r" b="b"/>
                    <a:pathLst>
                      <a:path w="42" h="153">
                        <a:moveTo>
                          <a:pt x="0" y="153"/>
                        </a:moveTo>
                        <a:lnTo>
                          <a:pt x="42" y="153"/>
                        </a:lnTo>
                        <a:lnTo>
                          <a:pt x="42" y="0"/>
                        </a:lnTo>
                        <a:lnTo>
                          <a:pt x="0" y="35"/>
                        </a:lnTo>
                        <a:lnTo>
                          <a:pt x="0" y="15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60" name="Freeform 121"/>
                  <p:cNvSpPr/>
                  <p:nvPr/>
                </p:nvSpPr>
                <p:spPr bwMode="auto">
                  <a:xfrm>
                    <a:off x="6904710" y="4556525"/>
                    <a:ext cx="25047" cy="51287"/>
                  </a:xfrm>
                  <a:custGeom>
                    <a:avLst/>
                    <a:gdLst>
                      <a:gd name="T0" fmla="*/ 21 w 21"/>
                      <a:gd name="T1" fmla="*/ 22 h 43"/>
                      <a:gd name="T2" fmla="*/ 0 w 21"/>
                      <a:gd name="T3" fmla="*/ 0 h 43"/>
                      <a:gd name="T4" fmla="*/ 0 w 21"/>
                      <a:gd name="T5" fmla="*/ 43 h 43"/>
                      <a:gd name="T6" fmla="*/ 21 w 21"/>
                      <a:gd name="T7" fmla="*/ 22 h 43"/>
                    </a:gdLst>
                    <a:ahLst/>
                    <a:cxnLst>
                      <a:cxn ang="0">
                        <a:pos x="T0" y="T1"/>
                      </a:cxn>
                      <a:cxn ang="0">
                        <a:pos x="T2" y="T3"/>
                      </a:cxn>
                      <a:cxn ang="0">
                        <a:pos x="T4" y="T5"/>
                      </a:cxn>
                      <a:cxn ang="0">
                        <a:pos x="T6" y="T7"/>
                      </a:cxn>
                    </a:cxnLst>
                    <a:rect l="0" t="0" r="r" b="b"/>
                    <a:pathLst>
                      <a:path w="21" h="43">
                        <a:moveTo>
                          <a:pt x="21" y="22"/>
                        </a:moveTo>
                        <a:lnTo>
                          <a:pt x="0" y="0"/>
                        </a:lnTo>
                        <a:lnTo>
                          <a:pt x="0" y="43"/>
                        </a:lnTo>
                        <a:lnTo>
                          <a:pt x="21" y="2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61" name="Freeform 122"/>
                  <p:cNvSpPr>
                    <a:spLocks noEditPoints="1"/>
                  </p:cNvSpPr>
                  <p:nvPr/>
                </p:nvSpPr>
                <p:spPr bwMode="auto">
                  <a:xfrm>
                    <a:off x="6605340" y="4486155"/>
                    <a:ext cx="332767" cy="493783"/>
                  </a:xfrm>
                  <a:custGeom>
                    <a:avLst/>
                    <a:gdLst>
                      <a:gd name="T0" fmla="*/ 108 w 118"/>
                      <a:gd name="T1" fmla="*/ 69 h 175"/>
                      <a:gd name="T2" fmla="*/ 107 w 118"/>
                      <a:gd name="T3" fmla="*/ 70 h 175"/>
                      <a:gd name="T4" fmla="*/ 107 w 118"/>
                      <a:gd name="T5" fmla="*/ 123 h 175"/>
                      <a:gd name="T6" fmla="*/ 106 w 118"/>
                      <a:gd name="T7" fmla="*/ 123 h 175"/>
                      <a:gd name="T8" fmla="*/ 106 w 118"/>
                      <a:gd name="T9" fmla="*/ 136 h 175"/>
                      <a:gd name="T10" fmla="*/ 12 w 118"/>
                      <a:gd name="T11" fmla="*/ 136 h 175"/>
                      <a:gd name="T12" fmla="*/ 12 w 118"/>
                      <a:gd name="T13" fmla="*/ 12 h 175"/>
                      <a:gd name="T14" fmla="*/ 106 w 118"/>
                      <a:gd name="T15" fmla="*/ 12 h 175"/>
                      <a:gd name="T16" fmla="*/ 106 w 118"/>
                      <a:gd name="T17" fmla="*/ 15 h 175"/>
                      <a:gd name="T18" fmla="*/ 118 w 118"/>
                      <a:gd name="T19" fmla="*/ 15 h 175"/>
                      <a:gd name="T20" fmla="*/ 118 w 118"/>
                      <a:gd name="T21" fmla="*/ 10 h 175"/>
                      <a:gd name="T22" fmla="*/ 108 w 118"/>
                      <a:gd name="T23" fmla="*/ 0 h 175"/>
                      <a:gd name="T24" fmla="*/ 9 w 118"/>
                      <a:gd name="T25" fmla="*/ 0 h 175"/>
                      <a:gd name="T26" fmla="*/ 0 w 118"/>
                      <a:gd name="T27" fmla="*/ 10 h 175"/>
                      <a:gd name="T28" fmla="*/ 0 w 118"/>
                      <a:gd name="T29" fmla="*/ 165 h 175"/>
                      <a:gd name="T30" fmla="*/ 9 w 118"/>
                      <a:gd name="T31" fmla="*/ 175 h 175"/>
                      <a:gd name="T32" fmla="*/ 108 w 118"/>
                      <a:gd name="T33" fmla="*/ 175 h 175"/>
                      <a:gd name="T34" fmla="*/ 118 w 118"/>
                      <a:gd name="T35" fmla="*/ 165 h 175"/>
                      <a:gd name="T36" fmla="*/ 118 w 118"/>
                      <a:gd name="T37" fmla="*/ 123 h 175"/>
                      <a:gd name="T38" fmla="*/ 108 w 118"/>
                      <a:gd name="T39" fmla="*/ 123 h 175"/>
                      <a:gd name="T40" fmla="*/ 108 w 118"/>
                      <a:gd name="T41" fmla="*/ 69 h 175"/>
                      <a:gd name="T42" fmla="*/ 58 w 118"/>
                      <a:gd name="T43" fmla="*/ 170 h 175"/>
                      <a:gd name="T44" fmla="*/ 43 w 118"/>
                      <a:gd name="T45" fmla="*/ 155 h 175"/>
                      <a:gd name="T46" fmla="*/ 58 w 118"/>
                      <a:gd name="T47" fmla="*/ 140 h 175"/>
                      <a:gd name="T48" fmla="*/ 73 w 118"/>
                      <a:gd name="T49" fmla="*/ 155 h 175"/>
                      <a:gd name="T50" fmla="*/ 58 w 118"/>
                      <a:gd name="T51"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75">
                        <a:moveTo>
                          <a:pt x="108" y="69"/>
                        </a:moveTo>
                        <a:cubicBezTo>
                          <a:pt x="107" y="70"/>
                          <a:pt x="107" y="70"/>
                          <a:pt x="107" y="70"/>
                        </a:cubicBezTo>
                        <a:cubicBezTo>
                          <a:pt x="107" y="123"/>
                          <a:pt x="107" y="123"/>
                          <a:pt x="107" y="123"/>
                        </a:cubicBezTo>
                        <a:cubicBezTo>
                          <a:pt x="106" y="123"/>
                          <a:pt x="106" y="123"/>
                          <a:pt x="106" y="123"/>
                        </a:cubicBezTo>
                        <a:cubicBezTo>
                          <a:pt x="106" y="136"/>
                          <a:pt x="106" y="136"/>
                          <a:pt x="106" y="136"/>
                        </a:cubicBezTo>
                        <a:cubicBezTo>
                          <a:pt x="12" y="136"/>
                          <a:pt x="12" y="136"/>
                          <a:pt x="12" y="136"/>
                        </a:cubicBezTo>
                        <a:cubicBezTo>
                          <a:pt x="12" y="12"/>
                          <a:pt x="12" y="12"/>
                          <a:pt x="12" y="12"/>
                        </a:cubicBezTo>
                        <a:cubicBezTo>
                          <a:pt x="106" y="12"/>
                          <a:pt x="106" y="12"/>
                          <a:pt x="106" y="12"/>
                        </a:cubicBezTo>
                        <a:cubicBezTo>
                          <a:pt x="106" y="15"/>
                          <a:pt x="106" y="15"/>
                          <a:pt x="106" y="15"/>
                        </a:cubicBezTo>
                        <a:cubicBezTo>
                          <a:pt x="118" y="15"/>
                          <a:pt x="118" y="15"/>
                          <a:pt x="118" y="15"/>
                        </a:cubicBezTo>
                        <a:cubicBezTo>
                          <a:pt x="118" y="10"/>
                          <a:pt x="118" y="10"/>
                          <a:pt x="118" y="10"/>
                        </a:cubicBezTo>
                        <a:cubicBezTo>
                          <a:pt x="118" y="4"/>
                          <a:pt x="114" y="0"/>
                          <a:pt x="108" y="0"/>
                        </a:cubicBezTo>
                        <a:cubicBezTo>
                          <a:pt x="9" y="0"/>
                          <a:pt x="9" y="0"/>
                          <a:pt x="9" y="0"/>
                        </a:cubicBezTo>
                        <a:cubicBezTo>
                          <a:pt x="4" y="0"/>
                          <a:pt x="0" y="4"/>
                          <a:pt x="0" y="10"/>
                        </a:cubicBezTo>
                        <a:cubicBezTo>
                          <a:pt x="0" y="165"/>
                          <a:pt x="0" y="165"/>
                          <a:pt x="0" y="165"/>
                        </a:cubicBezTo>
                        <a:cubicBezTo>
                          <a:pt x="0" y="171"/>
                          <a:pt x="4" y="175"/>
                          <a:pt x="9" y="175"/>
                        </a:cubicBezTo>
                        <a:cubicBezTo>
                          <a:pt x="108" y="175"/>
                          <a:pt x="108" y="175"/>
                          <a:pt x="108" y="175"/>
                        </a:cubicBezTo>
                        <a:cubicBezTo>
                          <a:pt x="114" y="175"/>
                          <a:pt x="118" y="171"/>
                          <a:pt x="118" y="165"/>
                        </a:cubicBezTo>
                        <a:cubicBezTo>
                          <a:pt x="118" y="123"/>
                          <a:pt x="118" y="123"/>
                          <a:pt x="118" y="123"/>
                        </a:cubicBezTo>
                        <a:cubicBezTo>
                          <a:pt x="108" y="123"/>
                          <a:pt x="108" y="123"/>
                          <a:pt x="108" y="123"/>
                        </a:cubicBezTo>
                        <a:lnTo>
                          <a:pt x="108" y="69"/>
                        </a:lnTo>
                        <a:close/>
                        <a:moveTo>
                          <a:pt x="58" y="170"/>
                        </a:moveTo>
                        <a:cubicBezTo>
                          <a:pt x="50" y="170"/>
                          <a:pt x="43" y="163"/>
                          <a:pt x="43" y="155"/>
                        </a:cubicBezTo>
                        <a:cubicBezTo>
                          <a:pt x="43" y="147"/>
                          <a:pt x="50" y="140"/>
                          <a:pt x="58" y="140"/>
                        </a:cubicBezTo>
                        <a:cubicBezTo>
                          <a:pt x="66" y="140"/>
                          <a:pt x="73" y="147"/>
                          <a:pt x="73" y="155"/>
                        </a:cubicBezTo>
                        <a:cubicBezTo>
                          <a:pt x="73" y="163"/>
                          <a:pt x="66" y="170"/>
                          <a:pt x="58" y="17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62" name="Freeform 123"/>
                  <p:cNvSpPr/>
                  <p:nvPr/>
                </p:nvSpPr>
                <p:spPr bwMode="auto">
                  <a:xfrm>
                    <a:off x="6669746" y="4543406"/>
                    <a:ext cx="338730" cy="200376"/>
                  </a:xfrm>
                  <a:custGeom>
                    <a:avLst/>
                    <a:gdLst>
                      <a:gd name="T0" fmla="*/ 204 w 284"/>
                      <a:gd name="T1" fmla="*/ 0 h 168"/>
                      <a:gd name="T2" fmla="*/ 239 w 284"/>
                      <a:gd name="T3" fmla="*/ 35 h 168"/>
                      <a:gd name="T4" fmla="*/ 152 w 284"/>
                      <a:gd name="T5" fmla="*/ 108 h 168"/>
                      <a:gd name="T6" fmla="*/ 93 w 284"/>
                      <a:gd name="T7" fmla="*/ 59 h 168"/>
                      <a:gd name="T8" fmla="*/ 0 w 284"/>
                      <a:gd name="T9" fmla="*/ 134 h 168"/>
                      <a:gd name="T10" fmla="*/ 0 w 284"/>
                      <a:gd name="T11" fmla="*/ 168 h 168"/>
                      <a:gd name="T12" fmla="*/ 93 w 284"/>
                      <a:gd name="T13" fmla="*/ 92 h 168"/>
                      <a:gd name="T14" fmla="*/ 152 w 284"/>
                      <a:gd name="T15" fmla="*/ 142 h 168"/>
                      <a:gd name="T16" fmla="*/ 256 w 284"/>
                      <a:gd name="T17" fmla="*/ 52 h 168"/>
                      <a:gd name="T18" fmla="*/ 284 w 284"/>
                      <a:gd name="T19" fmla="*/ 80 h 168"/>
                      <a:gd name="T20" fmla="*/ 284 w 284"/>
                      <a:gd name="T21" fmla="*/ 0 h 168"/>
                      <a:gd name="T22" fmla="*/ 204 w 284"/>
                      <a:gd name="T2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68">
                        <a:moveTo>
                          <a:pt x="204" y="0"/>
                        </a:moveTo>
                        <a:lnTo>
                          <a:pt x="239" y="35"/>
                        </a:lnTo>
                        <a:lnTo>
                          <a:pt x="152" y="108"/>
                        </a:lnTo>
                        <a:lnTo>
                          <a:pt x="93" y="59"/>
                        </a:lnTo>
                        <a:lnTo>
                          <a:pt x="0" y="134"/>
                        </a:lnTo>
                        <a:lnTo>
                          <a:pt x="0" y="168"/>
                        </a:lnTo>
                        <a:lnTo>
                          <a:pt x="93" y="92"/>
                        </a:lnTo>
                        <a:lnTo>
                          <a:pt x="152" y="142"/>
                        </a:lnTo>
                        <a:lnTo>
                          <a:pt x="256" y="52"/>
                        </a:lnTo>
                        <a:lnTo>
                          <a:pt x="284" y="80"/>
                        </a:lnTo>
                        <a:lnTo>
                          <a:pt x="284" y="0"/>
                        </a:lnTo>
                        <a:lnTo>
                          <a:pt x="204"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grpSp>
          </p:grpSp>
          <p:grpSp>
            <p:nvGrpSpPr>
              <p:cNvPr id="70" name="组合 69"/>
              <p:cNvGrpSpPr/>
              <p:nvPr/>
            </p:nvGrpSpPr>
            <p:grpSpPr>
              <a:xfrm>
                <a:off x="9156" y="2215"/>
                <a:ext cx="1467" cy="1467"/>
                <a:chOff x="5814759" y="1352647"/>
                <a:chExt cx="931637" cy="931637"/>
              </a:xfrm>
            </p:grpSpPr>
            <p:sp>
              <p:nvSpPr>
                <p:cNvPr id="71" name="椭圆 70"/>
                <p:cNvSpPr/>
                <p:nvPr/>
              </p:nvSpPr>
              <p:spPr>
                <a:xfrm>
                  <a:off x="5814759" y="1352647"/>
                  <a:ext cx="931637" cy="931637"/>
                </a:xfrm>
                <a:prstGeom prst="ellipse">
                  <a:avLst/>
                </a:prstGeom>
                <a:solidFill>
                  <a:srgbClr val="3399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72" name="椭圆 71"/>
                <p:cNvSpPr/>
                <p:nvPr/>
              </p:nvSpPr>
              <p:spPr>
                <a:xfrm>
                  <a:off x="5899017" y="1436905"/>
                  <a:ext cx="763118" cy="763118"/>
                </a:xfrm>
                <a:prstGeom prst="ellipse">
                  <a:avLst/>
                </a:prstGeom>
                <a:gradFill>
                  <a:gsLst>
                    <a:gs pos="0">
                      <a:schemeClr val="bg1">
                        <a:lumMod val="85000"/>
                      </a:schemeClr>
                    </a:gs>
                    <a:gs pos="100000">
                      <a:schemeClr val="bg1">
                        <a:lumMod val="60000"/>
                        <a:lumOff val="40000"/>
                      </a:schemeClr>
                    </a:gs>
                  </a:gsLst>
                  <a:lin ang="54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grpSp>
              <p:nvGrpSpPr>
                <p:cNvPr id="73" name="组合 72"/>
                <p:cNvGrpSpPr/>
                <p:nvPr/>
              </p:nvGrpSpPr>
              <p:grpSpPr>
                <a:xfrm>
                  <a:off x="6113964" y="1661043"/>
                  <a:ext cx="352516" cy="331040"/>
                  <a:chOff x="3411256" y="4486155"/>
                  <a:chExt cx="567731" cy="533142"/>
                </a:xfrm>
                <a:solidFill>
                  <a:schemeClr val="tx1"/>
                </a:solidFill>
              </p:grpSpPr>
              <p:sp>
                <p:nvSpPr>
                  <p:cNvPr id="74" name="Freeform 156"/>
                  <p:cNvSpPr/>
                  <p:nvPr/>
                </p:nvSpPr>
                <p:spPr bwMode="auto">
                  <a:xfrm>
                    <a:off x="3411256" y="4486155"/>
                    <a:ext cx="363778" cy="435340"/>
                  </a:xfrm>
                  <a:custGeom>
                    <a:avLst/>
                    <a:gdLst>
                      <a:gd name="T0" fmla="*/ 11 w 129"/>
                      <a:gd name="T1" fmla="*/ 12 h 154"/>
                      <a:gd name="T2" fmla="*/ 118 w 129"/>
                      <a:gd name="T3" fmla="*/ 12 h 154"/>
                      <a:gd name="T4" fmla="*/ 118 w 129"/>
                      <a:gd name="T5" fmla="*/ 31 h 154"/>
                      <a:gd name="T6" fmla="*/ 129 w 129"/>
                      <a:gd name="T7" fmla="*/ 31 h 154"/>
                      <a:gd name="T8" fmla="*/ 129 w 129"/>
                      <a:gd name="T9" fmla="*/ 10 h 154"/>
                      <a:gd name="T10" fmla="*/ 120 w 129"/>
                      <a:gd name="T11" fmla="*/ 0 h 154"/>
                      <a:gd name="T12" fmla="*/ 10 w 129"/>
                      <a:gd name="T13" fmla="*/ 0 h 154"/>
                      <a:gd name="T14" fmla="*/ 0 w 129"/>
                      <a:gd name="T15" fmla="*/ 10 h 154"/>
                      <a:gd name="T16" fmla="*/ 0 w 129"/>
                      <a:gd name="T17" fmla="*/ 144 h 154"/>
                      <a:gd name="T18" fmla="*/ 10 w 129"/>
                      <a:gd name="T19" fmla="*/ 154 h 154"/>
                      <a:gd name="T20" fmla="*/ 69 w 129"/>
                      <a:gd name="T21" fmla="*/ 154 h 154"/>
                      <a:gd name="T22" fmla="*/ 69 w 129"/>
                      <a:gd name="T23" fmla="*/ 143 h 154"/>
                      <a:gd name="T24" fmla="*/ 11 w 129"/>
                      <a:gd name="T25" fmla="*/ 143 h 154"/>
                      <a:gd name="T26" fmla="*/ 11 w 129"/>
                      <a:gd name="T27"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154">
                        <a:moveTo>
                          <a:pt x="11" y="12"/>
                        </a:moveTo>
                        <a:cubicBezTo>
                          <a:pt x="118" y="12"/>
                          <a:pt x="118" y="12"/>
                          <a:pt x="118" y="12"/>
                        </a:cubicBezTo>
                        <a:cubicBezTo>
                          <a:pt x="118" y="31"/>
                          <a:pt x="118" y="31"/>
                          <a:pt x="118" y="31"/>
                        </a:cubicBezTo>
                        <a:cubicBezTo>
                          <a:pt x="129" y="31"/>
                          <a:pt x="129" y="31"/>
                          <a:pt x="129" y="31"/>
                        </a:cubicBezTo>
                        <a:cubicBezTo>
                          <a:pt x="129" y="10"/>
                          <a:pt x="129" y="10"/>
                          <a:pt x="129" y="10"/>
                        </a:cubicBezTo>
                        <a:cubicBezTo>
                          <a:pt x="129" y="5"/>
                          <a:pt x="125" y="0"/>
                          <a:pt x="120" y="0"/>
                        </a:cubicBezTo>
                        <a:cubicBezTo>
                          <a:pt x="10" y="0"/>
                          <a:pt x="10" y="0"/>
                          <a:pt x="10" y="0"/>
                        </a:cubicBezTo>
                        <a:cubicBezTo>
                          <a:pt x="5" y="0"/>
                          <a:pt x="0" y="5"/>
                          <a:pt x="0" y="10"/>
                        </a:cubicBezTo>
                        <a:cubicBezTo>
                          <a:pt x="0" y="144"/>
                          <a:pt x="0" y="144"/>
                          <a:pt x="0" y="144"/>
                        </a:cubicBezTo>
                        <a:cubicBezTo>
                          <a:pt x="0" y="150"/>
                          <a:pt x="5" y="154"/>
                          <a:pt x="10" y="154"/>
                        </a:cubicBezTo>
                        <a:cubicBezTo>
                          <a:pt x="69" y="154"/>
                          <a:pt x="69" y="154"/>
                          <a:pt x="69" y="154"/>
                        </a:cubicBezTo>
                        <a:cubicBezTo>
                          <a:pt x="69" y="143"/>
                          <a:pt x="69" y="143"/>
                          <a:pt x="69" y="143"/>
                        </a:cubicBezTo>
                        <a:cubicBezTo>
                          <a:pt x="11" y="143"/>
                          <a:pt x="11" y="143"/>
                          <a:pt x="11" y="143"/>
                        </a:cubicBezTo>
                        <a:lnTo>
                          <a:pt x="11" y="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75" name="Freeform 157"/>
                  <p:cNvSpPr>
                    <a:spLocks noEditPoints="1"/>
                  </p:cNvSpPr>
                  <p:nvPr/>
                </p:nvSpPr>
                <p:spPr bwMode="auto">
                  <a:xfrm>
                    <a:off x="3617595" y="4585150"/>
                    <a:ext cx="361392" cy="434147"/>
                  </a:xfrm>
                  <a:custGeom>
                    <a:avLst/>
                    <a:gdLst>
                      <a:gd name="T0" fmla="*/ 119 w 128"/>
                      <a:gd name="T1" fmla="*/ 0 h 154"/>
                      <a:gd name="T2" fmla="*/ 9 w 128"/>
                      <a:gd name="T3" fmla="*/ 0 h 154"/>
                      <a:gd name="T4" fmla="*/ 0 w 128"/>
                      <a:gd name="T5" fmla="*/ 10 h 154"/>
                      <a:gd name="T6" fmla="*/ 0 w 128"/>
                      <a:gd name="T7" fmla="*/ 144 h 154"/>
                      <a:gd name="T8" fmla="*/ 9 w 128"/>
                      <a:gd name="T9" fmla="*/ 154 h 154"/>
                      <a:gd name="T10" fmla="*/ 119 w 128"/>
                      <a:gd name="T11" fmla="*/ 154 h 154"/>
                      <a:gd name="T12" fmla="*/ 128 w 128"/>
                      <a:gd name="T13" fmla="*/ 144 h 154"/>
                      <a:gd name="T14" fmla="*/ 128 w 128"/>
                      <a:gd name="T15" fmla="*/ 10 h 154"/>
                      <a:gd name="T16" fmla="*/ 119 w 128"/>
                      <a:gd name="T17" fmla="*/ 0 h 154"/>
                      <a:gd name="T18" fmla="*/ 117 w 128"/>
                      <a:gd name="T19" fmla="*/ 142 h 154"/>
                      <a:gd name="T20" fmla="*/ 10 w 128"/>
                      <a:gd name="T21" fmla="*/ 142 h 154"/>
                      <a:gd name="T22" fmla="*/ 10 w 128"/>
                      <a:gd name="T23" fmla="*/ 12 h 154"/>
                      <a:gd name="T24" fmla="*/ 117 w 128"/>
                      <a:gd name="T25" fmla="*/ 12 h 154"/>
                      <a:gd name="T26" fmla="*/ 117 w 128"/>
                      <a:gd name="T27" fmla="*/ 14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54">
                        <a:moveTo>
                          <a:pt x="119" y="0"/>
                        </a:moveTo>
                        <a:cubicBezTo>
                          <a:pt x="9" y="0"/>
                          <a:pt x="9" y="0"/>
                          <a:pt x="9" y="0"/>
                        </a:cubicBezTo>
                        <a:cubicBezTo>
                          <a:pt x="4" y="0"/>
                          <a:pt x="0" y="5"/>
                          <a:pt x="0" y="10"/>
                        </a:cubicBezTo>
                        <a:cubicBezTo>
                          <a:pt x="0" y="144"/>
                          <a:pt x="0" y="144"/>
                          <a:pt x="0" y="144"/>
                        </a:cubicBezTo>
                        <a:cubicBezTo>
                          <a:pt x="0" y="150"/>
                          <a:pt x="4" y="154"/>
                          <a:pt x="9" y="154"/>
                        </a:cubicBezTo>
                        <a:cubicBezTo>
                          <a:pt x="119" y="154"/>
                          <a:pt x="119" y="154"/>
                          <a:pt x="119" y="154"/>
                        </a:cubicBezTo>
                        <a:cubicBezTo>
                          <a:pt x="124" y="154"/>
                          <a:pt x="128" y="150"/>
                          <a:pt x="128" y="144"/>
                        </a:cubicBezTo>
                        <a:cubicBezTo>
                          <a:pt x="128" y="10"/>
                          <a:pt x="128" y="10"/>
                          <a:pt x="128" y="10"/>
                        </a:cubicBezTo>
                        <a:cubicBezTo>
                          <a:pt x="128" y="5"/>
                          <a:pt x="124" y="0"/>
                          <a:pt x="119" y="0"/>
                        </a:cubicBezTo>
                        <a:close/>
                        <a:moveTo>
                          <a:pt x="117" y="142"/>
                        </a:moveTo>
                        <a:cubicBezTo>
                          <a:pt x="10" y="142"/>
                          <a:pt x="10" y="142"/>
                          <a:pt x="10" y="142"/>
                        </a:cubicBezTo>
                        <a:cubicBezTo>
                          <a:pt x="10" y="12"/>
                          <a:pt x="10" y="12"/>
                          <a:pt x="10" y="12"/>
                        </a:cubicBezTo>
                        <a:cubicBezTo>
                          <a:pt x="117" y="12"/>
                          <a:pt x="117" y="12"/>
                          <a:pt x="117" y="12"/>
                        </a:cubicBezTo>
                        <a:lnTo>
                          <a:pt x="117" y="14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76" name="Rectangle 158"/>
                  <p:cNvSpPr>
                    <a:spLocks noChangeArrowheads="1"/>
                  </p:cNvSpPr>
                  <p:nvPr/>
                </p:nvSpPr>
                <p:spPr bwMode="auto">
                  <a:xfrm>
                    <a:off x="3671267" y="4692494"/>
                    <a:ext cx="256434" cy="2504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3" rIns="91428" bIns="45713" numCol="1" anchor="t" anchorCtr="0" compatLnSpc="1"/>
                  <a:lstStyle/>
                  <a:p>
                    <a:pPr algn="l"/>
                    <a:endParaRPr lang="zh-CN" altLang="en-US" sz="1705"/>
                  </a:p>
                </p:txBody>
              </p:sp>
              <p:sp>
                <p:nvSpPr>
                  <p:cNvPr id="77" name="Rectangle 159"/>
                  <p:cNvSpPr>
                    <a:spLocks noChangeArrowheads="1"/>
                  </p:cNvSpPr>
                  <p:nvPr/>
                </p:nvSpPr>
                <p:spPr bwMode="auto">
                  <a:xfrm>
                    <a:off x="3671267" y="4760479"/>
                    <a:ext cx="256434" cy="25047"/>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3" rIns="91428" bIns="45713" numCol="1" anchor="t" anchorCtr="0" compatLnSpc="1"/>
                  <a:lstStyle/>
                  <a:p>
                    <a:pPr algn="l"/>
                    <a:endParaRPr lang="zh-CN" altLang="en-US" sz="1705"/>
                  </a:p>
                </p:txBody>
              </p:sp>
              <p:sp>
                <p:nvSpPr>
                  <p:cNvPr id="78" name="Rectangle 160"/>
                  <p:cNvSpPr>
                    <a:spLocks noChangeArrowheads="1"/>
                  </p:cNvSpPr>
                  <p:nvPr/>
                </p:nvSpPr>
                <p:spPr bwMode="auto">
                  <a:xfrm>
                    <a:off x="3671267" y="4828463"/>
                    <a:ext cx="256434" cy="2146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3" rIns="91428" bIns="45713" numCol="1" anchor="t" anchorCtr="0" compatLnSpc="1"/>
                  <a:lstStyle/>
                  <a:p>
                    <a:pPr algn="l"/>
                    <a:endParaRPr lang="zh-CN" altLang="en-US" sz="1705"/>
                  </a:p>
                </p:txBody>
              </p:sp>
              <p:sp>
                <p:nvSpPr>
                  <p:cNvPr id="79" name="Rectangle 161"/>
                  <p:cNvSpPr>
                    <a:spLocks noChangeArrowheads="1"/>
                  </p:cNvSpPr>
                  <p:nvPr/>
                </p:nvSpPr>
                <p:spPr bwMode="auto">
                  <a:xfrm>
                    <a:off x="3671267" y="4895255"/>
                    <a:ext cx="256434" cy="2266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8" tIns="45713" rIns="91428" bIns="45713" numCol="1" anchor="t" anchorCtr="0" compatLnSpc="1"/>
                  <a:lstStyle/>
                  <a:p>
                    <a:pPr algn="l"/>
                    <a:endParaRPr lang="zh-CN" altLang="en-US" sz="1705"/>
                  </a:p>
                </p:txBody>
              </p:sp>
              <p:sp>
                <p:nvSpPr>
                  <p:cNvPr id="80" name="Freeform 162"/>
                  <p:cNvSpPr/>
                  <p:nvPr/>
                </p:nvSpPr>
                <p:spPr bwMode="auto">
                  <a:xfrm>
                    <a:off x="3468506" y="4597077"/>
                    <a:ext cx="132391" cy="273131"/>
                  </a:xfrm>
                  <a:custGeom>
                    <a:avLst/>
                    <a:gdLst>
                      <a:gd name="T0" fmla="*/ 47 w 47"/>
                      <a:gd name="T1" fmla="*/ 97 h 97"/>
                      <a:gd name="T2" fmla="*/ 47 w 47"/>
                      <a:gd name="T3" fmla="*/ 78 h 97"/>
                      <a:gd name="T4" fmla="*/ 47 w 47"/>
                      <a:gd name="T5" fmla="*/ 78 h 97"/>
                      <a:gd name="T6" fmla="*/ 17 w 47"/>
                      <a:gd name="T7" fmla="*/ 48 h 97"/>
                      <a:gd name="T8" fmla="*/ 47 w 47"/>
                      <a:gd name="T9" fmla="*/ 19 h 97"/>
                      <a:gd name="T10" fmla="*/ 47 w 47"/>
                      <a:gd name="T11" fmla="*/ 19 h 97"/>
                      <a:gd name="T12" fmla="*/ 47 w 47"/>
                      <a:gd name="T13" fmla="*/ 0 h 97"/>
                      <a:gd name="T14" fmla="*/ 38 w 47"/>
                      <a:gd name="T15" fmla="*/ 0 h 97"/>
                      <a:gd name="T16" fmla="*/ 38 w 47"/>
                      <a:gd name="T17" fmla="*/ 8 h 97"/>
                      <a:gd name="T18" fmla="*/ 24 w 47"/>
                      <a:gd name="T19" fmla="*/ 14 h 97"/>
                      <a:gd name="T20" fmla="*/ 19 w 47"/>
                      <a:gd name="T21" fmla="*/ 8 h 97"/>
                      <a:gd name="T22" fmla="*/ 6 w 47"/>
                      <a:gd name="T23" fmla="*/ 20 h 97"/>
                      <a:gd name="T24" fmla="*/ 12 w 47"/>
                      <a:gd name="T25" fmla="*/ 26 h 97"/>
                      <a:gd name="T26" fmla="*/ 6 w 47"/>
                      <a:gd name="T27" fmla="*/ 40 h 97"/>
                      <a:gd name="T28" fmla="*/ 0 w 47"/>
                      <a:gd name="T29" fmla="*/ 40 h 97"/>
                      <a:gd name="T30" fmla="*/ 0 w 47"/>
                      <a:gd name="T31" fmla="*/ 57 h 97"/>
                      <a:gd name="T32" fmla="*/ 6 w 47"/>
                      <a:gd name="T33" fmla="*/ 57 h 97"/>
                      <a:gd name="T34" fmla="*/ 12 w 47"/>
                      <a:gd name="T35" fmla="*/ 71 h 97"/>
                      <a:gd name="T36" fmla="*/ 6 w 47"/>
                      <a:gd name="T37" fmla="*/ 77 h 97"/>
                      <a:gd name="T38" fmla="*/ 18 w 47"/>
                      <a:gd name="T39" fmla="*/ 89 h 97"/>
                      <a:gd name="T40" fmla="*/ 24 w 47"/>
                      <a:gd name="T41" fmla="*/ 83 h 97"/>
                      <a:gd name="T42" fmla="*/ 38 w 47"/>
                      <a:gd name="T43" fmla="*/ 89 h 97"/>
                      <a:gd name="T44" fmla="*/ 38 w 47"/>
                      <a:gd name="T45" fmla="*/ 97 h 97"/>
                      <a:gd name="T46" fmla="*/ 47 w 47"/>
                      <a:gd name="T47"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97">
                        <a:moveTo>
                          <a:pt x="47" y="97"/>
                        </a:moveTo>
                        <a:cubicBezTo>
                          <a:pt x="47" y="78"/>
                          <a:pt x="47" y="78"/>
                          <a:pt x="47" y="78"/>
                        </a:cubicBezTo>
                        <a:cubicBezTo>
                          <a:pt x="47" y="78"/>
                          <a:pt x="47" y="78"/>
                          <a:pt x="47" y="78"/>
                        </a:cubicBezTo>
                        <a:cubicBezTo>
                          <a:pt x="30" y="78"/>
                          <a:pt x="17" y="64"/>
                          <a:pt x="17" y="48"/>
                        </a:cubicBezTo>
                        <a:cubicBezTo>
                          <a:pt x="17" y="32"/>
                          <a:pt x="30" y="19"/>
                          <a:pt x="47" y="19"/>
                        </a:cubicBezTo>
                        <a:cubicBezTo>
                          <a:pt x="47" y="19"/>
                          <a:pt x="47" y="19"/>
                          <a:pt x="47" y="19"/>
                        </a:cubicBezTo>
                        <a:cubicBezTo>
                          <a:pt x="47" y="0"/>
                          <a:pt x="47" y="0"/>
                          <a:pt x="47" y="0"/>
                        </a:cubicBezTo>
                        <a:cubicBezTo>
                          <a:pt x="38" y="0"/>
                          <a:pt x="38" y="0"/>
                          <a:pt x="38" y="0"/>
                        </a:cubicBezTo>
                        <a:cubicBezTo>
                          <a:pt x="38" y="8"/>
                          <a:pt x="38" y="8"/>
                          <a:pt x="38" y="8"/>
                        </a:cubicBezTo>
                        <a:cubicBezTo>
                          <a:pt x="33" y="9"/>
                          <a:pt x="28" y="11"/>
                          <a:pt x="24" y="14"/>
                        </a:cubicBezTo>
                        <a:cubicBezTo>
                          <a:pt x="19" y="8"/>
                          <a:pt x="19" y="8"/>
                          <a:pt x="19" y="8"/>
                        </a:cubicBezTo>
                        <a:cubicBezTo>
                          <a:pt x="6" y="20"/>
                          <a:pt x="6" y="20"/>
                          <a:pt x="6" y="20"/>
                        </a:cubicBezTo>
                        <a:cubicBezTo>
                          <a:pt x="12" y="26"/>
                          <a:pt x="12" y="26"/>
                          <a:pt x="12" y="26"/>
                        </a:cubicBezTo>
                        <a:cubicBezTo>
                          <a:pt x="9" y="30"/>
                          <a:pt x="7" y="35"/>
                          <a:pt x="6" y="40"/>
                        </a:cubicBezTo>
                        <a:cubicBezTo>
                          <a:pt x="0" y="40"/>
                          <a:pt x="0" y="40"/>
                          <a:pt x="0" y="40"/>
                        </a:cubicBezTo>
                        <a:cubicBezTo>
                          <a:pt x="0" y="57"/>
                          <a:pt x="0" y="57"/>
                          <a:pt x="0" y="57"/>
                        </a:cubicBezTo>
                        <a:cubicBezTo>
                          <a:pt x="6" y="57"/>
                          <a:pt x="6" y="57"/>
                          <a:pt x="6" y="57"/>
                        </a:cubicBezTo>
                        <a:cubicBezTo>
                          <a:pt x="7" y="62"/>
                          <a:pt x="9" y="67"/>
                          <a:pt x="12" y="71"/>
                        </a:cubicBezTo>
                        <a:cubicBezTo>
                          <a:pt x="6" y="77"/>
                          <a:pt x="6" y="77"/>
                          <a:pt x="6" y="77"/>
                        </a:cubicBezTo>
                        <a:cubicBezTo>
                          <a:pt x="18" y="89"/>
                          <a:pt x="18" y="89"/>
                          <a:pt x="18" y="89"/>
                        </a:cubicBezTo>
                        <a:cubicBezTo>
                          <a:pt x="24" y="83"/>
                          <a:pt x="24" y="83"/>
                          <a:pt x="24" y="83"/>
                        </a:cubicBezTo>
                        <a:cubicBezTo>
                          <a:pt x="28" y="86"/>
                          <a:pt x="33" y="88"/>
                          <a:pt x="38" y="89"/>
                        </a:cubicBezTo>
                        <a:cubicBezTo>
                          <a:pt x="38" y="97"/>
                          <a:pt x="38" y="97"/>
                          <a:pt x="38" y="97"/>
                        </a:cubicBezTo>
                        <a:lnTo>
                          <a:pt x="47" y="9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81" name="Freeform 163"/>
                  <p:cNvSpPr/>
                  <p:nvPr/>
                </p:nvSpPr>
                <p:spPr bwMode="auto">
                  <a:xfrm>
                    <a:off x="3538876" y="4669833"/>
                    <a:ext cx="62021" cy="127621"/>
                  </a:xfrm>
                  <a:custGeom>
                    <a:avLst/>
                    <a:gdLst>
                      <a:gd name="T0" fmla="*/ 22 w 22"/>
                      <a:gd name="T1" fmla="*/ 7 h 45"/>
                      <a:gd name="T2" fmla="*/ 22 w 22"/>
                      <a:gd name="T3" fmla="*/ 0 h 45"/>
                      <a:gd name="T4" fmla="*/ 22 w 22"/>
                      <a:gd name="T5" fmla="*/ 0 h 45"/>
                      <a:gd name="T6" fmla="*/ 0 w 22"/>
                      <a:gd name="T7" fmla="*/ 22 h 45"/>
                      <a:gd name="T8" fmla="*/ 22 w 22"/>
                      <a:gd name="T9" fmla="*/ 45 h 45"/>
                      <a:gd name="T10" fmla="*/ 22 w 22"/>
                      <a:gd name="T11" fmla="*/ 45 h 45"/>
                      <a:gd name="T12" fmla="*/ 22 w 22"/>
                      <a:gd name="T13" fmla="*/ 38 h 45"/>
                      <a:gd name="T14" fmla="*/ 22 w 22"/>
                      <a:gd name="T15" fmla="*/ 38 h 45"/>
                      <a:gd name="T16" fmla="*/ 7 w 22"/>
                      <a:gd name="T17" fmla="*/ 22 h 45"/>
                      <a:gd name="T18" fmla="*/ 22 w 22"/>
                      <a:gd name="T19" fmla="*/ 7 h 45"/>
                      <a:gd name="T20" fmla="*/ 22 w 22"/>
                      <a:gd name="T2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45">
                        <a:moveTo>
                          <a:pt x="22" y="7"/>
                        </a:moveTo>
                        <a:cubicBezTo>
                          <a:pt x="22" y="0"/>
                          <a:pt x="22" y="0"/>
                          <a:pt x="22" y="0"/>
                        </a:cubicBezTo>
                        <a:cubicBezTo>
                          <a:pt x="22" y="0"/>
                          <a:pt x="22" y="0"/>
                          <a:pt x="22" y="0"/>
                        </a:cubicBezTo>
                        <a:cubicBezTo>
                          <a:pt x="9" y="0"/>
                          <a:pt x="0" y="10"/>
                          <a:pt x="0" y="22"/>
                        </a:cubicBezTo>
                        <a:cubicBezTo>
                          <a:pt x="0" y="35"/>
                          <a:pt x="9" y="45"/>
                          <a:pt x="22" y="45"/>
                        </a:cubicBezTo>
                        <a:cubicBezTo>
                          <a:pt x="22" y="45"/>
                          <a:pt x="22" y="45"/>
                          <a:pt x="22" y="45"/>
                        </a:cubicBezTo>
                        <a:cubicBezTo>
                          <a:pt x="22" y="38"/>
                          <a:pt x="22" y="38"/>
                          <a:pt x="22" y="38"/>
                        </a:cubicBezTo>
                        <a:cubicBezTo>
                          <a:pt x="22" y="38"/>
                          <a:pt x="22" y="38"/>
                          <a:pt x="22" y="38"/>
                        </a:cubicBezTo>
                        <a:cubicBezTo>
                          <a:pt x="13" y="38"/>
                          <a:pt x="7" y="31"/>
                          <a:pt x="7" y="22"/>
                        </a:cubicBezTo>
                        <a:cubicBezTo>
                          <a:pt x="7" y="14"/>
                          <a:pt x="13" y="7"/>
                          <a:pt x="22" y="7"/>
                        </a:cubicBezTo>
                        <a:cubicBezTo>
                          <a:pt x="22" y="7"/>
                          <a:pt x="22" y="7"/>
                          <a:pt x="22"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82" name="Freeform 164"/>
                  <p:cNvSpPr/>
                  <p:nvPr/>
                </p:nvSpPr>
                <p:spPr bwMode="auto">
                  <a:xfrm>
                    <a:off x="3578236" y="4709192"/>
                    <a:ext cx="22662" cy="45323"/>
                  </a:xfrm>
                  <a:custGeom>
                    <a:avLst/>
                    <a:gdLst>
                      <a:gd name="T0" fmla="*/ 8 w 8"/>
                      <a:gd name="T1" fmla="*/ 16 h 16"/>
                      <a:gd name="T2" fmla="*/ 8 w 8"/>
                      <a:gd name="T3" fmla="*/ 0 h 16"/>
                      <a:gd name="T4" fmla="*/ 0 w 8"/>
                      <a:gd name="T5" fmla="*/ 8 h 16"/>
                      <a:gd name="T6" fmla="*/ 8 w 8"/>
                      <a:gd name="T7" fmla="*/ 16 h 16"/>
                    </a:gdLst>
                    <a:ahLst/>
                    <a:cxnLst>
                      <a:cxn ang="0">
                        <a:pos x="T0" y="T1"/>
                      </a:cxn>
                      <a:cxn ang="0">
                        <a:pos x="T2" y="T3"/>
                      </a:cxn>
                      <a:cxn ang="0">
                        <a:pos x="T4" y="T5"/>
                      </a:cxn>
                      <a:cxn ang="0">
                        <a:pos x="T6" y="T7"/>
                      </a:cxn>
                    </a:cxnLst>
                    <a:rect l="0" t="0" r="r" b="b"/>
                    <a:pathLst>
                      <a:path w="8" h="16">
                        <a:moveTo>
                          <a:pt x="8" y="16"/>
                        </a:moveTo>
                        <a:cubicBezTo>
                          <a:pt x="8" y="0"/>
                          <a:pt x="8" y="0"/>
                          <a:pt x="8" y="0"/>
                        </a:cubicBezTo>
                        <a:cubicBezTo>
                          <a:pt x="3" y="0"/>
                          <a:pt x="0" y="4"/>
                          <a:pt x="0" y="8"/>
                        </a:cubicBezTo>
                        <a:cubicBezTo>
                          <a:pt x="0" y="13"/>
                          <a:pt x="3" y="16"/>
                          <a:pt x="8"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grpSp>
          </p:grpSp>
          <p:grpSp>
            <p:nvGrpSpPr>
              <p:cNvPr id="83" name="组合 82"/>
              <p:cNvGrpSpPr/>
              <p:nvPr/>
            </p:nvGrpSpPr>
            <p:grpSpPr>
              <a:xfrm rot="16200000" flipH="1">
                <a:off x="8105" y="2194"/>
                <a:ext cx="1893" cy="1449"/>
                <a:chOff x="911201" y="1622002"/>
                <a:chExt cx="2283025" cy="1747386"/>
              </a:xfrm>
              <a:solidFill>
                <a:srgbClr val="339966"/>
              </a:solidFill>
            </p:grpSpPr>
            <p:sp>
              <p:nvSpPr>
                <p:cNvPr id="84" name="矩形 83"/>
                <p:cNvSpPr/>
                <p:nvPr/>
              </p:nvSpPr>
              <p:spPr>
                <a:xfrm>
                  <a:off x="2026099" y="1679379"/>
                  <a:ext cx="60759" cy="4896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85" name="任意多边形 84"/>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86" name="椭圆 85"/>
                <p:cNvSpPr/>
                <p:nvPr/>
              </p:nvSpPr>
              <p:spPr>
                <a:xfrm>
                  <a:off x="911201" y="2587444"/>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87" name="椭圆 86"/>
                <p:cNvSpPr/>
                <p:nvPr/>
              </p:nvSpPr>
              <p:spPr>
                <a:xfrm>
                  <a:off x="3095293" y="2587444"/>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88" name="椭圆 87"/>
                <p:cNvSpPr/>
                <p:nvPr/>
              </p:nvSpPr>
              <p:spPr>
                <a:xfrm>
                  <a:off x="1952570" y="2048530"/>
                  <a:ext cx="209661" cy="2096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89" name="椭圆 88"/>
                <p:cNvSpPr/>
                <p:nvPr/>
              </p:nvSpPr>
              <p:spPr>
                <a:xfrm>
                  <a:off x="2007933" y="2106832"/>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90" name="椭圆 89"/>
                <p:cNvSpPr/>
                <p:nvPr/>
              </p:nvSpPr>
              <p:spPr>
                <a:xfrm>
                  <a:off x="2007011" y="1622002"/>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grpSp>
          <p:sp>
            <p:nvSpPr>
              <p:cNvPr id="91" name="文本框 49"/>
              <p:cNvSpPr txBox="1"/>
              <p:nvPr/>
            </p:nvSpPr>
            <p:spPr>
              <a:xfrm>
                <a:off x="4295" y="2565"/>
                <a:ext cx="3743" cy="792"/>
              </a:xfrm>
              <a:prstGeom prst="rect">
                <a:avLst/>
              </a:prstGeom>
              <a:noFill/>
            </p:spPr>
            <p:txBody>
              <a:bodyPr wrap="square" rtlCol="0">
                <a:spAutoFit/>
              </a:bodyPr>
              <a:lstStyle/>
              <a:p>
                <a:pPr algn="l" fontAlgn="auto">
                  <a:spcBef>
                    <a:spcPts val="0"/>
                  </a:spcBef>
                  <a:spcAft>
                    <a:spcPts val="0"/>
                  </a:spcAft>
                  <a:defRPr/>
                </a:pPr>
                <a:r>
                  <a:rPr lang="zh-CN" altLang="en-US" sz="2400" b="1" dirty="0">
                    <a:solidFill>
                      <a:schemeClr val="tx1"/>
                    </a:solidFill>
                    <a:ea typeface="+mn-lt"/>
                    <a:sym typeface="+mn-ea"/>
                  </a:rPr>
                  <a:t>论文不端行为</a:t>
                </a:r>
              </a:p>
            </p:txBody>
          </p:sp>
        </p:grpSp>
        <p:grpSp>
          <p:nvGrpSpPr>
            <p:cNvPr id="132" name="组合 131"/>
            <p:cNvGrpSpPr/>
            <p:nvPr/>
          </p:nvGrpSpPr>
          <p:grpSpPr>
            <a:xfrm flipH="1">
              <a:off x="4742" y="4926"/>
              <a:ext cx="7103" cy="2008"/>
              <a:chOff x="6358" y="4707"/>
              <a:chExt cx="7103" cy="2008"/>
            </a:xfrm>
          </p:grpSpPr>
          <p:sp>
            <p:nvSpPr>
              <p:cNvPr id="115" name=" 184"/>
              <p:cNvSpPr>
                <a:spLocks noChangeAspect="1"/>
              </p:cNvSpPr>
              <p:nvPr/>
            </p:nvSpPr>
            <p:spPr>
              <a:xfrm>
                <a:off x="11704" y="4778"/>
                <a:ext cx="1757" cy="1757"/>
              </a:xfrm>
              <a:prstGeom prst="ellipse">
                <a:avLst/>
              </a:prstGeom>
              <a:solidFill>
                <a:schemeClr val="bg1"/>
              </a:solidFill>
              <a:ln>
                <a:solidFill>
                  <a:schemeClr val="bg2">
                    <a:lumMod val="90000"/>
                  </a:schemeClr>
                </a:solidFill>
              </a:ln>
              <a:effectLst>
                <a:outerShdw blurRad="279400" dist="76200" dir="30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endParaRPr lang="zh-CN" altLang="en-US">
                  <a:solidFill>
                    <a:srgbClr val="FFFFFF"/>
                  </a:solidFill>
                </a:endParaRPr>
              </a:p>
            </p:txBody>
          </p:sp>
          <p:grpSp>
            <p:nvGrpSpPr>
              <p:cNvPr id="27" name="组合 26"/>
              <p:cNvGrpSpPr/>
              <p:nvPr/>
            </p:nvGrpSpPr>
            <p:grpSpPr>
              <a:xfrm rot="16200000" flipH="1">
                <a:off x="10791" y="4929"/>
                <a:ext cx="1893" cy="1449"/>
                <a:chOff x="911201" y="1622002"/>
                <a:chExt cx="2283025" cy="1747386"/>
              </a:xfrm>
              <a:solidFill>
                <a:srgbClr val="FFC000"/>
              </a:solidFill>
            </p:grpSpPr>
            <p:sp>
              <p:nvSpPr>
                <p:cNvPr id="28" name="矩形 27"/>
                <p:cNvSpPr/>
                <p:nvPr/>
              </p:nvSpPr>
              <p:spPr>
                <a:xfrm>
                  <a:off x="2026099" y="1679379"/>
                  <a:ext cx="60759" cy="4896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29" name="任意多边形 28"/>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33" name="椭圆 32"/>
                <p:cNvSpPr/>
                <p:nvPr/>
              </p:nvSpPr>
              <p:spPr>
                <a:xfrm>
                  <a:off x="911201" y="2587444"/>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34" name="椭圆 33"/>
                <p:cNvSpPr/>
                <p:nvPr/>
              </p:nvSpPr>
              <p:spPr>
                <a:xfrm>
                  <a:off x="3095293" y="2587444"/>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35" name="椭圆 34"/>
                <p:cNvSpPr/>
                <p:nvPr/>
              </p:nvSpPr>
              <p:spPr>
                <a:xfrm>
                  <a:off x="1952570" y="2048530"/>
                  <a:ext cx="209661" cy="2096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36" name="椭圆 35"/>
                <p:cNvSpPr/>
                <p:nvPr/>
              </p:nvSpPr>
              <p:spPr>
                <a:xfrm>
                  <a:off x="2007933" y="2106832"/>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37" name="椭圆 36"/>
                <p:cNvSpPr/>
                <p:nvPr/>
              </p:nvSpPr>
              <p:spPr>
                <a:xfrm>
                  <a:off x="2007011" y="1622002"/>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grpSp>
          <p:grpSp>
            <p:nvGrpSpPr>
              <p:cNvPr id="63" name="组合 62"/>
              <p:cNvGrpSpPr/>
              <p:nvPr/>
            </p:nvGrpSpPr>
            <p:grpSpPr>
              <a:xfrm>
                <a:off x="11848" y="4929"/>
                <a:ext cx="1467" cy="1467"/>
                <a:chOff x="7524723" y="3076352"/>
                <a:chExt cx="931637" cy="931637"/>
              </a:xfrm>
            </p:grpSpPr>
            <p:sp>
              <p:nvSpPr>
                <p:cNvPr id="64" name="椭圆 63"/>
                <p:cNvSpPr/>
                <p:nvPr/>
              </p:nvSpPr>
              <p:spPr>
                <a:xfrm>
                  <a:off x="7524723" y="3076352"/>
                  <a:ext cx="931637" cy="9316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65" name="椭圆 64"/>
                <p:cNvSpPr/>
                <p:nvPr/>
              </p:nvSpPr>
              <p:spPr>
                <a:xfrm>
                  <a:off x="7608981" y="3160610"/>
                  <a:ext cx="763118" cy="763118"/>
                </a:xfrm>
                <a:prstGeom prst="ellipse">
                  <a:avLst/>
                </a:prstGeom>
                <a:gradFill>
                  <a:gsLst>
                    <a:gs pos="0">
                      <a:schemeClr val="bg1">
                        <a:lumMod val="85000"/>
                      </a:schemeClr>
                    </a:gs>
                    <a:gs pos="100000">
                      <a:schemeClr val="bg1">
                        <a:lumMod val="60000"/>
                        <a:lumOff val="40000"/>
                      </a:schemeClr>
                    </a:gs>
                  </a:gsLst>
                  <a:lin ang="5400000" scaled="0"/>
                </a:gradFill>
                <a:ln>
                  <a:gradFill>
                    <a:gsLst>
                      <a:gs pos="0">
                        <a:schemeClr val="bg1">
                          <a:lumMod val="75000"/>
                        </a:schemeClr>
                      </a:gs>
                      <a:gs pos="100000">
                        <a:schemeClr val="bg1"/>
                      </a:gs>
                    </a:gsLst>
                    <a:lin ang="5400000" scaled="0"/>
                  </a:gra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grpSp>
              <p:nvGrpSpPr>
                <p:cNvPr id="66" name="组合 65"/>
                <p:cNvGrpSpPr/>
                <p:nvPr/>
              </p:nvGrpSpPr>
              <p:grpSpPr>
                <a:xfrm>
                  <a:off x="7845514" y="3367127"/>
                  <a:ext cx="364366" cy="342888"/>
                  <a:chOff x="5067933" y="4413400"/>
                  <a:chExt cx="586815" cy="552226"/>
                </a:xfrm>
                <a:solidFill>
                  <a:schemeClr val="tx1"/>
                </a:solidFill>
              </p:grpSpPr>
              <p:sp>
                <p:nvSpPr>
                  <p:cNvPr id="67" name="Freeform 124"/>
                  <p:cNvSpPr>
                    <a:spLocks noEditPoints="1"/>
                  </p:cNvSpPr>
                  <p:nvPr/>
                </p:nvSpPr>
                <p:spPr bwMode="auto">
                  <a:xfrm>
                    <a:off x="5121606" y="4413400"/>
                    <a:ext cx="242121" cy="304142"/>
                  </a:xfrm>
                  <a:custGeom>
                    <a:avLst/>
                    <a:gdLst>
                      <a:gd name="T0" fmla="*/ 6 w 86"/>
                      <a:gd name="T1" fmla="*/ 68 h 108"/>
                      <a:gd name="T2" fmla="*/ 14 w 86"/>
                      <a:gd name="T3" fmla="*/ 77 h 108"/>
                      <a:gd name="T4" fmla="*/ 45 w 86"/>
                      <a:gd name="T5" fmla="*/ 108 h 108"/>
                      <a:gd name="T6" fmla="*/ 76 w 86"/>
                      <a:gd name="T7" fmla="*/ 77 h 108"/>
                      <a:gd name="T8" fmla="*/ 76 w 86"/>
                      <a:gd name="T9" fmla="*/ 77 h 108"/>
                      <a:gd name="T10" fmla="*/ 84 w 86"/>
                      <a:gd name="T11" fmla="*/ 68 h 108"/>
                      <a:gd name="T12" fmla="*/ 78 w 86"/>
                      <a:gd name="T13" fmla="*/ 59 h 108"/>
                      <a:gd name="T14" fmla="*/ 78 w 86"/>
                      <a:gd name="T15" fmla="*/ 59 h 108"/>
                      <a:gd name="T16" fmla="*/ 68 w 86"/>
                      <a:gd name="T17" fmla="*/ 24 h 108"/>
                      <a:gd name="T18" fmla="*/ 22 w 86"/>
                      <a:gd name="T19" fmla="*/ 19 h 108"/>
                      <a:gd name="T20" fmla="*/ 11 w 86"/>
                      <a:gd name="T21" fmla="*/ 59 h 108"/>
                      <a:gd name="T22" fmla="*/ 11 w 86"/>
                      <a:gd name="T23" fmla="*/ 59 h 108"/>
                      <a:gd name="T24" fmla="*/ 6 w 86"/>
                      <a:gd name="T25" fmla="*/ 68 h 108"/>
                      <a:gd name="T26" fmla="*/ 14 w 86"/>
                      <a:gd name="T27" fmla="*/ 60 h 108"/>
                      <a:gd name="T28" fmla="*/ 14 w 86"/>
                      <a:gd name="T29" fmla="*/ 60 h 108"/>
                      <a:gd name="T30" fmla="*/ 15 w 86"/>
                      <a:gd name="T31" fmla="*/ 60 h 108"/>
                      <a:gd name="T32" fmla="*/ 15 w 86"/>
                      <a:gd name="T33" fmla="*/ 58 h 108"/>
                      <a:gd name="T34" fmla="*/ 17 w 86"/>
                      <a:gd name="T35" fmla="*/ 46 h 108"/>
                      <a:gd name="T36" fmla="*/ 20 w 86"/>
                      <a:gd name="T37" fmla="*/ 42 h 108"/>
                      <a:gd name="T38" fmla="*/ 56 w 86"/>
                      <a:gd name="T39" fmla="*/ 34 h 108"/>
                      <a:gd name="T40" fmla="*/ 73 w 86"/>
                      <a:gd name="T41" fmla="*/ 61 h 108"/>
                      <a:gd name="T42" fmla="*/ 74 w 86"/>
                      <a:gd name="T43" fmla="*/ 61 h 108"/>
                      <a:gd name="T44" fmla="*/ 75 w 86"/>
                      <a:gd name="T45" fmla="*/ 61 h 108"/>
                      <a:gd name="T46" fmla="*/ 76 w 86"/>
                      <a:gd name="T47" fmla="*/ 60 h 108"/>
                      <a:gd name="T48" fmla="*/ 80 w 86"/>
                      <a:gd name="T49" fmla="*/ 62 h 108"/>
                      <a:gd name="T50" fmla="*/ 82 w 86"/>
                      <a:gd name="T51" fmla="*/ 68 h 108"/>
                      <a:gd name="T52" fmla="*/ 80 w 86"/>
                      <a:gd name="T53" fmla="*/ 73 h 108"/>
                      <a:gd name="T54" fmla="*/ 76 w 86"/>
                      <a:gd name="T55" fmla="*/ 75 h 108"/>
                      <a:gd name="T56" fmla="*/ 76 w 86"/>
                      <a:gd name="T57" fmla="*/ 75 h 108"/>
                      <a:gd name="T58" fmla="*/ 74 w 86"/>
                      <a:gd name="T59" fmla="*/ 75 h 108"/>
                      <a:gd name="T60" fmla="*/ 74 w 86"/>
                      <a:gd name="T61" fmla="*/ 77 h 108"/>
                      <a:gd name="T62" fmla="*/ 63 w 86"/>
                      <a:gd name="T63" fmla="*/ 98 h 108"/>
                      <a:gd name="T64" fmla="*/ 55 w 86"/>
                      <a:gd name="T65" fmla="*/ 104 h 108"/>
                      <a:gd name="T66" fmla="*/ 45 w 86"/>
                      <a:gd name="T67" fmla="*/ 106 h 108"/>
                      <a:gd name="T68" fmla="*/ 35 w 86"/>
                      <a:gd name="T69" fmla="*/ 104 h 108"/>
                      <a:gd name="T70" fmla="*/ 26 w 86"/>
                      <a:gd name="T71" fmla="*/ 98 h 108"/>
                      <a:gd name="T72" fmla="*/ 16 w 86"/>
                      <a:gd name="T73" fmla="*/ 77 h 108"/>
                      <a:gd name="T74" fmla="*/ 15 w 86"/>
                      <a:gd name="T75" fmla="*/ 75 h 108"/>
                      <a:gd name="T76" fmla="*/ 14 w 86"/>
                      <a:gd name="T77" fmla="*/ 75 h 108"/>
                      <a:gd name="T78" fmla="*/ 8 w 86"/>
                      <a:gd name="T79" fmla="*/ 68 h 108"/>
                      <a:gd name="T80" fmla="*/ 10 w 86"/>
                      <a:gd name="T81" fmla="*/ 62 h 108"/>
                      <a:gd name="T82" fmla="*/ 14 w 86"/>
                      <a:gd name="T83" fmla="*/ 6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6" h="108">
                        <a:moveTo>
                          <a:pt x="6" y="68"/>
                        </a:moveTo>
                        <a:cubicBezTo>
                          <a:pt x="6" y="73"/>
                          <a:pt x="9" y="77"/>
                          <a:pt x="14" y="77"/>
                        </a:cubicBezTo>
                        <a:cubicBezTo>
                          <a:pt x="17" y="95"/>
                          <a:pt x="29" y="108"/>
                          <a:pt x="45" y="108"/>
                        </a:cubicBezTo>
                        <a:cubicBezTo>
                          <a:pt x="60" y="108"/>
                          <a:pt x="73" y="95"/>
                          <a:pt x="76" y="77"/>
                        </a:cubicBezTo>
                        <a:cubicBezTo>
                          <a:pt x="76" y="77"/>
                          <a:pt x="76" y="77"/>
                          <a:pt x="76" y="77"/>
                        </a:cubicBezTo>
                        <a:cubicBezTo>
                          <a:pt x="81" y="77"/>
                          <a:pt x="84" y="73"/>
                          <a:pt x="84" y="68"/>
                        </a:cubicBezTo>
                        <a:cubicBezTo>
                          <a:pt x="84" y="63"/>
                          <a:pt x="81" y="59"/>
                          <a:pt x="78" y="59"/>
                        </a:cubicBezTo>
                        <a:cubicBezTo>
                          <a:pt x="78" y="59"/>
                          <a:pt x="78" y="59"/>
                          <a:pt x="78" y="59"/>
                        </a:cubicBezTo>
                        <a:cubicBezTo>
                          <a:pt x="78" y="59"/>
                          <a:pt x="86" y="31"/>
                          <a:pt x="68" y="24"/>
                        </a:cubicBezTo>
                        <a:cubicBezTo>
                          <a:pt x="66" y="0"/>
                          <a:pt x="22" y="19"/>
                          <a:pt x="22" y="19"/>
                        </a:cubicBezTo>
                        <a:cubicBezTo>
                          <a:pt x="0" y="30"/>
                          <a:pt x="11" y="59"/>
                          <a:pt x="11" y="59"/>
                        </a:cubicBezTo>
                        <a:cubicBezTo>
                          <a:pt x="11" y="59"/>
                          <a:pt x="11" y="59"/>
                          <a:pt x="11" y="59"/>
                        </a:cubicBezTo>
                        <a:cubicBezTo>
                          <a:pt x="8" y="61"/>
                          <a:pt x="6" y="64"/>
                          <a:pt x="6" y="68"/>
                        </a:cubicBezTo>
                        <a:close/>
                        <a:moveTo>
                          <a:pt x="14" y="60"/>
                        </a:moveTo>
                        <a:cubicBezTo>
                          <a:pt x="14" y="60"/>
                          <a:pt x="14" y="60"/>
                          <a:pt x="14" y="60"/>
                        </a:cubicBezTo>
                        <a:cubicBezTo>
                          <a:pt x="15" y="60"/>
                          <a:pt x="15" y="60"/>
                          <a:pt x="15" y="60"/>
                        </a:cubicBezTo>
                        <a:cubicBezTo>
                          <a:pt x="15" y="58"/>
                          <a:pt x="15" y="58"/>
                          <a:pt x="15" y="58"/>
                        </a:cubicBezTo>
                        <a:cubicBezTo>
                          <a:pt x="17" y="46"/>
                          <a:pt x="17" y="46"/>
                          <a:pt x="17" y="46"/>
                        </a:cubicBezTo>
                        <a:cubicBezTo>
                          <a:pt x="19" y="44"/>
                          <a:pt x="20" y="42"/>
                          <a:pt x="20" y="42"/>
                        </a:cubicBezTo>
                        <a:cubicBezTo>
                          <a:pt x="40" y="43"/>
                          <a:pt x="56" y="34"/>
                          <a:pt x="56" y="34"/>
                        </a:cubicBezTo>
                        <a:cubicBezTo>
                          <a:pt x="69" y="24"/>
                          <a:pt x="73" y="61"/>
                          <a:pt x="73" y="61"/>
                        </a:cubicBezTo>
                        <a:cubicBezTo>
                          <a:pt x="74" y="61"/>
                          <a:pt x="74" y="61"/>
                          <a:pt x="74" y="61"/>
                        </a:cubicBezTo>
                        <a:cubicBezTo>
                          <a:pt x="75" y="61"/>
                          <a:pt x="75" y="61"/>
                          <a:pt x="75" y="61"/>
                        </a:cubicBezTo>
                        <a:cubicBezTo>
                          <a:pt x="76" y="60"/>
                          <a:pt x="76" y="60"/>
                          <a:pt x="76" y="60"/>
                        </a:cubicBezTo>
                        <a:cubicBezTo>
                          <a:pt x="78" y="60"/>
                          <a:pt x="79" y="61"/>
                          <a:pt x="80" y="62"/>
                        </a:cubicBezTo>
                        <a:cubicBezTo>
                          <a:pt x="81" y="64"/>
                          <a:pt x="82" y="66"/>
                          <a:pt x="82" y="68"/>
                        </a:cubicBezTo>
                        <a:cubicBezTo>
                          <a:pt x="82" y="70"/>
                          <a:pt x="81" y="72"/>
                          <a:pt x="80" y="73"/>
                        </a:cubicBezTo>
                        <a:cubicBezTo>
                          <a:pt x="79" y="75"/>
                          <a:pt x="78" y="75"/>
                          <a:pt x="76" y="75"/>
                        </a:cubicBezTo>
                        <a:cubicBezTo>
                          <a:pt x="76" y="75"/>
                          <a:pt x="76" y="75"/>
                          <a:pt x="76" y="75"/>
                        </a:cubicBezTo>
                        <a:cubicBezTo>
                          <a:pt x="74" y="75"/>
                          <a:pt x="74" y="75"/>
                          <a:pt x="74" y="75"/>
                        </a:cubicBezTo>
                        <a:cubicBezTo>
                          <a:pt x="74" y="77"/>
                          <a:pt x="74" y="77"/>
                          <a:pt x="74" y="77"/>
                        </a:cubicBezTo>
                        <a:cubicBezTo>
                          <a:pt x="72" y="85"/>
                          <a:pt x="69" y="92"/>
                          <a:pt x="63" y="98"/>
                        </a:cubicBezTo>
                        <a:cubicBezTo>
                          <a:pt x="61" y="100"/>
                          <a:pt x="58" y="102"/>
                          <a:pt x="55" y="104"/>
                        </a:cubicBezTo>
                        <a:cubicBezTo>
                          <a:pt x="51" y="105"/>
                          <a:pt x="48" y="106"/>
                          <a:pt x="45" y="106"/>
                        </a:cubicBezTo>
                        <a:cubicBezTo>
                          <a:pt x="41" y="106"/>
                          <a:pt x="38" y="105"/>
                          <a:pt x="35" y="104"/>
                        </a:cubicBezTo>
                        <a:cubicBezTo>
                          <a:pt x="32" y="102"/>
                          <a:pt x="29" y="100"/>
                          <a:pt x="26" y="98"/>
                        </a:cubicBezTo>
                        <a:cubicBezTo>
                          <a:pt x="21" y="93"/>
                          <a:pt x="17" y="85"/>
                          <a:pt x="16" y="77"/>
                        </a:cubicBezTo>
                        <a:cubicBezTo>
                          <a:pt x="15" y="75"/>
                          <a:pt x="15" y="75"/>
                          <a:pt x="15" y="75"/>
                        </a:cubicBezTo>
                        <a:cubicBezTo>
                          <a:pt x="14" y="75"/>
                          <a:pt x="14" y="75"/>
                          <a:pt x="14" y="75"/>
                        </a:cubicBezTo>
                        <a:cubicBezTo>
                          <a:pt x="11" y="75"/>
                          <a:pt x="8" y="72"/>
                          <a:pt x="8" y="68"/>
                        </a:cubicBezTo>
                        <a:cubicBezTo>
                          <a:pt x="8" y="66"/>
                          <a:pt x="9" y="64"/>
                          <a:pt x="10" y="62"/>
                        </a:cubicBezTo>
                        <a:cubicBezTo>
                          <a:pt x="11" y="61"/>
                          <a:pt x="13" y="60"/>
                          <a:pt x="14" y="6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68" name="Freeform 125"/>
                  <p:cNvSpPr/>
                  <p:nvPr/>
                </p:nvSpPr>
                <p:spPr bwMode="auto">
                  <a:xfrm>
                    <a:off x="5067933" y="4717542"/>
                    <a:ext cx="361392" cy="248084"/>
                  </a:xfrm>
                  <a:custGeom>
                    <a:avLst/>
                    <a:gdLst>
                      <a:gd name="T0" fmla="*/ 126 w 128"/>
                      <a:gd name="T1" fmla="*/ 61 h 88"/>
                      <a:gd name="T2" fmla="*/ 113 w 128"/>
                      <a:gd name="T3" fmla="*/ 64 h 88"/>
                      <a:gd name="T4" fmla="*/ 99 w 128"/>
                      <a:gd name="T5" fmla="*/ 70 h 88"/>
                      <a:gd name="T6" fmla="*/ 83 w 128"/>
                      <a:gd name="T7" fmla="*/ 33 h 88"/>
                      <a:gd name="T8" fmla="*/ 94 w 128"/>
                      <a:gd name="T9" fmla="*/ 28 h 88"/>
                      <a:gd name="T10" fmla="*/ 119 w 128"/>
                      <a:gd name="T11" fmla="*/ 12 h 88"/>
                      <a:gd name="T12" fmla="*/ 99 w 128"/>
                      <a:gd name="T13" fmla="*/ 0 h 88"/>
                      <a:gd name="T14" fmla="*/ 72 w 128"/>
                      <a:gd name="T15" fmla="*/ 43 h 88"/>
                      <a:gd name="T16" fmla="*/ 68 w 128"/>
                      <a:gd name="T17" fmla="*/ 23 h 88"/>
                      <a:gd name="T18" fmla="*/ 72 w 128"/>
                      <a:gd name="T19" fmla="*/ 17 h 88"/>
                      <a:gd name="T20" fmla="*/ 64 w 128"/>
                      <a:gd name="T21" fmla="*/ 10 h 88"/>
                      <a:gd name="T22" fmla="*/ 56 w 128"/>
                      <a:gd name="T23" fmla="*/ 17 h 88"/>
                      <a:gd name="T24" fmla="*/ 60 w 128"/>
                      <a:gd name="T25" fmla="*/ 23 h 88"/>
                      <a:gd name="T26" fmla="*/ 57 w 128"/>
                      <a:gd name="T27" fmla="*/ 43 h 88"/>
                      <a:gd name="T28" fmla="*/ 29 w 128"/>
                      <a:gd name="T29" fmla="*/ 0 h 88"/>
                      <a:gd name="T30" fmla="*/ 0 w 128"/>
                      <a:gd name="T31" fmla="*/ 28 h 88"/>
                      <a:gd name="T32" fmla="*/ 0 w 128"/>
                      <a:gd name="T33" fmla="*/ 82 h 88"/>
                      <a:gd name="T34" fmla="*/ 64 w 128"/>
                      <a:gd name="T35" fmla="*/ 88 h 88"/>
                      <a:gd name="T36" fmla="*/ 128 w 128"/>
                      <a:gd name="T37" fmla="*/ 82 h 88"/>
                      <a:gd name="T38" fmla="*/ 128 w 128"/>
                      <a:gd name="T39" fmla="*/ 65 h 88"/>
                      <a:gd name="T40" fmla="*/ 126 w 128"/>
                      <a:gd name="T41" fmla="*/ 6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88">
                        <a:moveTo>
                          <a:pt x="126" y="61"/>
                        </a:moveTo>
                        <a:cubicBezTo>
                          <a:pt x="113" y="64"/>
                          <a:pt x="113" y="64"/>
                          <a:pt x="113" y="64"/>
                        </a:cubicBezTo>
                        <a:cubicBezTo>
                          <a:pt x="99" y="70"/>
                          <a:pt x="99" y="70"/>
                          <a:pt x="99" y="70"/>
                        </a:cubicBezTo>
                        <a:cubicBezTo>
                          <a:pt x="83" y="33"/>
                          <a:pt x="83" y="33"/>
                          <a:pt x="83" y="33"/>
                        </a:cubicBezTo>
                        <a:cubicBezTo>
                          <a:pt x="94" y="28"/>
                          <a:pt x="94" y="28"/>
                          <a:pt x="94" y="28"/>
                        </a:cubicBezTo>
                        <a:cubicBezTo>
                          <a:pt x="119" y="12"/>
                          <a:pt x="119" y="12"/>
                          <a:pt x="119" y="12"/>
                        </a:cubicBezTo>
                        <a:cubicBezTo>
                          <a:pt x="114" y="7"/>
                          <a:pt x="107" y="3"/>
                          <a:pt x="99" y="0"/>
                        </a:cubicBezTo>
                        <a:cubicBezTo>
                          <a:pt x="72" y="43"/>
                          <a:pt x="72" y="43"/>
                          <a:pt x="72" y="43"/>
                        </a:cubicBezTo>
                        <a:cubicBezTo>
                          <a:pt x="68" y="23"/>
                          <a:pt x="68" y="23"/>
                          <a:pt x="68" y="23"/>
                        </a:cubicBezTo>
                        <a:cubicBezTo>
                          <a:pt x="70" y="22"/>
                          <a:pt x="72" y="20"/>
                          <a:pt x="72" y="17"/>
                        </a:cubicBezTo>
                        <a:cubicBezTo>
                          <a:pt x="72" y="13"/>
                          <a:pt x="68" y="10"/>
                          <a:pt x="64" y="10"/>
                        </a:cubicBezTo>
                        <a:cubicBezTo>
                          <a:pt x="60" y="10"/>
                          <a:pt x="56" y="13"/>
                          <a:pt x="56" y="17"/>
                        </a:cubicBezTo>
                        <a:cubicBezTo>
                          <a:pt x="56" y="20"/>
                          <a:pt x="58" y="22"/>
                          <a:pt x="60" y="23"/>
                        </a:cubicBezTo>
                        <a:cubicBezTo>
                          <a:pt x="57" y="43"/>
                          <a:pt x="57" y="43"/>
                          <a:pt x="57" y="43"/>
                        </a:cubicBezTo>
                        <a:cubicBezTo>
                          <a:pt x="29" y="0"/>
                          <a:pt x="29" y="0"/>
                          <a:pt x="29" y="0"/>
                        </a:cubicBezTo>
                        <a:cubicBezTo>
                          <a:pt x="14" y="6"/>
                          <a:pt x="3" y="16"/>
                          <a:pt x="0" y="28"/>
                        </a:cubicBezTo>
                        <a:cubicBezTo>
                          <a:pt x="0" y="82"/>
                          <a:pt x="0" y="82"/>
                          <a:pt x="0" y="82"/>
                        </a:cubicBezTo>
                        <a:cubicBezTo>
                          <a:pt x="0" y="82"/>
                          <a:pt x="33" y="88"/>
                          <a:pt x="64" y="88"/>
                        </a:cubicBezTo>
                        <a:cubicBezTo>
                          <a:pt x="95" y="88"/>
                          <a:pt x="128" y="82"/>
                          <a:pt x="128" y="82"/>
                        </a:cubicBezTo>
                        <a:cubicBezTo>
                          <a:pt x="128" y="65"/>
                          <a:pt x="128" y="65"/>
                          <a:pt x="128" y="65"/>
                        </a:cubicBezTo>
                        <a:cubicBezTo>
                          <a:pt x="127" y="64"/>
                          <a:pt x="126" y="62"/>
                          <a:pt x="126"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sp>
                <p:nvSpPr>
                  <p:cNvPr id="69" name="Freeform 126"/>
                  <p:cNvSpPr>
                    <a:spLocks noEditPoints="1"/>
                  </p:cNvSpPr>
                  <p:nvPr/>
                </p:nvSpPr>
                <p:spPr bwMode="auto">
                  <a:xfrm>
                    <a:off x="5321981" y="4644786"/>
                    <a:ext cx="332767" cy="273131"/>
                  </a:xfrm>
                  <a:custGeom>
                    <a:avLst/>
                    <a:gdLst>
                      <a:gd name="T0" fmla="*/ 117 w 118"/>
                      <a:gd name="T1" fmla="*/ 60 h 97"/>
                      <a:gd name="T2" fmla="*/ 93 w 118"/>
                      <a:gd name="T3" fmla="*/ 4 h 97"/>
                      <a:gd name="T4" fmla="*/ 87 w 118"/>
                      <a:gd name="T5" fmla="*/ 1 h 97"/>
                      <a:gd name="T6" fmla="*/ 84 w 118"/>
                      <a:gd name="T7" fmla="*/ 7 h 97"/>
                      <a:gd name="T8" fmla="*/ 6 w 118"/>
                      <a:gd name="T9" fmla="*/ 59 h 97"/>
                      <a:gd name="T10" fmla="*/ 0 w 118"/>
                      <a:gd name="T11" fmla="*/ 61 h 97"/>
                      <a:gd name="T12" fmla="*/ 11 w 118"/>
                      <a:gd name="T13" fmla="*/ 89 h 97"/>
                      <a:gd name="T14" fmla="*/ 17 w 118"/>
                      <a:gd name="T15" fmla="*/ 86 h 97"/>
                      <a:gd name="T16" fmla="*/ 13 w 118"/>
                      <a:gd name="T17" fmla="*/ 76 h 97"/>
                      <a:gd name="T18" fmla="*/ 15 w 118"/>
                      <a:gd name="T19" fmla="*/ 75 h 97"/>
                      <a:gd name="T20" fmla="*/ 19 w 118"/>
                      <a:gd name="T21" fmla="*/ 85 h 97"/>
                      <a:gd name="T22" fmla="*/ 39 w 118"/>
                      <a:gd name="T23" fmla="*/ 81 h 97"/>
                      <a:gd name="T24" fmla="*/ 40 w 118"/>
                      <a:gd name="T25" fmla="*/ 84 h 97"/>
                      <a:gd name="T26" fmla="*/ 62 w 118"/>
                      <a:gd name="T27" fmla="*/ 94 h 97"/>
                      <a:gd name="T28" fmla="*/ 71 w 118"/>
                      <a:gd name="T29" fmla="*/ 74 h 97"/>
                      <a:gd name="T30" fmla="*/ 108 w 118"/>
                      <a:gd name="T31" fmla="*/ 65 h 97"/>
                      <a:gd name="T32" fmla="*/ 89 w 118"/>
                      <a:gd name="T33" fmla="*/ 23 h 97"/>
                      <a:gd name="T34" fmla="*/ 91 w 118"/>
                      <a:gd name="T35" fmla="*/ 22 h 97"/>
                      <a:gd name="T36" fmla="*/ 110 w 118"/>
                      <a:gd name="T37" fmla="*/ 66 h 97"/>
                      <a:gd name="T38" fmla="*/ 114 w 118"/>
                      <a:gd name="T39" fmla="*/ 66 h 97"/>
                      <a:gd name="T40" fmla="*/ 117 w 118"/>
                      <a:gd name="T41" fmla="*/ 60 h 97"/>
                      <a:gd name="T42" fmla="*/ 59 w 118"/>
                      <a:gd name="T43" fmla="*/ 87 h 97"/>
                      <a:gd name="T44" fmla="*/ 46 w 118"/>
                      <a:gd name="T45" fmla="*/ 82 h 97"/>
                      <a:gd name="T46" fmla="*/ 46 w 118"/>
                      <a:gd name="T47" fmla="*/ 79 h 97"/>
                      <a:gd name="T48" fmla="*/ 64 w 118"/>
                      <a:gd name="T49" fmla="*/ 75 h 97"/>
                      <a:gd name="T50" fmla="*/ 59 w 118"/>
                      <a:gd name="T51" fmla="*/ 87 h 97"/>
                      <a:gd name="T52" fmla="*/ 79 w 118"/>
                      <a:gd name="T53" fmla="*/ 23 h 97"/>
                      <a:gd name="T54" fmla="*/ 18 w 118"/>
                      <a:gd name="T55" fmla="*/ 64 h 97"/>
                      <a:gd name="T56" fmla="*/ 13 w 118"/>
                      <a:gd name="T57" fmla="*/ 63 h 97"/>
                      <a:gd name="T58" fmla="*/ 14 w 118"/>
                      <a:gd name="T59" fmla="*/ 58 h 97"/>
                      <a:gd name="T60" fmla="*/ 75 w 118"/>
                      <a:gd name="T61" fmla="*/ 17 h 97"/>
                      <a:gd name="T62" fmla="*/ 80 w 118"/>
                      <a:gd name="T63" fmla="*/ 18 h 97"/>
                      <a:gd name="T64" fmla="*/ 79 w 118"/>
                      <a:gd name="T65" fmla="*/ 2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97">
                        <a:moveTo>
                          <a:pt x="117" y="60"/>
                        </a:moveTo>
                        <a:cubicBezTo>
                          <a:pt x="93" y="4"/>
                          <a:pt x="93" y="4"/>
                          <a:pt x="93" y="4"/>
                        </a:cubicBezTo>
                        <a:cubicBezTo>
                          <a:pt x="92" y="1"/>
                          <a:pt x="89" y="0"/>
                          <a:pt x="87" y="1"/>
                        </a:cubicBezTo>
                        <a:cubicBezTo>
                          <a:pt x="85" y="2"/>
                          <a:pt x="83" y="5"/>
                          <a:pt x="84" y="7"/>
                        </a:cubicBezTo>
                        <a:cubicBezTo>
                          <a:pt x="6" y="59"/>
                          <a:pt x="6" y="59"/>
                          <a:pt x="6" y="59"/>
                        </a:cubicBezTo>
                        <a:cubicBezTo>
                          <a:pt x="0" y="61"/>
                          <a:pt x="0" y="61"/>
                          <a:pt x="0" y="61"/>
                        </a:cubicBezTo>
                        <a:cubicBezTo>
                          <a:pt x="11" y="89"/>
                          <a:pt x="11" y="89"/>
                          <a:pt x="11" y="89"/>
                        </a:cubicBezTo>
                        <a:cubicBezTo>
                          <a:pt x="17" y="86"/>
                          <a:pt x="17" y="86"/>
                          <a:pt x="17" y="86"/>
                        </a:cubicBezTo>
                        <a:cubicBezTo>
                          <a:pt x="13" y="76"/>
                          <a:pt x="13" y="76"/>
                          <a:pt x="13" y="76"/>
                        </a:cubicBezTo>
                        <a:cubicBezTo>
                          <a:pt x="15" y="75"/>
                          <a:pt x="15" y="75"/>
                          <a:pt x="15" y="75"/>
                        </a:cubicBezTo>
                        <a:cubicBezTo>
                          <a:pt x="19" y="85"/>
                          <a:pt x="19" y="85"/>
                          <a:pt x="19" y="85"/>
                        </a:cubicBezTo>
                        <a:cubicBezTo>
                          <a:pt x="39" y="81"/>
                          <a:pt x="39" y="81"/>
                          <a:pt x="39" y="81"/>
                        </a:cubicBezTo>
                        <a:cubicBezTo>
                          <a:pt x="39" y="82"/>
                          <a:pt x="40" y="83"/>
                          <a:pt x="40" y="84"/>
                        </a:cubicBezTo>
                        <a:cubicBezTo>
                          <a:pt x="44" y="93"/>
                          <a:pt x="54" y="97"/>
                          <a:pt x="62" y="94"/>
                        </a:cubicBezTo>
                        <a:cubicBezTo>
                          <a:pt x="69" y="90"/>
                          <a:pt x="73" y="82"/>
                          <a:pt x="71" y="74"/>
                        </a:cubicBezTo>
                        <a:cubicBezTo>
                          <a:pt x="108" y="65"/>
                          <a:pt x="108" y="65"/>
                          <a:pt x="108" y="65"/>
                        </a:cubicBezTo>
                        <a:cubicBezTo>
                          <a:pt x="89" y="23"/>
                          <a:pt x="89" y="23"/>
                          <a:pt x="89" y="23"/>
                        </a:cubicBezTo>
                        <a:cubicBezTo>
                          <a:pt x="91" y="22"/>
                          <a:pt x="91" y="22"/>
                          <a:pt x="91" y="22"/>
                        </a:cubicBezTo>
                        <a:cubicBezTo>
                          <a:pt x="110" y="66"/>
                          <a:pt x="110" y="66"/>
                          <a:pt x="110" y="66"/>
                        </a:cubicBezTo>
                        <a:cubicBezTo>
                          <a:pt x="111" y="67"/>
                          <a:pt x="113" y="67"/>
                          <a:pt x="114" y="66"/>
                        </a:cubicBezTo>
                        <a:cubicBezTo>
                          <a:pt x="117" y="65"/>
                          <a:pt x="118" y="63"/>
                          <a:pt x="117" y="60"/>
                        </a:cubicBezTo>
                        <a:close/>
                        <a:moveTo>
                          <a:pt x="59" y="87"/>
                        </a:moveTo>
                        <a:cubicBezTo>
                          <a:pt x="54" y="89"/>
                          <a:pt x="48" y="87"/>
                          <a:pt x="46" y="82"/>
                        </a:cubicBezTo>
                        <a:cubicBezTo>
                          <a:pt x="46" y="81"/>
                          <a:pt x="46" y="80"/>
                          <a:pt x="46" y="79"/>
                        </a:cubicBezTo>
                        <a:cubicBezTo>
                          <a:pt x="64" y="75"/>
                          <a:pt x="64" y="75"/>
                          <a:pt x="64" y="75"/>
                        </a:cubicBezTo>
                        <a:cubicBezTo>
                          <a:pt x="65" y="80"/>
                          <a:pt x="63" y="85"/>
                          <a:pt x="59" y="87"/>
                        </a:cubicBezTo>
                        <a:close/>
                        <a:moveTo>
                          <a:pt x="79" y="23"/>
                        </a:moveTo>
                        <a:cubicBezTo>
                          <a:pt x="18" y="64"/>
                          <a:pt x="18" y="64"/>
                          <a:pt x="18" y="64"/>
                        </a:cubicBezTo>
                        <a:cubicBezTo>
                          <a:pt x="17" y="66"/>
                          <a:pt x="14" y="65"/>
                          <a:pt x="13" y="63"/>
                        </a:cubicBezTo>
                        <a:cubicBezTo>
                          <a:pt x="12" y="62"/>
                          <a:pt x="12" y="59"/>
                          <a:pt x="14" y="58"/>
                        </a:cubicBezTo>
                        <a:cubicBezTo>
                          <a:pt x="75" y="17"/>
                          <a:pt x="75" y="17"/>
                          <a:pt x="75" y="17"/>
                        </a:cubicBezTo>
                        <a:cubicBezTo>
                          <a:pt x="77" y="15"/>
                          <a:pt x="79" y="16"/>
                          <a:pt x="80" y="18"/>
                        </a:cubicBezTo>
                        <a:cubicBezTo>
                          <a:pt x="81" y="19"/>
                          <a:pt x="81" y="22"/>
                          <a:pt x="79" y="2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28" tIns="45713" rIns="91428" bIns="45713" numCol="1" anchor="t" anchorCtr="0" compatLnSpc="1"/>
                  <a:lstStyle/>
                  <a:p>
                    <a:pPr algn="l"/>
                    <a:endParaRPr lang="zh-CN" altLang="en-US" sz="1705"/>
                  </a:p>
                </p:txBody>
              </p:sp>
            </p:grpSp>
          </p:grpSp>
          <p:sp>
            <p:nvSpPr>
              <p:cNvPr id="93" name="文本框 49"/>
              <p:cNvSpPr txBox="1"/>
              <p:nvPr/>
            </p:nvSpPr>
            <p:spPr>
              <a:xfrm>
                <a:off x="6358" y="5287"/>
                <a:ext cx="4370" cy="1428"/>
              </a:xfrm>
              <a:prstGeom prst="rect">
                <a:avLst/>
              </a:prstGeom>
              <a:noFill/>
            </p:spPr>
            <p:txBody>
              <a:bodyPr wrap="square" rtlCol="0">
                <a:spAutoFit/>
              </a:bodyPr>
              <a:lstStyle/>
              <a:p>
                <a:pPr algn="l" fontAlgn="auto">
                  <a:spcBef>
                    <a:spcPts val="0"/>
                  </a:spcBef>
                  <a:spcAft>
                    <a:spcPts val="0"/>
                  </a:spcAft>
                  <a:defRPr/>
                </a:pPr>
                <a:r>
                  <a:rPr lang="zh-CN" altLang="en-US" sz="2400" b="1" dirty="0">
                    <a:solidFill>
                      <a:schemeClr val="tx1"/>
                    </a:solidFill>
                    <a:ea typeface="+mn-lt"/>
                    <a:sym typeface="+mn-ea"/>
                  </a:rPr>
                  <a:t>作者署名中的不端行为</a:t>
                </a:r>
              </a:p>
            </p:txBody>
          </p:sp>
        </p:grpSp>
        <p:grpSp>
          <p:nvGrpSpPr>
            <p:cNvPr id="134" name="组合 133"/>
            <p:cNvGrpSpPr/>
            <p:nvPr/>
          </p:nvGrpSpPr>
          <p:grpSpPr>
            <a:xfrm flipH="1">
              <a:off x="4726" y="7869"/>
              <a:ext cx="7309" cy="1893"/>
              <a:chOff x="4221" y="6726"/>
              <a:chExt cx="7309" cy="1893"/>
            </a:xfrm>
          </p:grpSpPr>
          <p:sp>
            <p:nvSpPr>
              <p:cNvPr id="32" name=" 184"/>
              <p:cNvSpPr>
                <a:spLocks noChangeAspect="1"/>
              </p:cNvSpPr>
              <p:nvPr/>
            </p:nvSpPr>
            <p:spPr>
              <a:xfrm>
                <a:off x="9829" y="6836"/>
                <a:ext cx="1701" cy="1701"/>
              </a:xfrm>
              <a:prstGeom prst="ellipse">
                <a:avLst/>
              </a:prstGeom>
              <a:solidFill>
                <a:schemeClr val="bg1"/>
              </a:solidFill>
              <a:ln>
                <a:solidFill>
                  <a:schemeClr val="bg2">
                    <a:lumMod val="90000"/>
                  </a:schemeClr>
                </a:solidFill>
              </a:ln>
              <a:effectLst>
                <a:outerShdw blurRad="279400" dist="76200" dir="30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l" eaLnBrk="1" fontAlgn="auto" hangingPunct="1">
                  <a:spcBef>
                    <a:spcPts val="0"/>
                  </a:spcBef>
                  <a:spcAft>
                    <a:spcPts val="0"/>
                  </a:spcAft>
                  <a:defRPr/>
                </a:pPr>
                <a:endParaRPr lang="zh-CN" altLang="en-US">
                  <a:solidFill>
                    <a:srgbClr val="FFFFFF"/>
                  </a:solidFill>
                </a:endParaRPr>
              </a:p>
            </p:txBody>
          </p:sp>
          <p:grpSp>
            <p:nvGrpSpPr>
              <p:cNvPr id="11" name="组合 10"/>
              <p:cNvGrpSpPr/>
              <p:nvPr/>
            </p:nvGrpSpPr>
            <p:grpSpPr>
              <a:xfrm rot="16200000" flipH="1">
                <a:off x="8789" y="6948"/>
                <a:ext cx="1893" cy="1449"/>
                <a:chOff x="911201" y="1622002"/>
                <a:chExt cx="2283025" cy="1747386"/>
              </a:xfrm>
              <a:solidFill>
                <a:srgbClr val="C00000"/>
              </a:solidFill>
            </p:grpSpPr>
            <p:sp>
              <p:nvSpPr>
                <p:cNvPr id="12" name="矩形 11"/>
                <p:cNvSpPr/>
                <p:nvPr/>
              </p:nvSpPr>
              <p:spPr>
                <a:xfrm>
                  <a:off x="2026099" y="1679379"/>
                  <a:ext cx="60759" cy="4896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13" name="任意多边形 12"/>
                <p:cNvSpPr/>
                <p:nvPr/>
              </p:nvSpPr>
              <p:spPr>
                <a:xfrm rot="-2700000" flipV="1">
                  <a:off x="1283460" y="1824478"/>
                  <a:ext cx="1547880" cy="1544910"/>
                </a:xfrm>
                <a:custGeom>
                  <a:avLst/>
                  <a:gdLst>
                    <a:gd name="connsiteX0" fmla="*/ 871669 w 901730"/>
                    <a:gd name="connsiteY0" fmla="*/ 0 h 900000"/>
                    <a:gd name="connsiteX1" fmla="*/ 901730 w 901730"/>
                    <a:gd name="connsiteY1" fmla="*/ 0 h 900000"/>
                    <a:gd name="connsiteX2" fmla="*/ 1730 w 901730"/>
                    <a:gd name="connsiteY2" fmla="*/ 900000 h 900000"/>
                    <a:gd name="connsiteX3" fmla="*/ 0 w 901730"/>
                    <a:gd name="connsiteY3" fmla="*/ 899913 h 900000"/>
                    <a:gd name="connsiteX4" fmla="*/ 0 w 901730"/>
                    <a:gd name="connsiteY4" fmla="*/ 869852 h 900000"/>
                    <a:gd name="connsiteX5" fmla="*/ 1731 w 901730"/>
                    <a:gd name="connsiteY5" fmla="*/ 869939 h 900000"/>
                    <a:gd name="connsiteX6" fmla="*/ 871669 w 901730"/>
                    <a:gd name="connsiteY6" fmla="*/ 1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730" h="900000">
                      <a:moveTo>
                        <a:pt x="871669" y="0"/>
                      </a:moveTo>
                      <a:lnTo>
                        <a:pt x="901730" y="0"/>
                      </a:lnTo>
                      <a:cubicBezTo>
                        <a:pt x="901730" y="497056"/>
                        <a:pt x="498786" y="900000"/>
                        <a:pt x="1730" y="900000"/>
                      </a:cubicBezTo>
                      <a:lnTo>
                        <a:pt x="0" y="899913"/>
                      </a:lnTo>
                      <a:lnTo>
                        <a:pt x="0" y="869852"/>
                      </a:lnTo>
                      <a:lnTo>
                        <a:pt x="1731" y="869939"/>
                      </a:lnTo>
                      <a:cubicBezTo>
                        <a:pt x="482184" y="869939"/>
                        <a:pt x="871669" y="480454"/>
                        <a:pt x="871669"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14" name="椭圆 13"/>
                <p:cNvSpPr/>
                <p:nvPr/>
              </p:nvSpPr>
              <p:spPr>
                <a:xfrm>
                  <a:off x="911201" y="2587444"/>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15" name="椭圆 14"/>
                <p:cNvSpPr/>
                <p:nvPr/>
              </p:nvSpPr>
              <p:spPr>
                <a:xfrm>
                  <a:off x="3095293" y="2587444"/>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16" name="椭圆 15"/>
                <p:cNvSpPr/>
                <p:nvPr/>
              </p:nvSpPr>
              <p:spPr>
                <a:xfrm>
                  <a:off x="1952570" y="2048530"/>
                  <a:ext cx="209661" cy="2096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17" name="椭圆 16"/>
                <p:cNvSpPr/>
                <p:nvPr/>
              </p:nvSpPr>
              <p:spPr>
                <a:xfrm>
                  <a:off x="2007933" y="2106832"/>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sp>
              <p:nvSpPr>
                <p:cNvPr id="18" name="椭圆 17"/>
                <p:cNvSpPr/>
                <p:nvPr/>
              </p:nvSpPr>
              <p:spPr>
                <a:xfrm>
                  <a:off x="2007011" y="1622002"/>
                  <a:ext cx="98933" cy="9893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705">
                    <a:solidFill>
                      <a:schemeClr val="tx1"/>
                    </a:solidFill>
                  </a:endParaRPr>
                </a:p>
              </p:txBody>
            </p:sp>
          </p:grpSp>
          <p:sp>
            <p:nvSpPr>
              <p:cNvPr id="95" name="文本框 49"/>
              <p:cNvSpPr txBox="1"/>
              <p:nvPr/>
            </p:nvSpPr>
            <p:spPr>
              <a:xfrm>
                <a:off x="4221" y="7071"/>
                <a:ext cx="4391" cy="1428"/>
              </a:xfrm>
              <a:prstGeom prst="rect">
                <a:avLst/>
              </a:prstGeom>
              <a:noFill/>
            </p:spPr>
            <p:txBody>
              <a:bodyPr wrap="square" rtlCol="0">
                <a:spAutoFit/>
              </a:bodyPr>
              <a:lstStyle/>
              <a:p>
                <a:pPr algn="l" fontAlgn="auto">
                  <a:spcBef>
                    <a:spcPts val="0"/>
                  </a:spcBef>
                  <a:spcAft>
                    <a:spcPts val="0"/>
                  </a:spcAft>
                  <a:defRPr/>
                </a:pPr>
                <a:r>
                  <a:rPr lang="zh-CN" altLang="en-US" sz="2400" b="1" dirty="0">
                    <a:solidFill>
                      <a:schemeClr val="tx1"/>
                    </a:solidFill>
                    <a:ea typeface="+mn-lt"/>
                    <a:sym typeface="+mn-ea"/>
                  </a:rPr>
                  <a:t>投稿和发表过程中的不端行为</a:t>
                </a:r>
              </a:p>
            </p:txBody>
          </p:sp>
          <p:grpSp>
            <p:nvGrpSpPr>
              <p:cNvPr id="116" name="组合 115"/>
              <p:cNvGrpSpPr/>
              <p:nvPr/>
            </p:nvGrpSpPr>
            <p:grpSpPr>
              <a:xfrm>
                <a:off x="9945" y="6938"/>
                <a:ext cx="1468" cy="1468"/>
                <a:chOff x="9875871" y="5229802"/>
                <a:chExt cx="931637" cy="931637"/>
              </a:xfrm>
            </p:grpSpPr>
            <p:sp>
              <p:nvSpPr>
                <p:cNvPr id="117" name="椭圆 116"/>
                <p:cNvSpPr/>
                <p:nvPr/>
              </p:nvSpPr>
              <p:spPr>
                <a:xfrm>
                  <a:off x="9875871" y="5229802"/>
                  <a:ext cx="931637" cy="9316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solidFill>
                  </a:endParaRPr>
                </a:p>
              </p:txBody>
            </p:sp>
            <p:sp>
              <p:nvSpPr>
                <p:cNvPr id="118" name="椭圆 117"/>
                <p:cNvSpPr/>
                <p:nvPr/>
              </p:nvSpPr>
              <p:spPr>
                <a:xfrm>
                  <a:off x="9960129" y="5314060"/>
                  <a:ext cx="763118" cy="763118"/>
                </a:xfrm>
                <a:prstGeom prst="ellipse">
                  <a:avLst/>
                </a:prstGeom>
                <a:gradFill>
                  <a:gsLst>
                    <a:gs pos="0">
                      <a:schemeClr val="bg1">
                        <a:lumMod val="85000"/>
                      </a:schemeClr>
                    </a:gs>
                    <a:gs pos="100000">
                      <a:schemeClr val="bg1">
                        <a:lumMod val="60000"/>
                        <a:lumOff val="40000"/>
                      </a:schemeClr>
                    </a:gs>
                  </a:gsLst>
                  <a:lin ang="54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solidFill>
                  </a:endParaRPr>
                </a:p>
              </p:txBody>
            </p:sp>
            <p:grpSp>
              <p:nvGrpSpPr>
                <p:cNvPr id="119" name="组合 118"/>
                <p:cNvGrpSpPr/>
                <p:nvPr/>
              </p:nvGrpSpPr>
              <p:grpSpPr>
                <a:xfrm>
                  <a:off x="10195461" y="5547711"/>
                  <a:ext cx="292455" cy="308081"/>
                  <a:chOff x="6596990" y="5657399"/>
                  <a:chExt cx="428184" cy="496168"/>
                </a:xfrm>
                <a:solidFill>
                  <a:schemeClr val="tx1"/>
                </a:solidFill>
              </p:grpSpPr>
              <p:sp>
                <p:nvSpPr>
                  <p:cNvPr id="120" name="Freeform 25"/>
                  <p:cNvSpPr/>
                  <p:nvPr/>
                </p:nvSpPr>
                <p:spPr bwMode="auto">
                  <a:xfrm>
                    <a:off x="6678095" y="6064113"/>
                    <a:ext cx="265975" cy="89454"/>
                  </a:xfrm>
                  <a:custGeom>
                    <a:avLst/>
                    <a:gdLst>
                      <a:gd name="T0" fmla="*/ 86 w 94"/>
                      <a:gd name="T1" fmla="*/ 22 h 32"/>
                      <a:gd name="T2" fmla="*/ 64 w 94"/>
                      <a:gd name="T3" fmla="*/ 22 h 32"/>
                      <a:gd name="T4" fmla="*/ 64 w 94"/>
                      <a:gd name="T5" fmla="*/ 0 h 32"/>
                      <a:gd name="T6" fmla="*/ 31 w 94"/>
                      <a:gd name="T7" fmla="*/ 0 h 32"/>
                      <a:gd name="T8" fmla="*/ 31 w 94"/>
                      <a:gd name="T9" fmla="*/ 22 h 32"/>
                      <a:gd name="T10" fmla="*/ 8 w 94"/>
                      <a:gd name="T11" fmla="*/ 22 h 32"/>
                      <a:gd name="T12" fmla="*/ 0 w 94"/>
                      <a:gd name="T13" fmla="*/ 27 h 32"/>
                      <a:gd name="T14" fmla="*/ 0 w 94"/>
                      <a:gd name="T15" fmla="*/ 32 h 32"/>
                      <a:gd name="T16" fmla="*/ 94 w 94"/>
                      <a:gd name="T17" fmla="*/ 32 h 32"/>
                      <a:gd name="T18" fmla="*/ 94 w 94"/>
                      <a:gd name="T19" fmla="*/ 27 h 32"/>
                      <a:gd name="T20" fmla="*/ 86 w 94"/>
                      <a:gd name="T21"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32">
                        <a:moveTo>
                          <a:pt x="86" y="22"/>
                        </a:moveTo>
                        <a:cubicBezTo>
                          <a:pt x="64" y="22"/>
                          <a:pt x="64" y="22"/>
                          <a:pt x="64" y="22"/>
                        </a:cubicBezTo>
                        <a:cubicBezTo>
                          <a:pt x="64" y="0"/>
                          <a:pt x="64" y="0"/>
                          <a:pt x="64" y="0"/>
                        </a:cubicBezTo>
                        <a:cubicBezTo>
                          <a:pt x="31" y="0"/>
                          <a:pt x="31" y="0"/>
                          <a:pt x="31" y="0"/>
                        </a:cubicBezTo>
                        <a:cubicBezTo>
                          <a:pt x="31" y="22"/>
                          <a:pt x="31" y="22"/>
                          <a:pt x="31" y="22"/>
                        </a:cubicBezTo>
                        <a:cubicBezTo>
                          <a:pt x="8" y="22"/>
                          <a:pt x="8" y="22"/>
                          <a:pt x="8" y="22"/>
                        </a:cubicBezTo>
                        <a:cubicBezTo>
                          <a:pt x="4" y="22"/>
                          <a:pt x="0" y="24"/>
                          <a:pt x="0" y="27"/>
                        </a:cubicBezTo>
                        <a:cubicBezTo>
                          <a:pt x="0" y="32"/>
                          <a:pt x="0" y="32"/>
                          <a:pt x="0" y="32"/>
                        </a:cubicBezTo>
                        <a:cubicBezTo>
                          <a:pt x="94" y="32"/>
                          <a:pt x="94" y="32"/>
                          <a:pt x="94" y="32"/>
                        </a:cubicBezTo>
                        <a:cubicBezTo>
                          <a:pt x="94" y="27"/>
                          <a:pt x="94" y="27"/>
                          <a:pt x="94" y="27"/>
                        </a:cubicBezTo>
                        <a:cubicBezTo>
                          <a:pt x="94" y="24"/>
                          <a:pt x="90" y="22"/>
                          <a:pt x="86"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1" name="Freeform 26"/>
                  <p:cNvSpPr/>
                  <p:nvPr/>
                </p:nvSpPr>
                <p:spPr bwMode="auto">
                  <a:xfrm>
                    <a:off x="6718647" y="5789789"/>
                    <a:ext cx="66792" cy="124042"/>
                  </a:xfrm>
                  <a:custGeom>
                    <a:avLst/>
                    <a:gdLst>
                      <a:gd name="T0" fmla="*/ 15 w 24"/>
                      <a:gd name="T1" fmla="*/ 18 h 44"/>
                      <a:gd name="T2" fmla="*/ 9 w 24"/>
                      <a:gd name="T3" fmla="*/ 14 h 44"/>
                      <a:gd name="T4" fmla="*/ 13 w 24"/>
                      <a:gd name="T5" fmla="*/ 11 h 44"/>
                      <a:gd name="T6" fmla="*/ 21 w 24"/>
                      <a:gd name="T7" fmla="*/ 13 h 44"/>
                      <a:gd name="T8" fmla="*/ 23 w 24"/>
                      <a:gd name="T9" fmla="*/ 6 h 44"/>
                      <a:gd name="T10" fmla="*/ 15 w 24"/>
                      <a:gd name="T11" fmla="*/ 5 h 44"/>
                      <a:gd name="T12" fmla="*/ 15 w 24"/>
                      <a:gd name="T13" fmla="*/ 0 h 44"/>
                      <a:gd name="T14" fmla="*/ 9 w 24"/>
                      <a:gd name="T15" fmla="*/ 0 h 44"/>
                      <a:gd name="T16" fmla="*/ 9 w 24"/>
                      <a:gd name="T17" fmla="*/ 5 h 44"/>
                      <a:gd name="T18" fmla="*/ 0 w 24"/>
                      <a:gd name="T19" fmla="*/ 15 h 44"/>
                      <a:gd name="T20" fmla="*/ 10 w 24"/>
                      <a:gd name="T21" fmla="*/ 25 h 44"/>
                      <a:gd name="T22" fmla="*/ 16 w 24"/>
                      <a:gd name="T23" fmla="*/ 29 h 44"/>
                      <a:gd name="T24" fmla="*/ 11 w 24"/>
                      <a:gd name="T25" fmla="*/ 33 h 44"/>
                      <a:gd name="T26" fmla="*/ 2 w 24"/>
                      <a:gd name="T27" fmla="*/ 30 h 44"/>
                      <a:gd name="T28" fmla="*/ 0 w 24"/>
                      <a:gd name="T29" fmla="*/ 37 h 44"/>
                      <a:gd name="T30" fmla="*/ 9 w 24"/>
                      <a:gd name="T31" fmla="*/ 39 h 44"/>
                      <a:gd name="T32" fmla="*/ 9 w 24"/>
                      <a:gd name="T33" fmla="*/ 44 h 44"/>
                      <a:gd name="T34" fmla="*/ 15 w 24"/>
                      <a:gd name="T35" fmla="*/ 44 h 44"/>
                      <a:gd name="T36" fmla="*/ 15 w 24"/>
                      <a:gd name="T37" fmla="*/ 38 h 44"/>
                      <a:gd name="T38" fmla="*/ 24 w 24"/>
                      <a:gd name="T39" fmla="*/ 29 h 44"/>
                      <a:gd name="T40" fmla="*/ 15 w 24"/>
                      <a:gd name="T41"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44">
                        <a:moveTo>
                          <a:pt x="15" y="18"/>
                        </a:moveTo>
                        <a:cubicBezTo>
                          <a:pt x="10" y="17"/>
                          <a:pt x="9" y="15"/>
                          <a:pt x="9" y="14"/>
                        </a:cubicBezTo>
                        <a:cubicBezTo>
                          <a:pt x="9" y="12"/>
                          <a:pt x="10" y="11"/>
                          <a:pt x="13" y="11"/>
                        </a:cubicBezTo>
                        <a:cubicBezTo>
                          <a:pt x="17" y="11"/>
                          <a:pt x="20" y="12"/>
                          <a:pt x="21" y="13"/>
                        </a:cubicBezTo>
                        <a:cubicBezTo>
                          <a:pt x="23" y="6"/>
                          <a:pt x="23" y="6"/>
                          <a:pt x="23" y="6"/>
                        </a:cubicBezTo>
                        <a:cubicBezTo>
                          <a:pt x="21" y="6"/>
                          <a:pt x="18" y="5"/>
                          <a:pt x="15" y="5"/>
                        </a:cubicBezTo>
                        <a:cubicBezTo>
                          <a:pt x="15" y="0"/>
                          <a:pt x="15" y="0"/>
                          <a:pt x="15" y="0"/>
                        </a:cubicBezTo>
                        <a:cubicBezTo>
                          <a:pt x="9" y="0"/>
                          <a:pt x="9" y="0"/>
                          <a:pt x="9" y="0"/>
                        </a:cubicBezTo>
                        <a:cubicBezTo>
                          <a:pt x="9" y="5"/>
                          <a:pt x="9" y="5"/>
                          <a:pt x="9" y="5"/>
                        </a:cubicBezTo>
                        <a:cubicBezTo>
                          <a:pt x="4" y="6"/>
                          <a:pt x="0" y="10"/>
                          <a:pt x="0" y="15"/>
                        </a:cubicBezTo>
                        <a:cubicBezTo>
                          <a:pt x="0" y="20"/>
                          <a:pt x="4" y="23"/>
                          <a:pt x="10" y="25"/>
                        </a:cubicBezTo>
                        <a:cubicBezTo>
                          <a:pt x="14" y="26"/>
                          <a:pt x="16" y="27"/>
                          <a:pt x="16" y="29"/>
                        </a:cubicBezTo>
                        <a:cubicBezTo>
                          <a:pt x="16" y="31"/>
                          <a:pt x="14" y="33"/>
                          <a:pt x="11" y="33"/>
                        </a:cubicBezTo>
                        <a:cubicBezTo>
                          <a:pt x="7" y="33"/>
                          <a:pt x="4" y="32"/>
                          <a:pt x="2" y="30"/>
                        </a:cubicBezTo>
                        <a:cubicBezTo>
                          <a:pt x="0" y="37"/>
                          <a:pt x="0" y="37"/>
                          <a:pt x="0" y="37"/>
                        </a:cubicBezTo>
                        <a:cubicBezTo>
                          <a:pt x="2" y="38"/>
                          <a:pt x="6" y="39"/>
                          <a:pt x="9" y="39"/>
                        </a:cubicBezTo>
                        <a:cubicBezTo>
                          <a:pt x="9" y="44"/>
                          <a:pt x="9" y="44"/>
                          <a:pt x="9" y="44"/>
                        </a:cubicBezTo>
                        <a:cubicBezTo>
                          <a:pt x="15" y="44"/>
                          <a:pt x="15" y="44"/>
                          <a:pt x="15" y="44"/>
                        </a:cubicBezTo>
                        <a:cubicBezTo>
                          <a:pt x="15" y="38"/>
                          <a:pt x="15" y="38"/>
                          <a:pt x="15" y="38"/>
                        </a:cubicBezTo>
                        <a:cubicBezTo>
                          <a:pt x="21" y="37"/>
                          <a:pt x="24" y="33"/>
                          <a:pt x="24" y="29"/>
                        </a:cubicBezTo>
                        <a:cubicBezTo>
                          <a:pt x="24" y="24"/>
                          <a:pt x="22" y="21"/>
                          <a:pt x="15"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2" name="Freeform 27"/>
                  <p:cNvSpPr>
                    <a:spLocks noEditPoints="1"/>
                  </p:cNvSpPr>
                  <p:nvPr/>
                </p:nvSpPr>
                <p:spPr bwMode="auto">
                  <a:xfrm>
                    <a:off x="6655434" y="5758779"/>
                    <a:ext cx="192027" cy="186063"/>
                  </a:xfrm>
                  <a:custGeom>
                    <a:avLst/>
                    <a:gdLst>
                      <a:gd name="T0" fmla="*/ 34 w 68"/>
                      <a:gd name="T1" fmla="*/ 0 h 66"/>
                      <a:gd name="T2" fmla="*/ 0 w 68"/>
                      <a:gd name="T3" fmla="*/ 33 h 66"/>
                      <a:gd name="T4" fmla="*/ 34 w 68"/>
                      <a:gd name="T5" fmla="*/ 66 h 66"/>
                      <a:gd name="T6" fmla="*/ 68 w 68"/>
                      <a:gd name="T7" fmla="*/ 33 h 66"/>
                      <a:gd name="T8" fmla="*/ 34 w 68"/>
                      <a:gd name="T9" fmla="*/ 0 h 66"/>
                      <a:gd name="T10" fmla="*/ 34 w 68"/>
                      <a:gd name="T11" fmla="*/ 59 h 66"/>
                      <a:gd name="T12" fmla="*/ 7 w 68"/>
                      <a:gd name="T13" fmla="*/ 33 h 66"/>
                      <a:gd name="T14" fmla="*/ 34 w 68"/>
                      <a:gd name="T15" fmla="*/ 7 h 66"/>
                      <a:gd name="T16" fmla="*/ 60 w 68"/>
                      <a:gd name="T17" fmla="*/ 33 h 66"/>
                      <a:gd name="T18" fmla="*/ 34 w 68"/>
                      <a:gd name="T19" fmla="*/ 5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6">
                        <a:moveTo>
                          <a:pt x="34" y="0"/>
                        </a:moveTo>
                        <a:cubicBezTo>
                          <a:pt x="15" y="0"/>
                          <a:pt x="0" y="15"/>
                          <a:pt x="0" y="33"/>
                        </a:cubicBezTo>
                        <a:cubicBezTo>
                          <a:pt x="0" y="51"/>
                          <a:pt x="15" y="66"/>
                          <a:pt x="34" y="66"/>
                        </a:cubicBezTo>
                        <a:cubicBezTo>
                          <a:pt x="53" y="66"/>
                          <a:pt x="68" y="51"/>
                          <a:pt x="68" y="33"/>
                        </a:cubicBezTo>
                        <a:cubicBezTo>
                          <a:pt x="68" y="15"/>
                          <a:pt x="53" y="0"/>
                          <a:pt x="34" y="0"/>
                        </a:cubicBezTo>
                        <a:close/>
                        <a:moveTo>
                          <a:pt x="34" y="59"/>
                        </a:moveTo>
                        <a:cubicBezTo>
                          <a:pt x="19" y="59"/>
                          <a:pt x="7" y="47"/>
                          <a:pt x="7" y="33"/>
                        </a:cubicBezTo>
                        <a:cubicBezTo>
                          <a:pt x="7" y="19"/>
                          <a:pt x="19" y="7"/>
                          <a:pt x="34" y="7"/>
                        </a:cubicBezTo>
                        <a:cubicBezTo>
                          <a:pt x="49" y="7"/>
                          <a:pt x="60" y="19"/>
                          <a:pt x="60" y="33"/>
                        </a:cubicBezTo>
                        <a:cubicBezTo>
                          <a:pt x="60" y="47"/>
                          <a:pt x="49" y="59"/>
                          <a:pt x="34" y="5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3" name="Freeform 28"/>
                  <p:cNvSpPr/>
                  <p:nvPr/>
                </p:nvSpPr>
                <p:spPr bwMode="auto">
                  <a:xfrm>
                    <a:off x="6876085" y="5680060"/>
                    <a:ext cx="53672" cy="98995"/>
                  </a:xfrm>
                  <a:custGeom>
                    <a:avLst/>
                    <a:gdLst>
                      <a:gd name="T0" fmla="*/ 8 w 19"/>
                      <a:gd name="T1" fmla="*/ 26 h 35"/>
                      <a:gd name="T2" fmla="*/ 1 w 19"/>
                      <a:gd name="T3" fmla="*/ 24 h 35"/>
                      <a:gd name="T4" fmla="*/ 0 w 19"/>
                      <a:gd name="T5" fmla="*/ 29 h 35"/>
                      <a:gd name="T6" fmla="*/ 7 w 19"/>
                      <a:gd name="T7" fmla="*/ 31 h 35"/>
                      <a:gd name="T8" fmla="*/ 7 w 19"/>
                      <a:gd name="T9" fmla="*/ 35 h 35"/>
                      <a:gd name="T10" fmla="*/ 11 w 19"/>
                      <a:gd name="T11" fmla="*/ 35 h 35"/>
                      <a:gd name="T12" fmla="*/ 11 w 19"/>
                      <a:gd name="T13" fmla="*/ 30 h 35"/>
                      <a:gd name="T14" fmla="*/ 19 w 19"/>
                      <a:gd name="T15" fmla="*/ 23 h 35"/>
                      <a:gd name="T16" fmla="*/ 12 w 19"/>
                      <a:gd name="T17" fmla="*/ 15 h 35"/>
                      <a:gd name="T18" fmla="*/ 7 w 19"/>
                      <a:gd name="T19" fmla="*/ 11 h 35"/>
                      <a:gd name="T20" fmla="*/ 10 w 19"/>
                      <a:gd name="T21" fmla="*/ 9 h 35"/>
                      <a:gd name="T22" fmla="*/ 16 w 19"/>
                      <a:gd name="T23" fmla="*/ 10 h 35"/>
                      <a:gd name="T24" fmla="*/ 18 w 19"/>
                      <a:gd name="T25" fmla="*/ 5 h 35"/>
                      <a:gd name="T26" fmla="*/ 12 w 19"/>
                      <a:gd name="T27" fmla="*/ 4 h 35"/>
                      <a:gd name="T28" fmla="*/ 12 w 19"/>
                      <a:gd name="T29" fmla="*/ 0 h 35"/>
                      <a:gd name="T30" fmla="*/ 7 w 19"/>
                      <a:gd name="T31" fmla="*/ 0 h 35"/>
                      <a:gd name="T32" fmla="*/ 7 w 19"/>
                      <a:gd name="T33" fmla="*/ 4 h 35"/>
                      <a:gd name="T34" fmla="*/ 0 w 19"/>
                      <a:gd name="T35" fmla="*/ 12 h 35"/>
                      <a:gd name="T36" fmla="*/ 8 w 19"/>
                      <a:gd name="T37" fmla="*/ 19 h 35"/>
                      <a:gd name="T38" fmla="*/ 12 w 19"/>
                      <a:gd name="T39" fmla="*/ 23 h 35"/>
                      <a:gd name="T40" fmla="*/ 8 w 19"/>
                      <a:gd name="T41" fmla="*/ 2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5">
                        <a:moveTo>
                          <a:pt x="8" y="26"/>
                        </a:moveTo>
                        <a:cubicBezTo>
                          <a:pt x="6" y="26"/>
                          <a:pt x="3" y="25"/>
                          <a:pt x="1" y="24"/>
                        </a:cubicBezTo>
                        <a:cubicBezTo>
                          <a:pt x="0" y="29"/>
                          <a:pt x="0" y="29"/>
                          <a:pt x="0" y="29"/>
                        </a:cubicBezTo>
                        <a:cubicBezTo>
                          <a:pt x="2" y="30"/>
                          <a:pt x="4" y="31"/>
                          <a:pt x="7" y="31"/>
                        </a:cubicBezTo>
                        <a:cubicBezTo>
                          <a:pt x="7" y="35"/>
                          <a:pt x="7" y="35"/>
                          <a:pt x="7" y="35"/>
                        </a:cubicBezTo>
                        <a:cubicBezTo>
                          <a:pt x="11" y="35"/>
                          <a:pt x="11" y="35"/>
                          <a:pt x="11" y="35"/>
                        </a:cubicBezTo>
                        <a:cubicBezTo>
                          <a:pt x="11" y="30"/>
                          <a:pt x="11" y="30"/>
                          <a:pt x="11" y="30"/>
                        </a:cubicBezTo>
                        <a:cubicBezTo>
                          <a:pt x="16" y="30"/>
                          <a:pt x="19" y="26"/>
                          <a:pt x="19" y="23"/>
                        </a:cubicBezTo>
                        <a:cubicBezTo>
                          <a:pt x="19" y="19"/>
                          <a:pt x="17" y="16"/>
                          <a:pt x="12" y="15"/>
                        </a:cubicBezTo>
                        <a:cubicBezTo>
                          <a:pt x="8" y="13"/>
                          <a:pt x="7" y="12"/>
                          <a:pt x="7" y="11"/>
                        </a:cubicBezTo>
                        <a:cubicBezTo>
                          <a:pt x="7" y="10"/>
                          <a:pt x="8" y="9"/>
                          <a:pt x="10" y="9"/>
                        </a:cubicBezTo>
                        <a:cubicBezTo>
                          <a:pt x="13" y="9"/>
                          <a:pt x="15" y="10"/>
                          <a:pt x="16" y="10"/>
                        </a:cubicBezTo>
                        <a:cubicBezTo>
                          <a:pt x="18" y="5"/>
                          <a:pt x="18" y="5"/>
                          <a:pt x="18" y="5"/>
                        </a:cubicBezTo>
                        <a:cubicBezTo>
                          <a:pt x="16" y="5"/>
                          <a:pt x="14" y="4"/>
                          <a:pt x="12" y="4"/>
                        </a:cubicBezTo>
                        <a:cubicBezTo>
                          <a:pt x="12" y="0"/>
                          <a:pt x="12" y="0"/>
                          <a:pt x="12" y="0"/>
                        </a:cubicBezTo>
                        <a:cubicBezTo>
                          <a:pt x="7" y="0"/>
                          <a:pt x="7" y="0"/>
                          <a:pt x="7" y="0"/>
                        </a:cubicBezTo>
                        <a:cubicBezTo>
                          <a:pt x="7" y="4"/>
                          <a:pt x="7" y="4"/>
                          <a:pt x="7" y="4"/>
                        </a:cubicBezTo>
                        <a:cubicBezTo>
                          <a:pt x="3" y="5"/>
                          <a:pt x="0" y="8"/>
                          <a:pt x="0" y="12"/>
                        </a:cubicBezTo>
                        <a:cubicBezTo>
                          <a:pt x="0" y="16"/>
                          <a:pt x="3" y="18"/>
                          <a:pt x="8" y="19"/>
                        </a:cubicBezTo>
                        <a:cubicBezTo>
                          <a:pt x="11" y="21"/>
                          <a:pt x="12" y="22"/>
                          <a:pt x="12" y="23"/>
                        </a:cubicBezTo>
                        <a:cubicBezTo>
                          <a:pt x="12" y="25"/>
                          <a:pt x="11" y="26"/>
                          <a:pt x="8"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4" name="Freeform 29"/>
                  <p:cNvSpPr>
                    <a:spLocks noEditPoints="1"/>
                  </p:cNvSpPr>
                  <p:nvPr/>
                </p:nvSpPr>
                <p:spPr bwMode="auto">
                  <a:xfrm>
                    <a:off x="6596990" y="5700336"/>
                    <a:ext cx="428184" cy="357814"/>
                  </a:xfrm>
                  <a:custGeom>
                    <a:avLst/>
                    <a:gdLst>
                      <a:gd name="T0" fmla="*/ 143 w 152"/>
                      <a:gd name="T1" fmla="*/ 0 h 127"/>
                      <a:gd name="T2" fmla="*/ 136 w 152"/>
                      <a:gd name="T3" fmla="*/ 0 h 127"/>
                      <a:gd name="T4" fmla="*/ 138 w 152"/>
                      <a:gd name="T5" fmla="*/ 9 h 127"/>
                      <a:gd name="T6" fmla="*/ 143 w 152"/>
                      <a:gd name="T7" fmla="*/ 9 h 127"/>
                      <a:gd name="T8" fmla="*/ 143 w 152"/>
                      <a:gd name="T9" fmla="*/ 101 h 127"/>
                      <a:gd name="T10" fmla="*/ 9 w 152"/>
                      <a:gd name="T11" fmla="*/ 101 h 127"/>
                      <a:gd name="T12" fmla="*/ 9 w 152"/>
                      <a:gd name="T13" fmla="*/ 9 h 127"/>
                      <a:gd name="T14" fmla="*/ 79 w 152"/>
                      <a:gd name="T15" fmla="*/ 9 h 127"/>
                      <a:gd name="T16" fmla="*/ 81 w 152"/>
                      <a:gd name="T17" fmla="*/ 0 h 127"/>
                      <a:gd name="T18" fmla="*/ 9 w 152"/>
                      <a:gd name="T19" fmla="*/ 0 h 127"/>
                      <a:gd name="T20" fmla="*/ 0 w 152"/>
                      <a:gd name="T21" fmla="*/ 9 h 127"/>
                      <a:gd name="T22" fmla="*/ 0 w 152"/>
                      <a:gd name="T23" fmla="*/ 118 h 127"/>
                      <a:gd name="T24" fmla="*/ 9 w 152"/>
                      <a:gd name="T25" fmla="*/ 127 h 127"/>
                      <a:gd name="T26" fmla="*/ 143 w 152"/>
                      <a:gd name="T27" fmla="*/ 127 h 127"/>
                      <a:gd name="T28" fmla="*/ 152 w 152"/>
                      <a:gd name="T29" fmla="*/ 118 h 127"/>
                      <a:gd name="T30" fmla="*/ 152 w 152"/>
                      <a:gd name="T31" fmla="*/ 9 h 127"/>
                      <a:gd name="T32" fmla="*/ 143 w 152"/>
                      <a:gd name="T33" fmla="*/ 0 h 127"/>
                      <a:gd name="T34" fmla="*/ 76 w 152"/>
                      <a:gd name="T35" fmla="*/ 120 h 127"/>
                      <a:gd name="T36" fmla="*/ 70 w 152"/>
                      <a:gd name="T37" fmla="*/ 114 h 127"/>
                      <a:gd name="T38" fmla="*/ 76 w 152"/>
                      <a:gd name="T39" fmla="*/ 107 h 127"/>
                      <a:gd name="T40" fmla="*/ 83 w 152"/>
                      <a:gd name="T41" fmla="*/ 114 h 127"/>
                      <a:gd name="T42" fmla="*/ 76 w 152"/>
                      <a:gd name="T43" fmla="*/ 1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2" h="127">
                        <a:moveTo>
                          <a:pt x="143" y="0"/>
                        </a:moveTo>
                        <a:cubicBezTo>
                          <a:pt x="136" y="0"/>
                          <a:pt x="136" y="0"/>
                          <a:pt x="136" y="0"/>
                        </a:cubicBezTo>
                        <a:cubicBezTo>
                          <a:pt x="137" y="3"/>
                          <a:pt x="138" y="6"/>
                          <a:pt x="138" y="9"/>
                        </a:cubicBezTo>
                        <a:cubicBezTo>
                          <a:pt x="143" y="9"/>
                          <a:pt x="143" y="9"/>
                          <a:pt x="143" y="9"/>
                        </a:cubicBezTo>
                        <a:cubicBezTo>
                          <a:pt x="143" y="101"/>
                          <a:pt x="143" y="101"/>
                          <a:pt x="143" y="101"/>
                        </a:cubicBezTo>
                        <a:cubicBezTo>
                          <a:pt x="9" y="101"/>
                          <a:pt x="9" y="101"/>
                          <a:pt x="9" y="101"/>
                        </a:cubicBezTo>
                        <a:cubicBezTo>
                          <a:pt x="9" y="9"/>
                          <a:pt x="9" y="9"/>
                          <a:pt x="9" y="9"/>
                        </a:cubicBezTo>
                        <a:cubicBezTo>
                          <a:pt x="79" y="9"/>
                          <a:pt x="79" y="9"/>
                          <a:pt x="79" y="9"/>
                        </a:cubicBezTo>
                        <a:cubicBezTo>
                          <a:pt x="79" y="6"/>
                          <a:pt x="80" y="3"/>
                          <a:pt x="81" y="0"/>
                        </a:cubicBezTo>
                        <a:cubicBezTo>
                          <a:pt x="9" y="0"/>
                          <a:pt x="9" y="0"/>
                          <a:pt x="9" y="0"/>
                        </a:cubicBezTo>
                        <a:cubicBezTo>
                          <a:pt x="4" y="0"/>
                          <a:pt x="0" y="4"/>
                          <a:pt x="0" y="9"/>
                        </a:cubicBezTo>
                        <a:cubicBezTo>
                          <a:pt x="0" y="118"/>
                          <a:pt x="0" y="118"/>
                          <a:pt x="0" y="118"/>
                        </a:cubicBezTo>
                        <a:cubicBezTo>
                          <a:pt x="0" y="123"/>
                          <a:pt x="4" y="127"/>
                          <a:pt x="9" y="127"/>
                        </a:cubicBezTo>
                        <a:cubicBezTo>
                          <a:pt x="143" y="127"/>
                          <a:pt x="143" y="127"/>
                          <a:pt x="143" y="127"/>
                        </a:cubicBezTo>
                        <a:cubicBezTo>
                          <a:pt x="148" y="127"/>
                          <a:pt x="152" y="123"/>
                          <a:pt x="152" y="118"/>
                        </a:cubicBezTo>
                        <a:cubicBezTo>
                          <a:pt x="152" y="9"/>
                          <a:pt x="152" y="9"/>
                          <a:pt x="152" y="9"/>
                        </a:cubicBezTo>
                        <a:cubicBezTo>
                          <a:pt x="152" y="4"/>
                          <a:pt x="148" y="0"/>
                          <a:pt x="143" y="0"/>
                        </a:cubicBezTo>
                        <a:close/>
                        <a:moveTo>
                          <a:pt x="76" y="120"/>
                        </a:moveTo>
                        <a:cubicBezTo>
                          <a:pt x="73" y="120"/>
                          <a:pt x="70" y="117"/>
                          <a:pt x="70" y="114"/>
                        </a:cubicBezTo>
                        <a:cubicBezTo>
                          <a:pt x="70" y="110"/>
                          <a:pt x="73" y="107"/>
                          <a:pt x="76" y="107"/>
                        </a:cubicBezTo>
                        <a:cubicBezTo>
                          <a:pt x="80" y="107"/>
                          <a:pt x="83" y="110"/>
                          <a:pt x="83" y="114"/>
                        </a:cubicBezTo>
                        <a:cubicBezTo>
                          <a:pt x="83" y="117"/>
                          <a:pt x="80" y="120"/>
                          <a:pt x="76" y="1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5" name="Freeform 30"/>
                  <p:cNvSpPr>
                    <a:spLocks noEditPoints="1"/>
                  </p:cNvSpPr>
                  <p:nvPr/>
                </p:nvSpPr>
                <p:spPr bwMode="auto">
                  <a:xfrm>
                    <a:off x="6828377" y="5657399"/>
                    <a:ext cx="149089" cy="144319"/>
                  </a:xfrm>
                  <a:custGeom>
                    <a:avLst/>
                    <a:gdLst>
                      <a:gd name="T0" fmla="*/ 26 w 53"/>
                      <a:gd name="T1" fmla="*/ 51 h 51"/>
                      <a:gd name="T2" fmla="*/ 53 w 53"/>
                      <a:gd name="T3" fmla="*/ 25 h 51"/>
                      <a:gd name="T4" fmla="*/ 26 w 53"/>
                      <a:gd name="T5" fmla="*/ 0 h 51"/>
                      <a:gd name="T6" fmla="*/ 0 w 53"/>
                      <a:gd name="T7" fmla="*/ 25 h 51"/>
                      <a:gd name="T8" fmla="*/ 26 w 53"/>
                      <a:gd name="T9" fmla="*/ 51 h 51"/>
                      <a:gd name="T10" fmla="*/ 26 w 53"/>
                      <a:gd name="T11" fmla="*/ 5 h 51"/>
                      <a:gd name="T12" fmla="*/ 47 w 53"/>
                      <a:gd name="T13" fmla="*/ 25 h 51"/>
                      <a:gd name="T14" fmla="*/ 26 w 53"/>
                      <a:gd name="T15" fmla="*/ 46 h 51"/>
                      <a:gd name="T16" fmla="*/ 6 w 53"/>
                      <a:gd name="T17" fmla="*/ 25 h 51"/>
                      <a:gd name="T18" fmla="*/ 26 w 53"/>
                      <a:gd name="T19"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1">
                        <a:moveTo>
                          <a:pt x="26" y="51"/>
                        </a:moveTo>
                        <a:cubicBezTo>
                          <a:pt x="41" y="51"/>
                          <a:pt x="53" y="40"/>
                          <a:pt x="53" y="25"/>
                        </a:cubicBezTo>
                        <a:cubicBezTo>
                          <a:pt x="53" y="11"/>
                          <a:pt x="41" y="0"/>
                          <a:pt x="26" y="0"/>
                        </a:cubicBezTo>
                        <a:cubicBezTo>
                          <a:pt x="12" y="0"/>
                          <a:pt x="0" y="11"/>
                          <a:pt x="0" y="25"/>
                        </a:cubicBezTo>
                        <a:cubicBezTo>
                          <a:pt x="0" y="40"/>
                          <a:pt x="12" y="51"/>
                          <a:pt x="26" y="51"/>
                        </a:cubicBezTo>
                        <a:close/>
                        <a:moveTo>
                          <a:pt x="26" y="5"/>
                        </a:moveTo>
                        <a:cubicBezTo>
                          <a:pt x="38" y="5"/>
                          <a:pt x="47" y="14"/>
                          <a:pt x="47" y="25"/>
                        </a:cubicBezTo>
                        <a:cubicBezTo>
                          <a:pt x="47" y="37"/>
                          <a:pt x="38" y="46"/>
                          <a:pt x="26" y="46"/>
                        </a:cubicBezTo>
                        <a:cubicBezTo>
                          <a:pt x="15" y="46"/>
                          <a:pt x="6" y="37"/>
                          <a:pt x="6" y="25"/>
                        </a:cubicBezTo>
                        <a:cubicBezTo>
                          <a:pt x="6" y="14"/>
                          <a:pt x="15" y="5"/>
                          <a:pt x="26"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6" name="Freeform 31"/>
                  <p:cNvSpPr/>
                  <p:nvPr/>
                </p:nvSpPr>
                <p:spPr bwMode="auto">
                  <a:xfrm>
                    <a:off x="6898747" y="5855389"/>
                    <a:ext cx="41745" cy="78719"/>
                  </a:xfrm>
                  <a:custGeom>
                    <a:avLst/>
                    <a:gdLst>
                      <a:gd name="T0" fmla="*/ 9 w 15"/>
                      <a:gd name="T1" fmla="*/ 11 h 28"/>
                      <a:gd name="T2" fmla="*/ 5 w 15"/>
                      <a:gd name="T3" fmla="*/ 8 h 28"/>
                      <a:gd name="T4" fmla="*/ 8 w 15"/>
                      <a:gd name="T5" fmla="*/ 6 h 28"/>
                      <a:gd name="T6" fmla="*/ 13 w 15"/>
                      <a:gd name="T7" fmla="*/ 8 h 28"/>
                      <a:gd name="T8" fmla="*/ 14 w 15"/>
                      <a:gd name="T9" fmla="*/ 4 h 28"/>
                      <a:gd name="T10" fmla="*/ 9 w 15"/>
                      <a:gd name="T11" fmla="*/ 3 h 28"/>
                      <a:gd name="T12" fmla="*/ 9 w 15"/>
                      <a:gd name="T13" fmla="*/ 0 h 28"/>
                      <a:gd name="T14" fmla="*/ 6 w 15"/>
                      <a:gd name="T15" fmla="*/ 0 h 28"/>
                      <a:gd name="T16" fmla="*/ 6 w 15"/>
                      <a:gd name="T17" fmla="*/ 3 h 28"/>
                      <a:gd name="T18" fmla="*/ 0 w 15"/>
                      <a:gd name="T19" fmla="*/ 9 h 28"/>
                      <a:gd name="T20" fmla="*/ 6 w 15"/>
                      <a:gd name="T21" fmla="*/ 15 h 28"/>
                      <a:gd name="T22" fmla="*/ 10 w 15"/>
                      <a:gd name="T23" fmla="*/ 18 h 28"/>
                      <a:gd name="T24" fmla="*/ 7 w 15"/>
                      <a:gd name="T25" fmla="*/ 20 h 28"/>
                      <a:gd name="T26" fmla="*/ 1 w 15"/>
                      <a:gd name="T27" fmla="*/ 19 h 28"/>
                      <a:gd name="T28" fmla="*/ 0 w 15"/>
                      <a:gd name="T29" fmla="*/ 23 h 28"/>
                      <a:gd name="T30" fmla="*/ 6 w 15"/>
                      <a:gd name="T31" fmla="*/ 24 h 28"/>
                      <a:gd name="T32" fmla="*/ 6 w 15"/>
                      <a:gd name="T33" fmla="*/ 28 h 28"/>
                      <a:gd name="T34" fmla="*/ 9 w 15"/>
                      <a:gd name="T35" fmla="*/ 28 h 28"/>
                      <a:gd name="T36" fmla="*/ 9 w 15"/>
                      <a:gd name="T37" fmla="*/ 24 h 28"/>
                      <a:gd name="T38" fmla="*/ 15 w 15"/>
                      <a:gd name="T39" fmla="*/ 18 h 28"/>
                      <a:gd name="T40" fmla="*/ 9 w 15"/>
                      <a:gd name="T41"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8">
                        <a:moveTo>
                          <a:pt x="9" y="11"/>
                        </a:moveTo>
                        <a:cubicBezTo>
                          <a:pt x="6" y="10"/>
                          <a:pt x="5" y="10"/>
                          <a:pt x="5" y="8"/>
                        </a:cubicBezTo>
                        <a:cubicBezTo>
                          <a:pt x="5" y="7"/>
                          <a:pt x="6" y="6"/>
                          <a:pt x="8" y="6"/>
                        </a:cubicBezTo>
                        <a:cubicBezTo>
                          <a:pt x="11" y="6"/>
                          <a:pt x="12" y="7"/>
                          <a:pt x="13" y="8"/>
                        </a:cubicBezTo>
                        <a:cubicBezTo>
                          <a:pt x="14" y="4"/>
                          <a:pt x="14" y="4"/>
                          <a:pt x="14" y="4"/>
                        </a:cubicBezTo>
                        <a:cubicBezTo>
                          <a:pt x="13" y="3"/>
                          <a:pt x="11" y="3"/>
                          <a:pt x="9" y="3"/>
                        </a:cubicBezTo>
                        <a:cubicBezTo>
                          <a:pt x="9" y="0"/>
                          <a:pt x="9" y="0"/>
                          <a:pt x="9" y="0"/>
                        </a:cubicBezTo>
                        <a:cubicBezTo>
                          <a:pt x="6" y="0"/>
                          <a:pt x="6" y="0"/>
                          <a:pt x="6" y="0"/>
                        </a:cubicBezTo>
                        <a:cubicBezTo>
                          <a:pt x="6" y="3"/>
                          <a:pt x="6" y="3"/>
                          <a:pt x="6" y="3"/>
                        </a:cubicBezTo>
                        <a:cubicBezTo>
                          <a:pt x="2" y="4"/>
                          <a:pt x="0" y="6"/>
                          <a:pt x="0" y="9"/>
                        </a:cubicBezTo>
                        <a:cubicBezTo>
                          <a:pt x="0" y="12"/>
                          <a:pt x="3" y="14"/>
                          <a:pt x="6" y="15"/>
                        </a:cubicBezTo>
                        <a:cubicBezTo>
                          <a:pt x="9" y="16"/>
                          <a:pt x="10" y="17"/>
                          <a:pt x="10" y="18"/>
                        </a:cubicBezTo>
                        <a:cubicBezTo>
                          <a:pt x="10" y="20"/>
                          <a:pt x="9" y="20"/>
                          <a:pt x="7" y="20"/>
                        </a:cubicBezTo>
                        <a:cubicBezTo>
                          <a:pt x="4" y="20"/>
                          <a:pt x="2" y="20"/>
                          <a:pt x="1" y="19"/>
                        </a:cubicBezTo>
                        <a:cubicBezTo>
                          <a:pt x="0" y="23"/>
                          <a:pt x="0" y="23"/>
                          <a:pt x="0" y="23"/>
                        </a:cubicBezTo>
                        <a:cubicBezTo>
                          <a:pt x="1" y="24"/>
                          <a:pt x="3" y="24"/>
                          <a:pt x="6" y="24"/>
                        </a:cubicBezTo>
                        <a:cubicBezTo>
                          <a:pt x="6" y="28"/>
                          <a:pt x="6" y="28"/>
                          <a:pt x="6" y="28"/>
                        </a:cubicBezTo>
                        <a:cubicBezTo>
                          <a:pt x="9" y="28"/>
                          <a:pt x="9" y="28"/>
                          <a:pt x="9" y="28"/>
                        </a:cubicBezTo>
                        <a:cubicBezTo>
                          <a:pt x="9" y="24"/>
                          <a:pt x="9" y="24"/>
                          <a:pt x="9" y="24"/>
                        </a:cubicBezTo>
                        <a:cubicBezTo>
                          <a:pt x="13" y="23"/>
                          <a:pt x="15" y="21"/>
                          <a:pt x="15" y="18"/>
                        </a:cubicBezTo>
                        <a:cubicBezTo>
                          <a:pt x="15" y="15"/>
                          <a:pt x="13" y="13"/>
                          <a:pt x="9"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sp>
                <p:nvSpPr>
                  <p:cNvPr id="127" name="Freeform 32"/>
                  <p:cNvSpPr>
                    <a:spLocks noEditPoints="1"/>
                  </p:cNvSpPr>
                  <p:nvPr/>
                </p:nvSpPr>
                <p:spPr bwMode="auto">
                  <a:xfrm>
                    <a:off x="6859387" y="5835112"/>
                    <a:ext cx="121657" cy="118079"/>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7 h 42"/>
                      <a:gd name="T12" fmla="*/ 5 w 43"/>
                      <a:gd name="T13" fmla="*/ 21 h 42"/>
                      <a:gd name="T14" fmla="*/ 21 w 43"/>
                      <a:gd name="T15" fmla="*/ 4 h 42"/>
                      <a:gd name="T16" fmla="*/ 38 w 43"/>
                      <a:gd name="T17" fmla="*/ 21 h 42"/>
                      <a:gd name="T18" fmla="*/ 21 w 43"/>
                      <a:gd name="T19"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2"/>
                          <a:pt x="10" y="42"/>
                          <a:pt x="21" y="42"/>
                        </a:cubicBezTo>
                        <a:cubicBezTo>
                          <a:pt x="33" y="42"/>
                          <a:pt x="43" y="32"/>
                          <a:pt x="43" y="21"/>
                        </a:cubicBezTo>
                        <a:cubicBezTo>
                          <a:pt x="43" y="9"/>
                          <a:pt x="33" y="0"/>
                          <a:pt x="21" y="0"/>
                        </a:cubicBezTo>
                        <a:close/>
                        <a:moveTo>
                          <a:pt x="21" y="37"/>
                        </a:moveTo>
                        <a:cubicBezTo>
                          <a:pt x="12" y="37"/>
                          <a:pt x="5" y="30"/>
                          <a:pt x="5" y="21"/>
                        </a:cubicBezTo>
                        <a:cubicBezTo>
                          <a:pt x="5" y="12"/>
                          <a:pt x="12" y="4"/>
                          <a:pt x="21" y="4"/>
                        </a:cubicBezTo>
                        <a:cubicBezTo>
                          <a:pt x="31" y="4"/>
                          <a:pt x="38" y="12"/>
                          <a:pt x="38" y="21"/>
                        </a:cubicBezTo>
                        <a:cubicBezTo>
                          <a:pt x="38" y="30"/>
                          <a:pt x="31" y="37"/>
                          <a:pt x="21" y="3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6428" tIns="48213" rIns="96428" bIns="48213" numCol="1" anchor="t" anchorCtr="0" compatLnSpc="1"/>
                  <a:lstStyle/>
                  <a:p>
                    <a:pPr algn="l"/>
                    <a:endParaRPr lang="zh-CN" altLang="en-US"/>
                  </a:p>
                </p:txBody>
              </p:sp>
            </p:grpSp>
          </p:grpSp>
        </p:grpSp>
        <p:grpSp>
          <p:nvGrpSpPr>
            <p:cNvPr id="191" name="组合 190"/>
            <p:cNvGrpSpPr/>
            <p:nvPr/>
          </p:nvGrpSpPr>
          <p:grpSpPr>
            <a:xfrm>
              <a:off x="12346" y="2204"/>
              <a:ext cx="1408" cy="7505"/>
              <a:chOff x="10189" y="1695"/>
              <a:chExt cx="1408" cy="7505"/>
            </a:xfrm>
          </p:grpSpPr>
          <p:grpSp>
            <p:nvGrpSpPr>
              <p:cNvPr id="204" name="组合 203"/>
              <p:cNvGrpSpPr/>
              <p:nvPr/>
            </p:nvGrpSpPr>
            <p:grpSpPr>
              <a:xfrm flipH="1">
                <a:off x="11516" y="8786"/>
                <a:ext cx="81" cy="414"/>
                <a:chOff x="4653673" y="1858180"/>
                <a:chExt cx="153327" cy="785482"/>
              </a:xfrm>
              <a:solidFill>
                <a:schemeClr val="bg1"/>
              </a:solidFill>
            </p:grpSpPr>
            <p:sp>
              <p:nvSpPr>
                <p:cNvPr id="205" name="Freeform 244"/>
                <p:cNvSpPr/>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chemeClr val="tx1">
                        <a:lumMod val="75000"/>
                        <a:lumOff val="25000"/>
                      </a:schemeClr>
                    </a:solidFill>
                    <a:ea typeface="+mn-lt"/>
                  </a:endParaRPr>
                </a:p>
              </p:txBody>
            </p:sp>
            <p:sp>
              <p:nvSpPr>
                <p:cNvPr id="208" name="Freeform 246"/>
                <p:cNvSpPr/>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chemeClr val="tx1">
                        <a:lumMod val="75000"/>
                        <a:lumOff val="25000"/>
                      </a:schemeClr>
                    </a:solidFill>
                    <a:ea typeface="+mn-lt"/>
                  </a:endParaRPr>
                </a:p>
              </p:txBody>
            </p:sp>
          </p:grpSp>
          <p:grpSp>
            <p:nvGrpSpPr>
              <p:cNvPr id="216" name="组合 215"/>
              <p:cNvGrpSpPr>
                <a:grpSpLocks noChangeAspect="1"/>
              </p:cNvGrpSpPr>
              <p:nvPr/>
            </p:nvGrpSpPr>
            <p:grpSpPr>
              <a:xfrm flipH="1">
                <a:off x="10189" y="1695"/>
                <a:ext cx="1369" cy="5987"/>
                <a:chOff x="6167503" y="-2211567"/>
                <a:chExt cx="1098933" cy="4807348"/>
              </a:xfrm>
            </p:grpSpPr>
            <p:sp>
              <p:nvSpPr>
                <p:cNvPr id="220" name="椭圆 219"/>
                <p:cNvSpPr/>
                <p:nvPr/>
              </p:nvSpPr>
              <p:spPr>
                <a:xfrm>
                  <a:off x="6717001" y="-2211567"/>
                  <a:ext cx="549435" cy="54943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355">
                    <a:solidFill>
                      <a:schemeClr val="tx1">
                        <a:lumMod val="75000"/>
                        <a:lumOff val="25000"/>
                      </a:schemeClr>
                    </a:solidFill>
                    <a:ea typeface="+mn-lt"/>
                  </a:endParaRPr>
                </a:p>
              </p:txBody>
            </p:sp>
            <p:sp>
              <p:nvSpPr>
                <p:cNvPr id="226" name="Freeform 352"/>
                <p:cNvSpPr>
                  <a:spLocks noEditPoints="1"/>
                </p:cNvSpPr>
                <p:nvPr/>
              </p:nvSpPr>
              <p:spPr bwMode="auto">
                <a:xfrm>
                  <a:off x="6167503" y="2521803"/>
                  <a:ext cx="74582" cy="73978"/>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chemeClr val="tx1">
                        <a:lumMod val="75000"/>
                        <a:lumOff val="25000"/>
                      </a:schemeClr>
                    </a:solidFill>
                    <a:ea typeface="+mn-lt"/>
                  </a:endParaRPr>
                </a:p>
              </p:txBody>
            </p:sp>
          </p:grpSp>
        </p:grpSp>
        <p:grpSp>
          <p:nvGrpSpPr>
            <p:cNvPr id="228" name="组合 227"/>
            <p:cNvGrpSpPr/>
            <p:nvPr/>
          </p:nvGrpSpPr>
          <p:grpSpPr>
            <a:xfrm>
              <a:off x="13431" y="5042"/>
              <a:ext cx="306" cy="1602"/>
              <a:chOff x="11200" y="4737"/>
              <a:chExt cx="306" cy="1602"/>
            </a:xfrm>
          </p:grpSpPr>
          <p:grpSp>
            <p:nvGrpSpPr>
              <p:cNvPr id="241" name="组合 240"/>
              <p:cNvGrpSpPr/>
              <p:nvPr/>
            </p:nvGrpSpPr>
            <p:grpSpPr>
              <a:xfrm flipH="1">
                <a:off x="11200" y="4737"/>
                <a:ext cx="306" cy="248"/>
                <a:chOff x="3198348" y="3140191"/>
                <a:chExt cx="580188" cy="469690"/>
              </a:xfrm>
              <a:solidFill>
                <a:schemeClr val="bg1"/>
              </a:solidFill>
            </p:grpSpPr>
            <p:sp>
              <p:nvSpPr>
                <p:cNvPr id="242"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sp>
              <p:nvSpPr>
                <p:cNvPr id="243"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sp>
              <p:nvSpPr>
                <p:cNvPr id="244"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sp>
              <p:nvSpPr>
                <p:cNvPr id="246"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grpSp>
          <p:grpSp>
            <p:nvGrpSpPr>
              <p:cNvPr id="254" name="组合 253"/>
              <p:cNvGrpSpPr/>
              <p:nvPr/>
            </p:nvGrpSpPr>
            <p:grpSpPr>
              <a:xfrm flipH="1">
                <a:off x="11306" y="6196"/>
                <a:ext cx="142" cy="143"/>
                <a:chOff x="3262591" y="867120"/>
                <a:chExt cx="244982" cy="246409"/>
              </a:xfrm>
              <a:solidFill>
                <a:schemeClr val="bg1"/>
              </a:solidFill>
            </p:grpSpPr>
            <p:sp>
              <p:nvSpPr>
                <p:cNvPr id="255" name="Freeform 433"/>
                <p:cNvSpPr>
                  <a:spLocks noEditPoints="1"/>
                </p:cNvSpPr>
                <p:nvPr/>
              </p:nvSpPr>
              <p:spPr bwMode="auto">
                <a:xfrm>
                  <a:off x="3262591" y="927080"/>
                  <a:ext cx="64814" cy="65671"/>
                </a:xfrm>
                <a:custGeom>
                  <a:avLst/>
                  <a:gdLst>
                    <a:gd name="T0" fmla="*/ 96 w 96"/>
                    <a:gd name="T1" fmla="*/ 48 h 97"/>
                    <a:gd name="T2" fmla="*/ 48 w 96"/>
                    <a:gd name="T3" fmla="*/ 0 h 97"/>
                    <a:gd name="T4" fmla="*/ 0 w 96"/>
                    <a:gd name="T5" fmla="*/ 48 h 97"/>
                    <a:gd name="T6" fmla="*/ 48 w 96"/>
                    <a:gd name="T7" fmla="*/ 97 h 97"/>
                    <a:gd name="T8" fmla="*/ 96 w 96"/>
                    <a:gd name="T9" fmla="*/ 48 h 97"/>
                    <a:gd name="T10" fmla="*/ 28 w 96"/>
                    <a:gd name="T11" fmla="*/ 71 h 97"/>
                    <a:gd name="T12" fmla="*/ 31 w 96"/>
                    <a:gd name="T13" fmla="*/ 61 h 97"/>
                    <a:gd name="T14" fmla="*/ 45 w 96"/>
                    <a:gd name="T15" fmla="*/ 65 h 97"/>
                    <a:gd name="T16" fmla="*/ 53 w 96"/>
                    <a:gd name="T17" fmla="*/ 60 h 97"/>
                    <a:gd name="T18" fmla="*/ 44 w 96"/>
                    <a:gd name="T19" fmla="*/ 52 h 97"/>
                    <a:gd name="T20" fmla="*/ 29 w 96"/>
                    <a:gd name="T21" fmla="*/ 37 h 97"/>
                    <a:gd name="T22" fmla="*/ 43 w 96"/>
                    <a:gd name="T23" fmla="*/ 21 h 97"/>
                    <a:gd name="T24" fmla="*/ 43 w 96"/>
                    <a:gd name="T25" fmla="*/ 13 h 97"/>
                    <a:gd name="T26" fmla="*/ 52 w 96"/>
                    <a:gd name="T27" fmla="*/ 13 h 97"/>
                    <a:gd name="T28" fmla="*/ 52 w 96"/>
                    <a:gd name="T29" fmla="*/ 21 h 97"/>
                    <a:gd name="T30" fmla="*/ 64 w 96"/>
                    <a:gd name="T31" fmla="*/ 24 h 97"/>
                    <a:gd name="T32" fmla="*/ 62 w 96"/>
                    <a:gd name="T33" fmla="*/ 33 h 97"/>
                    <a:gd name="T34" fmla="*/ 49 w 96"/>
                    <a:gd name="T35" fmla="*/ 30 h 97"/>
                    <a:gd name="T36" fmla="*/ 42 w 96"/>
                    <a:gd name="T37" fmla="*/ 35 h 97"/>
                    <a:gd name="T38" fmla="*/ 52 w 96"/>
                    <a:gd name="T39" fmla="*/ 42 h 97"/>
                    <a:gd name="T40" fmla="*/ 66 w 96"/>
                    <a:gd name="T41" fmla="*/ 58 h 97"/>
                    <a:gd name="T42" fmla="*/ 51 w 96"/>
                    <a:gd name="T43" fmla="*/ 74 h 97"/>
                    <a:gd name="T44" fmla="*/ 51 w 96"/>
                    <a:gd name="T45" fmla="*/ 83 h 97"/>
                    <a:gd name="T46" fmla="*/ 43 w 96"/>
                    <a:gd name="T47" fmla="*/ 83 h 97"/>
                    <a:gd name="T48" fmla="*/ 43 w 96"/>
                    <a:gd name="T49" fmla="*/ 75 h 97"/>
                    <a:gd name="T50" fmla="*/ 28 w 96"/>
                    <a:gd name="T51" fmla="*/ 7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7">
                      <a:moveTo>
                        <a:pt x="96" y="48"/>
                      </a:moveTo>
                      <a:cubicBezTo>
                        <a:pt x="96" y="21"/>
                        <a:pt x="75" y="0"/>
                        <a:pt x="48" y="0"/>
                      </a:cubicBezTo>
                      <a:cubicBezTo>
                        <a:pt x="22" y="0"/>
                        <a:pt x="0" y="21"/>
                        <a:pt x="0" y="48"/>
                      </a:cubicBezTo>
                      <a:cubicBezTo>
                        <a:pt x="0" y="75"/>
                        <a:pt x="22" y="97"/>
                        <a:pt x="48" y="97"/>
                      </a:cubicBezTo>
                      <a:cubicBezTo>
                        <a:pt x="75" y="97"/>
                        <a:pt x="96" y="75"/>
                        <a:pt x="96" y="48"/>
                      </a:cubicBezTo>
                      <a:close/>
                      <a:moveTo>
                        <a:pt x="28" y="71"/>
                      </a:moveTo>
                      <a:cubicBezTo>
                        <a:pt x="31" y="61"/>
                        <a:pt x="31" y="61"/>
                        <a:pt x="31" y="61"/>
                      </a:cubicBezTo>
                      <a:cubicBezTo>
                        <a:pt x="34" y="63"/>
                        <a:pt x="39" y="65"/>
                        <a:pt x="45" y="65"/>
                      </a:cubicBezTo>
                      <a:cubicBezTo>
                        <a:pt x="50" y="65"/>
                        <a:pt x="53" y="63"/>
                        <a:pt x="53" y="60"/>
                      </a:cubicBezTo>
                      <a:cubicBezTo>
                        <a:pt x="53" y="56"/>
                        <a:pt x="51" y="54"/>
                        <a:pt x="44" y="52"/>
                      </a:cubicBezTo>
                      <a:cubicBezTo>
                        <a:pt x="35" y="49"/>
                        <a:pt x="29" y="45"/>
                        <a:pt x="29" y="37"/>
                      </a:cubicBezTo>
                      <a:cubicBezTo>
                        <a:pt x="29" y="29"/>
                        <a:pt x="34" y="23"/>
                        <a:pt x="43" y="21"/>
                      </a:cubicBezTo>
                      <a:cubicBezTo>
                        <a:pt x="43" y="13"/>
                        <a:pt x="43" y="13"/>
                        <a:pt x="43" y="13"/>
                      </a:cubicBezTo>
                      <a:cubicBezTo>
                        <a:pt x="52" y="13"/>
                        <a:pt x="52" y="13"/>
                        <a:pt x="52" y="13"/>
                      </a:cubicBezTo>
                      <a:cubicBezTo>
                        <a:pt x="52" y="21"/>
                        <a:pt x="52" y="21"/>
                        <a:pt x="52" y="21"/>
                      </a:cubicBezTo>
                      <a:cubicBezTo>
                        <a:pt x="57" y="21"/>
                        <a:pt x="61" y="22"/>
                        <a:pt x="64" y="24"/>
                      </a:cubicBezTo>
                      <a:cubicBezTo>
                        <a:pt x="62" y="33"/>
                        <a:pt x="62" y="33"/>
                        <a:pt x="62" y="33"/>
                      </a:cubicBezTo>
                      <a:cubicBezTo>
                        <a:pt x="59" y="32"/>
                        <a:pt x="55" y="30"/>
                        <a:pt x="49" y="30"/>
                      </a:cubicBezTo>
                      <a:cubicBezTo>
                        <a:pt x="44" y="30"/>
                        <a:pt x="42" y="33"/>
                        <a:pt x="42" y="35"/>
                      </a:cubicBezTo>
                      <a:cubicBezTo>
                        <a:pt x="42" y="38"/>
                        <a:pt x="45" y="40"/>
                        <a:pt x="52" y="42"/>
                      </a:cubicBezTo>
                      <a:cubicBezTo>
                        <a:pt x="62" y="46"/>
                        <a:pt x="66" y="51"/>
                        <a:pt x="66" y="58"/>
                      </a:cubicBezTo>
                      <a:cubicBezTo>
                        <a:pt x="66" y="66"/>
                        <a:pt x="61" y="73"/>
                        <a:pt x="51" y="74"/>
                      </a:cubicBezTo>
                      <a:cubicBezTo>
                        <a:pt x="51" y="83"/>
                        <a:pt x="51" y="83"/>
                        <a:pt x="51" y="83"/>
                      </a:cubicBezTo>
                      <a:cubicBezTo>
                        <a:pt x="43" y="83"/>
                        <a:pt x="43" y="83"/>
                        <a:pt x="43" y="83"/>
                      </a:cubicBezTo>
                      <a:cubicBezTo>
                        <a:pt x="43" y="75"/>
                        <a:pt x="43" y="75"/>
                        <a:pt x="43" y="75"/>
                      </a:cubicBezTo>
                      <a:cubicBezTo>
                        <a:pt x="37" y="75"/>
                        <a:pt x="32" y="73"/>
                        <a:pt x="28"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sp>
              <p:nvSpPr>
                <p:cNvPr id="256" name="Freeform 434"/>
                <p:cNvSpPr>
                  <a:spLocks noEditPoints="1"/>
                </p:cNvSpPr>
                <p:nvPr/>
              </p:nvSpPr>
              <p:spPr bwMode="auto">
                <a:xfrm>
                  <a:off x="3367094" y="867120"/>
                  <a:ext cx="140479" cy="141621"/>
                </a:xfrm>
                <a:custGeom>
                  <a:avLst/>
                  <a:gdLst>
                    <a:gd name="T0" fmla="*/ 104 w 208"/>
                    <a:gd name="T1" fmla="*/ 0 h 210"/>
                    <a:gd name="T2" fmla="*/ 0 w 208"/>
                    <a:gd name="T3" fmla="*/ 105 h 210"/>
                    <a:gd name="T4" fmla="*/ 104 w 208"/>
                    <a:gd name="T5" fmla="*/ 210 h 210"/>
                    <a:gd name="T6" fmla="*/ 208 w 208"/>
                    <a:gd name="T7" fmla="*/ 105 h 210"/>
                    <a:gd name="T8" fmla="*/ 104 w 208"/>
                    <a:gd name="T9" fmla="*/ 0 h 210"/>
                    <a:gd name="T10" fmla="*/ 111 w 208"/>
                    <a:gd name="T11" fmla="*/ 161 h 210"/>
                    <a:gd name="T12" fmla="*/ 111 w 208"/>
                    <a:gd name="T13" fmla="*/ 180 h 210"/>
                    <a:gd name="T14" fmla="*/ 92 w 208"/>
                    <a:gd name="T15" fmla="*/ 180 h 210"/>
                    <a:gd name="T16" fmla="*/ 92 w 208"/>
                    <a:gd name="T17" fmla="*/ 163 h 210"/>
                    <a:gd name="T18" fmla="*/ 61 w 208"/>
                    <a:gd name="T19" fmla="*/ 155 h 210"/>
                    <a:gd name="T20" fmla="*/ 66 w 208"/>
                    <a:gd name="T21" fmla="*/ 133 h 210"/>
                    <a:gd name="T22" fmla="*/ 97 w 208"/>
                    <a:gd name="T23" fmla="*/ 141 h 210"/>
                    <a:gd name="T24" fmla="*/ 115 w 208"/>
                    <a:gd name="T25" fmla="*/ 130 h 210"/>
                    <a:gd name="T26" fmla="*/ 95 w 208"/>
                    <a:gd name="T27" fmla="*/ 114 h 210"/>
                    <a:gd name="T28" fmla="*/ 62 w 208"/>
                    <a:gd name="T29" fmla="*/ 80 h 210"/>
                    <a:gd name="T30" fmla="*/ 93 w 208"/>
                    <a:gd name="T31" fmla="*/ 47 h 210"/>
                    <a:gd name="T32" fmla="*/ 93 w 208"/>
                    <a:gd name="T33" fmla="*/ 30 h 210"/>
                    <a:gd name="T34" fmla="*/ 111 w 208"/>
                    <a:gd name="T35" fmla="*/ 30 h 210"/>
                    <a:gd name="T36" fmla="*/ 111 w 208"/>
                    <a:gd name="T37" fmla="*/ 46 h 210"/>
                    <a:gd name="T38" fmla="*/ 138 w 208"/>
                    <a:gd name="T39" fmla="*/ 52 h 210"/>
                    <a:gd name="T40" fmla="*/ 133 w 208"/>
                    <a:gd name="T41" fmla="*/ 73 h 210"/>
                    <a:gd name="T42" fmla="*/ 106 w 208"/>
                    <a:gd name="T43" fmla="*/ 66 h 210"/>
                    <a:gd name="T44" fmla="*/ 90 w 208"/>
                    <a:gd name="T45" fmla="*/ 77 h 210"/>
                    <a:gd name="T46" fmla="*/ 113 w 208"/>
                    <a:gd name="T47" fmla="*/ 93 h 210"/>
                    <a:gd name="T48" fmla="*/ 143 w 208"/>
                    <a:gd name="T49" fmla="*/ 127 h 210"/>
                    <a:gd name="T50" fmla="*/ 111 w 208"/>
                    <a:gd name="T51" fmla="*/ 1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210">
                      <a:moveTo>
                        <a:pt x="104" y="0"/>
                      </a:moveTo>
                      <a:cubicBezTo>
                        <a:pt x="47" y="0"/>
                        <a:pt x="0" y="47"/>
                        <a:pt x="0" y="105"/>
                      </a:cubicBezTo>
                      <a:cubicBezTo>
                        <a:pt x="0" y="163"/>
                        <a:pt x="47" y="210"/>
                        <a:pt x="104" y="210"/>
                      </a:cubicBezTo>
                      <a:cubicBezTo>
                        <a:pt x="162" y="210"/>
                        <a:pt x="208" y="163"/>
                        <a:pt x="208" y="105"/>
                      </a:cubicBezTo>
                      <a:cubicBezTo>
                        <a:pt x="208" y="47"/>
                        <a:pt x="162" y="0"/>
                        <a:pt x="104" y="0"/>
                      </a:cubicBezTo>
                      <a:close/>
                      <a:moveTo>
                        <a:pt x="111" y="161"/>
                      </a:moveTo>
                      <a:cubicBezTo>
                        <a:pt x="111" y="180"/>
                        <a:pt x="111" y="180"/>
                        <a:pt x="111" y="180"/>
                      </a:cubicBezTo>
                      <a:cubicBezTo>
                        <a:pt x="92" y="180"/>
                        <a:pt x="92" y="180"/>
                        <a:pt x="92" y="180"/>
                      </a:cubicBezTo>
                      <a:cubicBezTo>
                        <a:pt x="92" y="163"/>
                        <a:pt x="92" y="163"/>
                        <a:pt x="92" y="163"/>
                      </a:cubicBezTo>
                      <a:cubicBezTo>
                        <a:pt x="80" y="162"/>
                        <a:pt x="68" y="159"/>
                        <a:pt x="61" y="155"/>
                      </a:cubicBezTo>
                      <a:cubicBezTo>
                        <a:pt x="66" y="133"/>
                        <a:pt x="66" y="133"/>
                        <a:pt x="66" y="133"/>
                      </a:cubicBezTo>
                      <a:cubicBezTo>
                        <a:pt x="74" y="138"/>
                        <a:pt x="85" y="141"/>
                        <a:pt x="97" y="141"/>
                      </a:cubicBezTo>
                      <a:cubicBezTo>
                        <a:pt x="108" y="141"/>
                        <a:pt x="115" y="137"/>
                        <a:pt x="115" y="130"/>
                      </a:cubicBezTo>
                      <a:cubicBezTo>
                        <a:pt x="115" y="123"/>
                        <a:pt x="109" y="118"/>
                        <a:pt x="95" y="114"/>
                      </a:cubicBezTo>
                      <a:cubicBezTo>
                        <a:pt x="76" y="107"/>
                        <a:pt x="62" y="98"/>
                        <a:pt x="62" y="80"/>
                      </a:cubicBezTo>
                      <a:cubicBezTo>
                        <a:pt x="62" y="64"/>
                        <a:pt x="74" y="51"/>
                        <a:pt x="93" y="47"/>
                      </a:cubicBezTo>
                      <a:cubicBezTo>
                        <a:pt x="93" y="30"/>
                        <a:pt x="93" y="30"/>
                        <a:pt x="93" y="30"/>
                      </a:cubicBezTo>
                      <a:cubicBezTo>
                        <a:pt x="111" y="30"/>
                        <a:pt x="111" y="30"/>
                        <a:pt x="111" y="30"/>
                      </a:cubicBezTo>
                      <a:cubicBezTo>
                        <a:pt x="111" y="46"/>
                        <a:pt x="111" y="46"/>
                        <a:pt x="111" y="46"/>
                      </a:cubicBezTo>
                      <a:cubicBezTo>
                        <a:pt x="124" y="46"/>
                        <a:pt x="132" y="49"/>
                        <a:pt x="138" y="52"/>
                      </a:cubicBezTo>
                      <a:cubicBezTo>
                        <a:pt x="133" y="73"/>
                        <a:pt x="133" y="73"/>
                        <a:pt x="133" y="73"/>
                      </a:cubicBezTo>
                      <a:cubicBezTo>
                        <a:pt x="128" y="71"/>
                        <a:pt x="120" y="66"/>
                        <a:pt x="106" y="66"/>
                      </a:cubicBezTo>
                      <a:cubicBezTo>
                        <a:pt x="94" y="66"/>
                        <a:pt x="90" y="72"/>
                        <a:pt x="90" y="77"/>
                      </a:cubicBezTo>
                      <a:cubicBezTo>
                        <a:pt x="90" y="83"/>
                        <a:pt x="97" y="87"/>
                        <a:pt x="113" y="93"/>
                      </a:cubicBezTo>
                      <a:cubicBezTo>
                        <a:pt x="135" y="100"/>
                        <a:pt x="143" y="111"/>
                        <a:pt x="143" y="127"/>
                      </a:cubicBezTo>
                      <a:cubicBezTo>
                        <a:pt x="143" y="144"/>
                        <a:pt x="132" y="158"/>
                        <a:pt x="111" y="1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sp>
              <p:nvSpPr>
                <p:cNvPr id="257" name="Freeform 435"/>
                <p:cNvSpPr>
                  <a:spLocks noEditPoints="1"/>
                </p:cNvSpPr>
                <p:nvPr/>
              </p:nvSpPr>
              <p:spPr bwMode="auto">
                <a:xfrm>
                  <a:off x="3282007" y="1022446"/>
                  <a:ext cx="89941" cy="91083"/>
                </a:xfrm>
                <a:custGeom>
                  <a:avLst/>
                  <a:gdLst>
                    <a:gd name="T0" fmla="*/ 67 w 133"/>
                    <a:gd name="T1" fmla="*/ 0 h 135"/>
                    <a:gd name="T2" fmla="*/ 0 w 133"/>
                    <a:gd name="T3" fmla="*/ 68 h 135"/>
                    <a:gd name="T4" fmla="*/ 67 w 133"/>
                    <a:gd name="T5" fmla="*/ 135 h 135"/>
                    <a:gd name="T6" fmla="*/ 133 w 133"/>
                    <a:gd name="T7" fmla="*/ 68 h 135"/>
                    <a:gd name="T8" fmla="*/ 67 w 133"/>
                    <a:gd name="T9" fmla="*/ 0 h 135"/>
                    <a:gd name="T10" fmla="*/ 71 w 133"/>
                    <a:gd name="T11" fmla="*/ 104 h 135"/>
                    <a:gd name="T12" fmla="*/ 71 w 133"/>
                    <a:gd name="T13" fmla="*/ 116 h 135"/>
                    <a:gd name="T14" fmla="*/ 59 w 133"/>
                    <a:gd name="T15" fmla="*/ 116 h 135"/>
                    <a:gd name="T16" fmla="*/ 59 w 133"/>
                    <a:gd name="T17" fmla="*/ 105 h 135"/>
                    <a:gd name="T18" fmla="*/ 39 w 133"/>
                    <a:gd name="T19" fmla="*/ 100 h 135"/>
                    <a:gd name="T20" fmla="*/ 43 w 133"/>
                    <a:gd name="T21" fmla="*/ 86 h 135"/>
                    <a:gd name="T22" fmla="*/ 62 w 133"/>
                    <a:gd name="T23" fmla="*/ 91 h 135"/>
                    <a:gd name="T24" fmla="*/ 74 w 133"/>
                    <a:gd name="T25" fmla="*/ 84 h 135"/>
                    <a:gd name="T26" fmla="*/ 61 w 133"/>
                    <a:gd name="T27" fmla="*/ 73 h 135"/>
                    <a:gd name="T28" fmla="*/ 40 w 133"/>
                    <a:gd name="T29" fmla="*/ 52 h 135"/>
                    <a:gd name="T30" fmla="*/ 60 w 133"/>
                    <a:gd name="T31" fmla="*/ 31 h 135"/>
                    <a:gd name="T32" fmla="*/ 60 w 133"/>
                    <a:gd name="T33" fmla="*/ 20 h 135"/>
                    <a:gd name="T34" fmla="*/ 72 w 133"/>
                    <a:gd name="T35" fmla="*/ 20 h 135"/>
                    <a:gd name="T36" fmla="*/ 72 w 133"/>
                    <a:gd name="T37" fmla="*/ 30 h 135"/>
                    <a:gd name="T38" fmla="*/ 89 w 133"/>
                    <a:gd name="T39" fmla="*/ 34 h 135"/>
                    <a:gd name="T40" fmla="*/ 85 w 133"/>
                    <a:gd name="T41" fmla="*/ 47 h 135"/>
                    <a:gd name="T42" fmla="*/ 68 w 133"/>
                    <a:gd name="T43" fmla="*/ 43 h 135"/>
                    <a:gd name="T44" fmla="*/ 58 w 133"/>
                    <a:gd name="T45" fmla="*/ 50 h 135"/>
                    <a:gd name="T46" fmla="*/ 72 w 133"/>
                    <a:gd name="T47" fmla="*/ 60 h 135"/>
                    <a:gd name="T48" fmla="*/ 92 w 133"/>
                    <a:gd name="T49" fmla="*/ 82 h 135"/>
                    <a:gd name="T50" fmla="*/ 71 w 133"/>
                    <a:gd name="T51"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5">
                      <a:moveTo>
                        <a:pt x="67" y="0"/>
                      </a:moveTo>
                      <a:cubicBezTo>
                        <a:pt x="30" y="0"/>
                        <a:pt x="0" y="31"/>
                        <a:pt x="0" y="68"/>
                      </a:cubicBezTo>
                      <a:cubicBezTo>
                        <a:pt x="0" y="105"/>
                        <a:pt x="30" y="135"/>
                        <a:pt x="67" y="135"/>
                      </a:cubicBezTo>
                      <a:cubicBezTo>
                        <a:pt x="104" y="135"/>
                        <a:pt x="133" y="105"/>
                        <a:pt x="133" y="68"/>
                      </a:cubicBezTo>
                      <a:cubicBezTo>
                        <a:pt x="133" y="31"/>
                        <a:pt x="104" y="0"/>
                        <a:pt x="67" y="0"/>
                      </a:cubicBezTo>
                      <a:close/>
                      <a:moveTo>
                        <a:pt x="71" y="104"/>
                      </a:moveTo>
                      <a:cubicBezTo>
                        <a:pt x="71" y="116"/>
                        <a:pt x="71" y="116"/>
                        <a:pt x="71" y="116"/>
                      </a:cubicBezTo>
                      <a:cubicBezTo>
                        <a:pt x="59" y="116"/>
                        <a:pt x="59" y="116"/>
                        <a:pt x="59" y="116"/>
                      </a:cubicBezTo>
                      <a:cubicBezTo>
                        <a:pt x="59" y="105"/>
                        <a:pt x="59" y="105"/>
                        <a:pt x="59" y="105"/>
                      </a:cubicBezTo>
                      <a:cubicBezTo>
                        <a:pt x="51" y="104"/>
                        <a:pt x="44" y="102"/>
                        <a:pt x="39" y="100"/>
                      </a:cubicBezTo>
                      <a:cubicBezTo>
                        <a:pt x="43" y="86"/>
                        <a:pt x="43" y="86"/>
                        <a:pt x="43" y="86"/>
                      </a:cubicBezTo>
                      <a:cubicBezTo>
                        <a:pt x="48" y="88"/>
                        <a:pt x="55" y="91"/>
                        <a:pt x="62" y="91"/>
                      </a:cubicBezTo>
                      <a:cubicBezTo>
                        <a:pt x="69" y="91"/>
                        <a:pt x="74" y="88"/>
                        <a:pt x="74" y="84"/>
                      </a:cubicBezTo>
                      <a:cubicBezTo>
                        <a:pt x="74" y="79"/>
                        <a:pt x="70" y="76"/>
                        <a:pt x="61" y="73"/>
                      </a:cubicBezTo>
                      <a:cubicBezTo>
                        <a:pt x="49" y="69"/>
                        <a:pt x="40" y="63"/>
                        <a:pt x="40" y="52"/>
                      </a:cubicBezTo>
                      <a:cubicBezTo>
                        <a:pt x="40" y="41"/>
                        <a:pt x="47" y="33"/>
                        <a:pt x="60" y="31"/>
                      </a:cubicBezTo>
                      <a:cubicBezTo>
                        <a:pt x="60" y="20"/>
                        <a:pt x="60" y="20"/>
                        <a:pt x="60" y="20"/>
                      </a:cubicBezTo>
                      <a:cubicBezTo>
                        <a:pt x="72" y="20"/>
                        <a:pt x="72" y="20"/>
                        <a:pt x="72" y="20"/>
                      </a:cubicBezTo>
                      <a:cubicBezTo>
                        <a:pt x="72" y="30"/>
                        <a:pt x="72" y="30"/>
                        <a:pt x="72" y="30"/>
                      </a:cubicBezTo>
                      <a:cubicBezTo>
                        <a:pt x="79" y="30"/>
                        <a:pt x="85" y="32"/>
                        <a:pt x="89" y="34"/>
                      </a:cubicBezTo>
                      <a:cubicBezTo>
                        <a:pt x="85" y="47"/>
                        <a:pt x="85" y="47"/>
                        <a:pt x="85" y="47"/>
                      </a:cubicBezTo>
                      <a:cubicBezTo>
                        <a:pt x="82" y="46"/>
                        <a:pt x="77" y="43"/>
                        <a:pt x="68" y="43"/>
                      </a:cubicBezTo>
                      <a:cubicBezTo>
                        <a:pt x="61" y="43"/>
                        <a:pt x="58" y="46"/>
                        <a:pt x="58" y="50"/>
                      </a:cubicBezTo>
                      <a:cubicBezTo>
                        <a:pt x="58" y="54"/>
                        <a:pt x="62" y="56"/>
                        <a:pt x="72" y="60"/>
                      </a:cubicBezTo>
                      <a:cubicBezTo>
                        <a:pt x="86" y="65"/>
                        <a:pt x="92" y="71"/>
                        <a:pt x="92" y="82"/>
                      </a:cubicBezTo>
                      <a:cubicBezTo>
                        <a:pt x="92" y="93"/>
                        <a:pt x="85" y="101"/>
                        <a:pt x="71" y="10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algn="l"/>
                  <a:endParaRPr lang="zh-CN" altLang="en-US" sz="1355">
                    <a:solidFill>
                      <a:srgbClr val="000000"/>
                    </a:solidFill>
                    <a:ea typeface="+mn-lt"/>
                  </a:endParaRPr>
                </a:p>
              </p:txBody>
            </p:sp>
          </p:grpSp>
        </p:grpSp>
        <p:grpSp>
          <p:nvGrpSpPr>
            <p:cNvPr id="267" name="组合 266"/>
            <p:cNvGrpSpPr/>
            <p:nvPr/>
          </p:nvGrpSpPr>
          <p:grpSpPr>
            <a:xfrm flipH="1">
              <a:off x="2908" y="2996"/>
              <a:ext cx="1781" cy="5878"/>
              <a:chOff x="4124326" y="1343025"/>
              <a:chExt cx="1368802" cy="4164157"/>
            </a:xfrm>
          </p:grpSpPr>
          <p:cxnSp>
            <p:nvCxnSpPr>
              <p:cNvPr id="268" name="直接连接符 267"/>
              <p:cNvCxnSpPr/>
              <p:nvPr/>
            </p:nvCxnSpPr>
            <p:spPr>
              <a:xfrm>
                <a:off x="4876800" y="1350818"/>
                <a:ext cx="0" cy="415636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4135850" y="1343025"/>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nvCxnSpPr>
            <p:spPr>
              <a:xfrm flipH="1">
                <a:off x="4135850" y="5507182"/>
                <a:ext cx="742950"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nvCxnSpPr>
            <p:spPr>
              <a:xfrm flipH="1">
                <a:off x="4124326" y="3429001"/>
                <a:ext cx="1368802"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72" name="椭圆 271"/>
            <p:cNvSpPr/>
            <p:nvPr/>
          </p:nvSpPr>
          <p:spPr>
            <a:xfrm flipH="1">
              <a:off x="2684" y="5828"/>
              <a:ext cx="224" cy="224"/>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grpSp>
        <p:nvGrpSpPr>
          <p:cNvPr id="521" name="组合 520"/>
          <p:cNvGrpSpPr/>
          <p:nvPr/>
        </p:nvGrpSpPr>
        <p:grpSpPr>
          <a:xfrm>
            <a:off x="7194973" y="1024467"/>
            <a:ext cx="4937612" cy="1493382"/>
            <a:chOff x="8102" y="999"/>
            <a:chExt cx="6601" cy="2026"/>
          </a:xfrm>
        </p:grpSpPr>
        <p:grpSp>
          <p:nvGrpSpPr>
            <p:cNvPr id="485" name="组合 484"/>
            <p:cNvGrpSpPr/>
            <p:nvPr/>
          </p:nvGrpSpPr>
          <p:grpSpPr>
            <a:xfrm>
              <a:off x="8325" y="999"/>
              <a:ext cx="6378" cy="2026"/>
              <a:chOff x="9709" y="7207"/>
              <a:chExt cx="6966" cy="2212"/>
            </a:xfrm>
          </p:grpSpPr>
          <p:sp>
            <p:nvSpPr>
              <p:cNvPr id="486" name="文本框 485"/>
              <p:cNvSpPr txBox="1"/>
              <p:nvPr/>
            </p:nvSpPr>
            <p:spPr>
              <a:xfrm>
                <a:off x="12113" y="7323"/>
                <a:ext cx="4111" cy="682"/>
              </a:xfrm>
              <a:prstGeom prst="rect">
                <a:avLst/>
              </a:prstGeom>
              <a:noFill/>
            </p:spPr>
            <p:txBody>
              <a:bodyPr wrap="square" rtlCol="0">
                <a:spAutoFit/>
              </a:bodyPr>
              <a:lstStyle/>
              <a:p>
                <a:pPr algn="l"/>
                <a:r>
                  <a:rPr lang="zh-CN" altLang="en-US" sz="2400">
                    <a:ea typeface="+mn-lt"/>
                  </a:rPr>
                  <a:t>过程中的不端行为</a:t>
                </a:r>
              </a:p>
            </p:txBody>
          </p:sp>
          <p:sp>
            <p:nvSpPr>
              <p:cNvPr id="487" name="文本框 486"/>
              <p:cNvSpPr txBox="1"/>
              <p:nvPr/>
            </p:nvSpPr>
            <p:spPr>
              <a:xfrm>
                <a:off x="12113" y="8737"/>
                <a:ext cx="4562" cy="682"/>
              </a:xfrm>
              <a:prstGeom prst="rect">
                <a:avLst/>
              </a:prstGeom>
              <a:noFill/>
            </p:spPr>
            <p:txBody>
              <a:bodyPr wrap="square" rtlCol="0">
                <a:spAutoFit/>
              </a:bodyPr>
              <a:lstStyle/>
              <a:p>
                <a:pPr algn="l"/>
                <a:r>
                  <a:rPr lang="zh-CN" altLang="en-US" sz="2400">
                    <a:ea typeface="+mn-lt"/>
                  </a:rPr>
                  <a:t>论文内容的不端行为</a:t>
                </a:r>
                <a:endParaRPr lang="zh-CN" altLang="en-US" sz="2400">
                  <a:solidFill>
                    <a:schemeClr val="tx1">
                      <a:lumMod val="75000"/>
                      <a:lumOff val="25000"/>
                    </a:schemeClr>
                  </a:solidFill>
                  <a:ea typeface="+mn-lt"/>
                </a:endParaRPr>
              </a:p>
            </p:txBody>
          </p:sp>
          <p:grpSp>
            <p:nvGrpSpPr>
              <p:cNvPr id="488" name="组合 487"/>
              <p:cNvGrpSpPr/>
              <p:nvPr/>
            </p:nvGrpSpPr>
            <p:grpSpPr>
              <a:xfrm>
                <a:off x="9709" y="7655"/>
                <a:ext cx="1847" cy="1390"/>
                <a:chOff x="9709" y="7655"/>
                <a:chExt cx="1847" cy="1390"/>
              </a:xfrm>
            </p:grpSpPr>
            <p:cxnSp>
              <p:nvCxnSpPr>
                <p:cNvPr id="489" name="Elbow Connector 41"/>
                <p:cNvCxnSpPr>
                  <a:endCxn id="517" idx="15"/>
                </p:cNvCxnSpPr>
                <p:nvPr/>
              </p:nvCxnSpPr>
              <p:spPr>
                <a:xfrm flipV="1">
                  <a:off x="9709" y="7655"/>
                  <a:ext cx="1718" cy="641"/>
                </a:xfrm>
                <a:prstGeom prst="bentConnector3">
                  <a:avLst>
                    <a:gd name="adj1" fmla="val 52211"/>
                  </a:avLst>
                </a:prstGeom>
                <a:ln w="15875" cap="rnd">
                  <a:solidFill>
                    <a:srgbClr val="C00000"/>
                  </a:solidFill>
                  <a:round/>
                  <a:tailEnd type="none"/>
                </a:ln>
              </p:spPr>
              <p:style>
                <a:lnRef idx="1">
                  <a:schemeClr val="accent1"/>
                </a:lnRef>
                <a:fillRef idx="0">
                  <a:schemeClr val="accent1"/>
                </a:fillRef>
                <a:effectRef idx="0">
                  <a:schemeClr val="accent1"/>
                </a:effectRef>
                <a:fontRef idx="minor">
                  <a:schemeClr val="tx1"/>
                </a:fontRef>
              </p:style>
            </p:cxnSp>
            <p:cxnSp>
              <p:nvCxnSpPr>
                <p:cNvPr id="490" name="Elbow Connector 41"/>
                <p:cNvCxnSpPr/>
                <p:nvPr/>
              </p:nvCxnSpPr>
              <p:spPr>
                <a:xfrm>
                  <a:off x="9710" y="8293"/>
                  <a:ext cx="1846" cy="752"/>
                </a:xfrm>
                <a:prstGeom prst="bentConnector3">
                  <a:avLst>
                    <a:gd name="adj1" fmla="val 48483"/>
                  </a:avLst>
                </a:prstGeom>
                <a:ln w="15875" cap="rnd">
                  <a:solidFill>
                    <a:srgbClr val="C00000"/>
                  </a:solidFill>
                  <a:round/>
                  <a:tailEnd type="none"/>
                </a:ln>
              </p:spPr>
              <p:style>
                <a:lnRef idx="1">
                  <a:schemeClr val="accent1"/>
                </a:lnRef>
                <a:fillRef idx="0">
                  <a:schemeClr val="accent1"/>
                </a:fillRef>
                <a:effectRef idx="0">
                  <a:schemeClr val="accent1"/>
                </a:effectRef>
                <a:fontRef idx="minor">
                  <a:schemeClr val="tx1"/>
                </a:fontRef>
              </p:style>
            </p:cxnSp>
          </p:grpSp>
          <p:grpSp>
            <p:nvGrpSpPr>
              <p:cNvPr id="491" name="组合 490"/>
              <p:cNvGrpSpPr>
                <a:grpSpLocks noChangeAspect="1"/>
              </p:cNvGrpSpPr>
              <p:nvPr/>
            </p:nvGrpSpPr>
            <p:grpSpPr>
              <a:xfrm flipH="1">
                <a:off x="11148" y="8565"/>
                <a:ext cx="850" cy="850"/>
                <a:chOff x="5857632" y="827906"/>
                <a:chExt cx="682519" cy="682519"/>
              </a:xfrm>
            </p:grpSpPr>
            <p:grpSp>
              <p:nvGrpSpPr>
                <p:cNvPr id="492" name="组合 491"/>
                <p:cNvGrpSpPr/>
                <p:nvPr/>
              </p:nvGrpSpPr>
              <p:grpSpPr>
                <a:xfrm>
                  <a:off x="5857632" y="827906"/>
                  <a:ext cx="682519" cy="682519"/>
                  <a:chOff x="2646157" y="1103874"/>
                  <a:chExt cx="910025" cy="910025"/>
                </a:xfrm>
              </p:grpSpPr>
              <p:grpSp>
                <p:nvGrpSpPr>
                  <p:cNvPr id="493" name="组合 492"/>
                  <p:cNvGrpSpPr/>
                  <p:nvPr/>
                </p:nvGrpSpPr>
                <p:grpSpPr>
                  <a:xfrm>
                    <a:off x="2646157" y="1103874"/>
                    <a:ext cx="910025" cy="910025"/>
                    <a:chOff x="1236675" y="2423160"/>
                    <a:chExt cx="1950720" cy="1950720"/>
                  </a:xfrm>
                </p:grpSpPr>
                <p:sp>
                  <p:nvSpPr>
                    <p:cNvPr id="494" name="椭圆 493"/>
                    <p:cNvSpPr/>
                    <p:nvPr/>
                  </p:nvSpPr>
                  <p:spPr>
                    <a:xfrm>
                      <a:off x="1236675" y="2423160"/>
                      <a:ext cx="1950720" cy="1950720"/>
                    </a:xfrm>
                    <a:prstGeom prst="ellipse">
                      <a:avLst/>
                    </a:prstGeom>
                    <a:solidFill>
                      <a:schemeClr val="bg1"/>
                    </a:solidFill>
                    <a:ln>
                      <a:solidFill>
                        <a:schemeClr val="bg2">
                          <a:lumMod val="90000"/>
                        </a:schemeClr>
                      </a:solid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ea typeface="+mn-lt"/>
                      </a:endParaRPr>
                    </a:p>
                  </p:txBody>
                </p:sp>
                <p:sp>
                  <p:nvSpPr>
                    <p:cNvPr id="495" name="椭圆 494"/>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ea typeface="+mn-lt"/>
                      </a:endParaRPr>
                    </a:p>
                  </p:txBody>
                </p:sp>
              </p:grpSp>
              <p:sp>
                <p:nvSpPr>
                  <p:cNvPr id="496" name="椭圆 495"/>
                  <p:cNvSpPr/>
                  <p:nvPr/>
                </p:nvSpPr>
                <p:spPr>
                  <a:xfrm>
                    <a:off x="2792045" y="1249762"/>
                    <a:ext cx="618249" cy="618249"/>
                  </a:xfrm>
                  <a:prstGeom prst="ellipse">
                    <a:avLst/>
                  </a:prstGeom>
                  <a:solidFill>
                    <a:srgbClr val="C00000"/>
                  </a:solidFill>
                  <a:ln>
                    <a:noFill/>
                  </a:ln>
                  <a:effectLst>
                    <a:innerShdw dist="63500" dir="13500000">
                      <a:schemeClr val="accent5">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ea typeface="+mn-lt"/>
                    </a:endParaRPr>
                  </a:p>
                </p:txBody>
              </p:sp>
            </p:grpSp>
            <p:grpSp>
              <p:nvGrpSpPr>
                <p:cNvPr id="497" name="组合 496"/>
                <p:cNvGrpSpPr/>
                <p:nvPr/>
              </p:nvGrpSpPr>
              <p:grpSpPr>
                <a:xfrm>
                  <a:off x="6065300" y="1005306"/>
                  <a:ext cx="289625" cy="332539"/>
                  <a:chOff x="4383281" y="1858180"/>
                  <a:chExt cx="684119" cy="785482"/>
                </a:xfrm>
                <a:solidFill>
                  <a:schemeClr val="bg1"/>
                </a:solidFill>
              </p:grpSpPr>
              <p:sp>
                <p:nvSpPr>
                  <p:cNvPr id="498" name="Freeform 244"/>
                  <p:cNvSpPr/>
                  <p:nvPr/>
                </p:nvSpPr>
                <p:spPr bwMode="auto">
                  <a:xfrm>
                    <a:off x="4681370" y="1858180"/>
                    <a:ext cx="97079" cy="106787"/>
                  </a:xfrm>
                  <a:custGeom>
                    <a:avLst/>
                    <a:gdLst>
                      <a:gd name="T0" fmla="*/ 19 w 144"/>
                      <a:gd name="T1" fmla="*/ 105 h 158"/>
                      <a:gd name="T2" fmla="*/ 73 w 144"/>
                      <a:gd name="T3" fmla="*/ 158 h 158"/>
                      <a:gd name="T4" fmla="*/ 125 w 144"/>
                      <a:gd name="T5" fmla="*/ 104 h 158"/>
                      <a:gd name="T6" fmla="*/ 141 w 144"/>
                      <a:gd name="T7" fmla="*/ 87 h 158"/>
                      <a:gd name="T8" fmla="*/ 132 w 144"/>
                      <a:gd name="T9" fmla="*/ 61 h 158"/>
                      <a:gd name="T10" fmla="*/ 72 w 144"/>
                      <a:gd name="T11" fmla="*/ 0 h 158"/>
                      <a:gd name="T12" fmla="*/ 11 w 144"/>
                      <a:gd name="T13" fmla="*/ 61 h 158"/>
                      <a:gd name="T14" fmla="*/ 3 w 144"/>
                      <a:gd name="T15" fmla="*/ 87 h 158"/>
                      <a:gd name="T16" fmla="*/ 19 w 144"/>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58">
                        <a:moveTo>
                          <a:pt x="19" y="105"/>
                        </a:moveTo>
                        <a:cubicBezTo>
                          <a:pt x="30" y="132"/>
                          <a:pt x="51" y="158"/>
                          <a:pt x="73" y="158"/>
                        </a:cubicBezTo>
                        <a:cubicBezTo>
                          <a:pt x="96" y="158"/>
                          <a:pt x="115" y="132"/>
                          <a:pt x="125" y="104"/>
                        </a:cubicBezTo>
                        <a:cubicBezTo>
                          <a:pt x="131" y="104"/>
                          <a:pt x="138" y="97"/>
                          <a:pt x="141" y="87"/>
                        </a:cubicBezTo>
                        <a:cubicBezTo>
                          <a:pt x="144" y="75"/>
                          <a:pt x="140" y="64"/>
                          <a:pt x="132" y="61"/>
                        </a:cubicBezTo>
                        <a:cubicBezTo>
                          <a:pt x="130" y="27"/>
                          <a:pt x="104" y="0"/>
                          <a:pt x="72" y="0"/>
                        </a:cubicBezTo>
                        <a:cubicBezTo>
                          <a:pt x="40" y="0"/>
                          <a:pt x="13" y="27"/>
                          <a:pt x="11" y="61"/>
                        </a:cubicBezTo>
                        <a:cubicBezTo>
                          <a:pt x="4" y="64"/>
                          <a:pt x="0" y="75"/>
                          <a:pt x="3" y="87"/>
                        </a:cubicBezTo>
                        <a:cubicBezTo>
                          <a:pt x="5" y="97"/>
                          <a:pt x="12" y="104"/>
                          <a:pt x="19"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499" name="Freeform 245"/>
                  <p:cNvSpPr/>
                  <p:nvPr/>
                </p:nvSpPr>
                <p:spPr bwMode="auto">
                  <a:xfrm>
                    <a:off x="4653102" y="1960113"/>
                    <a:ext cx="153042" cy="149330"/>
                  </a:xfrm>
                  <a:custGeom>
                    <a:avLst/>
                    <a:gdLst>
                      <a:gd name="T0" fmla="*/ 95 w 227"/>
                      <a:gd name="T1" fmla="*/ 191 h 221"/>
                      <a:gd name="T2" fmla="*/ 95 w 227"/>
                      <a:gd name="T3" fmla="*/ 221 h 221"/>
                      <a:gd name="T4" fmla="*/ 116 w 227"/>
                      <a:gd name="T5" fmla="*/ 220 h 221"/>
                      <a:gd name="T6" fmla="*/ 138 w 227"/>
                      <a:gd name="T7" fmla="*/ 221 h 221"/>
                      <a:gd name="T8" fmla="*/ 138 w 227"/>
                      <a:gd name="T9" fmla="*/ 191 h 221"/>
                      <a:gd name="T10" fmla="*/ 227 w 227"/>
                      <a:gd name="T11" fmla="*/ 173 h 221"/>
                      <a:gd name="T12" fmla="*/ 227 w 227"/>
                      <a:gd name="T13" fmla="*/ 173 h 221"/>
                      <a:gd name="T14" fmla="*/ 227 w 227"/>
                      <a:gd name="T15" fmla="*/ 54 h 221"/>
                      <a:gd name="T16" fmla="*/ 226 w 227"/>
                      <a:gd name="T17" fmla="*/ 54 h 221"/>
                      <a:gd name="T18" fmla="*/ 176 w 227"/>
                      <a:gd name="T19" fmla="*/ 0 h 221"/>
                      <a:gd name="T20" fmla="*/ 127 w 227"/>
                      <a:gd name="T21" fmla="*/ 82 h 221"/>
                      <a:gd name="T22" fmla="*/ 121 w 227"/>
                      <a:gd name="T23" fmla="*/ 45 h 221"/>
                      <a:gd name="T24" fmla="*/ 127 w 227"/>
                      <a:gd name="T25" fmla="*/ 33 h 221"/>
                      <a:gd name="T26" fmla="*/ 113 w 227"/>
                      <a:gd name="T27" fmla="*/ 19 h 221"/>
                      <a:gd name="T28" fmla="*/ 99 w 227"/>
                      <a:gd name="T29" fmla="*/ 33 h 221"/>
                      <a:gd name="T30" fmla="*/ 106 w 227"/>
                      <a:gd name="T31" fmla="*/ 45 h 221"/>
                      <a:gd name="T32" fmla="*/ 100 w 227"/>
                      <a:gd name="T33" fmla="*/ 81 h 221"/>
                      <a:gd name="T34" fmla="*/ 52 w 227"/>
                      <a:gd name="T35" fmla="*/ 0 h 221"/>
                      <a:gd name="T36" fmla="*/ 1 w 227"/>
                      <a:gd name="T37" fmla="*/ 54 h 221"/>
                      <a:gd name="T38" fmla="*/ 0 w 227"/>
                      <a:gd name="T39" fmla="*/ 54 h 221"/>
                      <a:gd name="T40" fmla="*/ 0 w 227"/>
                      <a:gd name="T41" fmla="*/ 173 h 221"/>
                      <a:gd name="T42" fmla="*/ 1 w 227"/>
                      <a:gd name="T43" fmla="*/ 173 h 221"/>
                      <a:gd name="T44" fmla="*/ 95 w 227"/>
                      <a:gd name="T45" fmla="*/ 19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221">
                        <a:moveTo>
                          <a:pt x="95" y="191"/>
                        </a:moveTo>
                        <a:cubicBezTo>
                          <a:pt x="95" y="221"/>
                          <a:pt x="95" y="221"/>
                          <a:pt x="95" y="221"/>
                        </a:cubicBezTo>
                        <a:cubicBezTo>
                          <a:pt x="102" y="220"/>
                          <a:pt x="109" y="220"/>
                          <a:pt x="116" y="220"/>
                        </a:cubicBezTo>
                        <a:cubicBezTo>
                          <a:pt x="123" y="220"/>
                          <a:pt x="131" y="220"/>
                          <a:pt x="138" y="221"/>
                        </a:cubicBezTo>
                        <a:cubicBezTo>
                          <a:pt x="138" y="191"/>
                          <a:pt x="138" y="191"/>
                          <a:pt x="138" y="191"/>
                        </a:cubicBezTo>
                        <a:cubicBezTo>
                          <a:pt x="186" y="189"/>
                          <a:pt x="222" y="182"/>
                          <a:pt x="227" y="173"/>
                        </a:cubicBezTo>
                        <a:cubicBezTo>
                          <a:pt x="227" y="173"/>
                          <a:pt x="227" y="173"/>
                          <a:pt x="227" y="173"/>
                        </a:cubicBezTo>
                        <a:cubicBezTo>
                          <a:pt x="227" y="54"/>
                          <a:pt x="227" y="54"/>
                          <a:pt x="227" y="54"/>
                        </a:cubicBezTo>
                        <a:cubicBezTo>
                          <a:pt x="226" y="54"/>
                          <a:pt x="226" y="54"/>
                          <a:pt x="226" y="54"/>
                        </a:cubicBezTo>
                        <a:cubicBezTo>
                          <a:pt x="222" y="31"/>
                          <a:pt x="203" y="12"/>
                          <a:pt x="176" y="0"/>
                        </a:cubicBez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1" y="173"/>
                          <a:pt x="1" y="173"/>
                          <a:pt x="1" y="173"/>
                        </a:cubicBezTo>
                        <a:cubicBezTo>
                          <a:pt x="5" y="182"/>
                          <a:pt x="45" y="190"/>
                          <a:pt x="95" y="19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0" name="Freeform 246"/>
                  <p:cNvSpPr/>
                  <p:nvPr/>
                </p:nvSpPr>
                <p:spPr bwMode="auto">
                  <a:xfrm>
                    <a:off x="4653673" y="2514890"/>
                    <a:ext cx="153327" cy="128772"/>
                  </a:xfrm>
                  <a:custGeom>
                    <a:avLst/>
                    <a:gdLst>
                      <a:gd name="T0" fmla="*/ 175 w 227"/>
                      <a:gd name="T1" fmla="*/ 0 h 191"/>
                      <a:gd name="T2" fmla="*/ 127 w 227"/>
                      <a:gd name="T3" fmla="*/ 82 h 191"/>
                      <a:gd name="T4" fmla="*/ 121 w 227"/>
                      <a:gd name="T5" fmla="*/ 45 h 191"/>
                      <a:gd name="T6" fmla="*/ 127 w 227"/>
                      <a:gd name="T7" fmla="*/ 33 h 191"/>
                      <a:gd name="T8" fmla="*/ 113 w 227"/>
                      <a:gd name="T9" fmla="*/ 19 h 191"/>
                      <a:gd name="T10" fmla="*/ 99 w 227"/>
                      <a:gd name="T11" fmla="*/ 33 h 191"/>
                      <a:gd name="T12" fmla="*/ 106 w 227"/>
                      <a:gd name="T13" fmla="*/ 45 h 191"/>
                      <a:gd name="T14" fmla="*/ 100 w 227"/>
                      <a:gd name="T15" fmla="*/ 82 h 191"/>
                      <a:gd name="T16" fmla="*/ 52 w 227"/>
                      <a:gd name="T17" fmla="*/ 0 h 191"/>
                      <a:gd name="T18" fmla="*/ 1 w 227"/>
                      <a:gd name="T19" fmla="*/ 54 h 191"/>
                      <a:gd name="T20" fmla="*/ 0 w 227"/>
                      <a:gd name="T21" fmla="*/ 54 h 191"/>
                      <a:gd name="T22" fmla="*/ 0 w 227"/>
                      <a:gd name="T23" fmla="*/ 174 h 191"/>
                      <a:gd name="T24" fmla="*/ 0 w 227"/>
                      <a:gd name="T25" fmla="*/ 174 h 191"/>
                      <a:gd name="T26" fmla="*/ 114 w 227"/>
                      <a:gd name="T27" fmla="*/ 191 h 191"/>
                      <a:gd name="T28" fmla="*/ 227 w 227"/>
                      <a:gd name="T29" fmla="*/ 174 h 191"/>
                      <a:gd name="T30" fmla="*/ 227 w 227"/>
                      <a:gd name="T31" fmla="*/ 174 h 191"/>
                      <a:gd name="T32" fmla="*/ 227 w 227"/>
                      <a:gd name="T33" fmla="*/ 54 h 191"/>
                      <a:gd name="T34" fmla="*/ 226 w 227"/>
                      <a:gd name="T35" fmla="*/ 54 h 191"/>
                      <a:gd name="T36" fmla="*/ 175 w 227"/>
                      <a:gd name="T37"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91">
                        <a:moveTo>
                          <a:pt x="175" y="0"/>
                        </a:moveTo>
                        <a:cubicBezTo>
                          <a:pt x="127" y="82"/>
                          <a:pt x="127" y="82"/>
                          <a:pt x="127" y="82"/>
                        </a:cubicBezTo>
                        <a:cubicBezTo>
                          <a:pt x="121" y="45"/>
                          <a:pt x="121" y="45"/>
                          <a:pt x="121" y="45"/>
                        </a:cubicBezTo>
                        <a:cubicBezTo>
                          <a:pt x="125" y="43"/>
                          <a:pt x="127" y="38"/>
                          <a:pt x="127" y="33"/>
                        </a:cubicBezTo>
                        <a:cubicBezTo>
                          <a:pt x="127" y="26"/>
                          <a:pt x="121" y="19"/>
                          <a:pt x="113" y="19"/>
                        </a:cubicBezTo>
                        <a:cubicBezTo>
                          <a:pt x="106" y="19"/>
                          <a:pt x="99" y="26"/>
                          <a:pt x="99" y="33"/>
                        </a:cubicBezTo>
                        <a:cubicBezTo>
                          <a:pt x="99" y="38"/>
                          <a:pt x="102" y="43"/>
                          <a:pt x="106" y="45"/>
                        </a:cubicBezTo>
                        <a:cubicBezTo>
                          <a:pt x="100" y="82"/>
                          <a:pt x="100" y="82"/>
                          <a:pt x="100" y="82"/>
                        </a:cubicBezTo>
                        <a:cubicBezTo>
                          <a:pt x="52" y="0"/>
                          <a:pt x="52" y="0"/>
                          <a:pt x="52" y="0"/>
                        </a:cubicBezTo>
                        <a:cubicBezTo>
                          <a:pt x="24" y="12"/>
                          <a:pt x="5" y="31"/>
                          <a:pt x="1" y="54"/>
                        </a:cubicBezTo>
                        <a:cubicBezTo>
                          <a:pt x="0" y="54"/>
                          <a:pt x="0" y="54"/>
                          <a:pt x="0" y="54"/>
                        </a:cubicBezTo>
                        <a:cubicBezTo>
                          <a:pt x="0" y="174"/>
                          <a:pt x="0" y="174"/>
                          <a:pt x="0" y="174"/>
                        </a:cubicBezTo>
                        <a:cubicBezTo>
                          <a:pt x="0" y="174"/>
                          <a:pt x="0" y="174"/>
                          <a:pt x="0" y="174"/>
                        </a:cubicBezTo>
                        <a:cubicBezTo>
                          <a:pt x="6" y="184"/>
                          <a:pt x="54" y="191"/>
                          <a:pt x="114" y="191"/>
                        </a:cubicBezTo>
                        <a:cubicBezTo>
                          <a:pt x="173" y="191"/>
                          <a:pt x="221" y="184"/>
                          <a:pt x="227" y="174"/>
                        </a:cubicBezTo>
                        <a:cubicBezTo>
                          <a:pt x="227" y="174"/>
                          <a:pt x="227" y="174"/>
                          <a:pt x="227" y="174"/>
                        </a:cubicBezTo>
                        <a:cubicBezTo>
                          <a:pt x="227" y="54"/>
                          <a:pt x="227" y="54"/>
                          <a:pt x="227" y="54"/>
                        </a:cubicBezTo>
                        <a:cubicBezTo>
                          <a:pt x="226" y="54"/>
                          <a:pt x="226" y="54"/>
                          <a:pt x="226" y="54"/>
                        </a:cubicBezTo>
                        <a:cubicBezTo>
                          <a:pt x="222" y="31"/>
                          <a:pt x="203" y="12"/>
                          <a:pt x="17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1" name="Freeform 247"/>
                  <p:cNvSpPr/>
                  <p:nvPr/>
                </p:nvSpPr>
                <p:spPr bwMode="auto">
                  <a:xfrm>
                    <a:off x="4411547" y="2091169"/>
                    <a:ext cx="96508" cy="107072"/>
                  </a:xfrm>
                  <a:custGeom>
                    <a:avLst/>
                    <a:gdLst>
                      <a:gd name="T0" fmla="*/ 19 w 143"/>
                      <a:gd name="T1" fmla="*/ 105 h 159"/>
                      <a:gd name="T2" fmla="*/ 73 w 143"/>
                      <a:gd name="T3" fmla="*/ 159 h 159"/>
                      <a:gd name="T4" fmla="*/ 124 w 143"/>
                      <a:gd name="T5" fmla="*/ 105 h 159"/>
                      <a:gd name="T6" fmla="*/ 140 w 143"/>
                      <a:gd name="T7" fmla="*/ 88 h 159"/>
                      <a:gd name="T8" fmla="*/ 132 w 143"/>
                      <a:gd name="T9" fmla="*/ 62 h 159"/>
                      <a:gd name="T10" fmla="*/ 72 w 143"/>
                      <a:gd name="T11" fmla="*/ 0 h 159"/>
                      <a:gd name="T12" fmla="*/ 11 w 143"/>
                      <a:gd name="T13" fmla="*/ 62 h 159"/>
                      <a:gd name="T14" fmla="*/ 3 w 143"/>
                      <a:gd name="T15" fmla="*/ 88 h 159"/>
                      <a:gd name="T16" fmla="*/ 19 w 143"/>
                      <a:gd name="T17" fmla="*/ 10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9">
                        <a:moveTo>
                          <a:pt x="19" y="105"/>
                        </a:moveTo>
                        <a:cubicBezTo>
                          <a:pt x="30" y="133"/>
                          <a:pt x="51" y="159"/>
                          <a:pt x="73" y="159"/>
                        </a:cubicBezTo>
                        <a:cubicBezTo>
                          <a:pt x="96" y="159"/>
                          <a:pt x="115" y="133"/>
                          <a:pt x="124" y="105"/>
                        </a:cubicBezTo>
                        <a:cubicBezTo>
                          <a:pt x="131" y="105"/>
                          <a:pt x="138" y="98"/>
                          <a:pt x="140" y="88"/>
                        </a:cubicBezTo>
                        <a:cubicBezTo>
                          <a:pt x="143" y="76"/>
                          <a:pt x="140" y="65"/>
                          <a:pt x="132" y="62"/>
                        </a:cubicBezTo>
                        <a:cubicBezTo>
                          <a:pt x="130" y="27"/>
                          <a:pt x="104" y="0"/>
                          <a:pt x="72" y="0"/>
                        </a:cubicBezTo>
                        <a:cubicBezTo>
                          <a:pt x="39" y="0"/>
                          <a:pt x="13" y="27"/>
                          <a:pt x="11" y="62"/>
                        </a:cubicBezTo>
                        <a:cubicBezTo>
                          <a:pt x="3" y="65"/>
                          <a:pt x="0" y="76"/>
                          <a:pt x="3" y="88"/>
                        </a:cubicBezTo>
                        <a:cubicBezTo>
                          <a:pt x="5" y="98"/>
                          <a:pt x="12" y="105"/>
                          <a:pt x="19"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2" name="Freeform 248"/>
                  <p:cNvSpPr/>
                  <p:nvPr/>
                </p:nvSpPr>
                <p:spPr bwMode="auto">
                  <a:xfrm>
                    <a:off x="4942626" y="2097736"/>
                    <a:ext cx="96222" cy="106787"/>
                  </a:xfrm>
                  <a:custGeom>
                    <a:avLst/>
                    <a:gdLst>
                      <a:gd name="T0" fmla="*/ 19 w 143"/>
                      <a:gd name="T1" fmla="*/ 105 h 158"/>
                      <a:gd name="T2" fmla="*/ 73 w 143"/>
                      <a:gd name="T3" fmla="*/ 158 h 158"/>
                      <a:gd name="T4" fmla="*/ 124 w 143"/>
                      <a:gd name="T5" fmla="*/ 105 h 158"/>
                      <a:gd name="T6" fmla="*/ 140 w 143"/>
                      <a:gd name="T7" fmla="*/ 87 h 158"/>
                      <a:gd name="T8" fmla="*/ 132 w 143"/>
                      <a:gd name="T9" fmla="*/ 61 h 158"/>
                      <a:gd name="T10" fmla="*/ 72 w 143"/>
                      <a:gd name="T11" fmla="*/ 0 h 158"/>
                      <a:gd name="T12" fmla="*/ 11 w 143"/>
                      <a:gd name="T13" fmla="*/ 61 h 158"/>
                      <a:gd name="T14" fmla="*/ 3 w 143"/>
                      <a:gd name="T15" fmla="*/ 87 h 158"/>
                      <a:gd name="T16" fmla="*/ 19 w 143"/>
                      <a:gd name="T17"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58">
                        <a:moveTo>
                          <a:pt x="19" y="105"/>
                        </a:moveTo>
                        <a:cubicBezTo>
                          <a:pt x="30" y="133"/>
                          <a:pt x="51" y="158"/>
                          <a:pt x="73" y="158"/>
                        </a:cubicBezTo>
                        <a:cubicBezTo>
                          <a:pt x="96" y="158"/>
                          <a:pt x="115" y="133"/>
                          <a:pt x="124" y="105"/>
                        </a:cubicBezTo>
                        <a:cubicBezTo>
                          <a:pt x="131" y="104"/>
                          <a:pt x="138" y="97"/>
                          <a:pt x="140" y="87"/>
                        </a:cubicBezTo>
                        <a:cubicBezTo>
                          <a:pt x="143" y="76"/>
                          <a:pt x="140" y="64"/>
                          <a:pt x="132" y="61"/>
                        </a:cubicBezTo>
                        <a:cubicBezTo>
                          <a:pt x="130" y="27"/>
                          <a:pt x="104" y="0"/>
                          <a:pt x="72" y="0"/>
                        </a:cubicBezTo>
                        <a:cubicBezTo>
                          <a:pt x="39" y="0"/>
                          <a:pt x="13" y="27"/>
                          <a:pt x="11" y="61"/>
                        </a:cubicBezTo>
                        <a:cubicBezTo>
                          <a:pt x="3" y="64"/>
                          <a:pt x="0" y="76"/>
                          <a:pt x="3" y="87"/>
                        </a:cubicBezTo>
                        <a:cubicBezTo>
                          <a:pt x="5" y="98"/>
                          <a:pt x="12" y="105"/>
                          <a:pt x="19"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3" name="Freeform 249"/>
                  <p:cNvSpPr/>
                  <p:nvPr/>
                </p:nvSpPr>
                <p:spPr bwMode="auto">
                  <a:xfrm>
                    <a:off x="4874385" y="2199669"/>
                    <a:ext cx="193015" cy="129058"/>
                  </a:xfrm>
                  <a:custGeom>
                    <a:avLst/>
                    <a:gdLst>
                      <a:gd name="T0" fmla="*/ 285 w 286"/>
                      <a:gd name="T1" fmla="*/ 54 h 191"/>
                      <a:gd name="T2" fmla="*/ 234 w 286"/>
                      <a:gd name="T3" fmla="*/ 0 h 191"/>
                      <a:gd name="T4" fmla="*/ 186 w 286"/>
                      <a:gd name="T5" fmla="*/ 82 h 191"/>
                      <a:gd name="T6" fmla="*/ 180 w 286"/>
                      <a:gd name="T7" fmla="*/ 45 h 191"/>
                      <a:gd name="T8" fmla="*/ 186 w 286"/>
                      <a:gd name="T9" fmla="*/ 34 h 191"/>
                      <a:gd name="T10" fmla="*/ 172 w 286"/>
                      <a:gd name="T11" fmla="*/ 20 h 191"/>
                      <a:gd name="T12" fmla="*/ 158 w 286"/>
                      <a:gd name="T13" fmla="*/ 34 h 191"/>
                      <a:gd name="T14" fmla="*/ 165 w 286"/>
                      <a:gd name="T15" fmla="*/ 45 h 191"/>
                      <a:gd name="T16" fmla="*/ 159 w 286"/>
                      <a:gd name="T17" fmla="*/ 82 h 191"/>
                      <a:gd name="T18" fmla="*/ 111 w 286"/>
                      <a:gd name="T19" fmla="*/ 0 h 191"/>
                      <a:gd name="T20" fmla="*/ 60 w 286"/>
                      <a:gd name="T21" fmla="*/ 54 h 191"/>
                      <a:gd name="T22" fmla="*/ 59 w 286"/>
                      <a:gd name="T23" fmla="*/ 54 h 191"/>
                      <a:gd name="T24" fmla="*/ 59 w 286"/>
                      <a:gd name="T25" fmla="*/ 68 h 191"/>
                      <a:gd name="T26" fmla="*/ 2 w 286"/>
                      <a:gd name="T27" fmla="*/ 68 h 191"/>
                      <a:gd name="T28" fmla="*/ 2 w 286"/>
                      <a:gd name="T29" fmla="*/ 80 h 191"/>
                      <a:gd name="T30" fmla="*/ 0 w 286"/>
                      <a:gd name="T31" fmla="*/ 110 h 191"/>
                      <a:gd name="T32" fmla="*/ 59 w 286"/>
                      <a:gd name="T33" fmla="*/ 110 h 191"/>
                      <a:gd name="T34" fmla="*/ 59 w 286"/>
                      <a:gd name="T35" fmla="*/ 174 h 191"/>
                      <a:gd name="T36" fmla="*/ 59 w 286"/>
                      <a:gd name="T37" fmla="*/ 174 h 191"/>
                      <a:gd name="T38" fmla="*/ 173 w 286"/>
                      <a:gd name="T39" fmla="*/ 191 h 191"/>
                      <a:gd name="T40" fmla="*/ 286 w 286"/>
                      <a:gd name="T41" fmla="*/ 174 h 191"/>
                      <a:gd name="T42" fmla="*/ 286 w 286"/>
                      <a:gd name="T43" fmla="*/ 174 h 191"/>
                      <a:gd name="T44" fmla="*/ 286 w 286"/>
                      <a:gd name="T45" fmla="*/ 54 h 191"/>
                      <a:gd name="T46" fmla="*/ 285 w 286"/>
                      <a:gd name="T47" fmla="*/ 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191">
                        <a:moveTo>
                          <a:pt x="285" y="54"/>
                        </a:moveTo>
                        <a:cubicBezTo>
                          <a:pt x="281" y="32"/>
                          <a:pt x="262" y="12"/>
                          <a:pt x="234" y="0"/>
                        </a:cubicBezTo>
                        <a:cubicBezTo>
                          <a:pt x="186" y="82"/>
                          <a:pt x="186" y="82"/>
                          <a:pt x="186" y="82"/>
                        </a:cubicBezTo>
                        <a:cubicBezTo>
                          <a:pt x="180" y="45"/>
                          <a:pt x="180" y="45"/>
                          <a:pt x="180" y="45"/>
                        </a:cubicBezTo>
                        <a:cubicBezTo>
                          <a:pt x="184" y="43"/>
                          <a:pt x="186" y="39"/>
                          <a:pt x="186" y="34"/>
                        </a:cubicBezTo>
                        <a:cubicBezTo>
                          <a:pt x="186" y="26"/>
                          <a:pt x="180" y="20"/>
                          <a:pt x="172" y="20"/>
                        </a:cubicBezTo>
                        <a:cubicBezTo>
                          <a:pt x="165" y="20"/>
                          <a:pt x="158" y="26"/>
                          <a:pt x="158" y="34"/>
                        </a:cubicBezTo>
                        <a:cubicBezTo>
                          <a:pt x="158" y="39"/>
                          <a:pt x="161" y="43"/>
                          <a:pt x="165" y="45"/>
                        </a:cubicBezTo>
                        <a:cubicBezTo>
                          <a:pt x="159" y="82"/>
                          <a:pt x="159" y="82"/>
                          <a:pt x="159" y="82"/>
                        </a:cubicBezTo>
                        <a:cubicBezTo>
                          <a:pt x="111" y="0"/>
                          <a:pt x="111" y="0"/>
                          <a:pt x="111" y="0"/>
                        </a:cubicBezTo>
                        <a:cubicBezTo>
                          <a:pt x="83" y="12"/>
                          <a:pt x="64" y="32"/>
                          <a:pt x="60" y="54"/>
                        </a:cubicBezTo>
                        <a:cubicBezTo>
                          <a:pt x="59" y="54"/>
                          <a:pt x="59" y="54"/>
                          <a:pt x="59" y="54"/>
                        </a:cubicBezTo>
                        <a:cubicBezTo>
                          <a:pt x="59" y="68"/>
                          <a:pt x="59" y="68"/>
                          <a:pt x="59" y="68"/>
                        </a:cubicBezTo>
                        <a:cubicBezTo>
                          <a:pt x="2" y="68"/>
                          <a:pt x="2" y="68"/>
                          <a:pt x="2" y="68"/>
                        </a:cubicBezTo>
                        <a:cubicBezTo>
                          <a:pt x="2" y="72"/>
                          <a:pt x="2" y="76"/>
                          <a:pt x="2" y="80"/>
                        </a:cubicBezTo>
                        <a:cubicBezTo>
                          <a:pt x="2" y="90"/>
                          <a:pt x="1" y="100"/>
                          <a:pt x="0" y="110"/>
                        </a:cubicBezTo>
                        <a:cubicBezTo>
                          <a:pt x="59" y="110"/>
                          <a:pt x="59" y="110"/>
                          <a:pt x="59" y="110"/>
                        </a:cubicBezTo>
                        <a:cubicBezTo>
                          <a:pt x="59" y="174"/>
                          <a:pt x="59" y="174"/>
                          <a:pt x="59" y="174"/>
                        </a:cubicBezTo>
                        <a:cubicBezTo>
                          <a:pt x="59" y="174"/>
                          <a:pt x="59" y="174"/>
                          <a:pt x="59" y="174"/>
                        </a:cubicBezTo>
                        <a:cubicBezTo>
                          <a:pt x="65" y="184"/>
                          <a:pt x="113" y="191"/>
                          <a:pt x="173" y="191"/>
                        </a:cubicBezTo>
                        <a:cubicBezTo>
                          <a:pt x="232" y="191"/>
                          <a:pt x="280" y="184"/>
                          <a:pt x="286" y="174"/>
                        </a:cubicBezTo>
                        <a:cubicBezTo>
                          <a:pt x="286" y="174"/>
                          <a:pt x="286" y="174"/>
                          <a:pt x="286" y="174"/>
                        </a:cubicBezTo>
                        <a:cubicBezTo>
                          <a:pt x="286" y="54"/>
                          <a:pt x="286" y="54"/>
                          <a:pt x="286" y="54"/>
                        </a:cubicBezTo>
                        <a:lnTo>
                          <a:pt x="285" y="5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4" name="Freeform 250"/>
                  <p:cNvSpPr>
                    <a:spLocks noEditPoints="1"/>
                  </p:cNvSpPr>
                  <p:nvPr/>
                </p:nvSpPr>
                <p:spPr bwMode="auto">
                  <a:xfrm>
                    <a:off x="4593142" y="2114582"/>
                    <a:ext cx="275818" cy="278102"/>
                  </a:xfrm>
                  <a:custGeom>
                    <a:avLst/>
                    <a:gdLst>
                      <a:gd name="T0" fmla="*/ 205 w 409"/>
                      <a:gd name="T1" fmla="*/ 0 h 412"/>
                      <a:gd name="T2" fmla="*/ 0 w 409"/>
                      <a:gd name="T3" fmla="*/ 206 h 412"/>
                      <a:gd name="T4" fmla="*/ 205 w 409"/>
                      <a:gd name="T5" fmla="*/ 412 h 412"/>
                      <a:gd name="T6" fmla="*/ 409 w 409"/>
                      <a:gd name="T7" fmla="*/ 206 h 412"/>
                      <a:gd name="T8" fmla="*/ 205 w 409"/>
                      <a:gd name="T9" fmla="*/ 0 h 412"/>
                      <a:gd name="T10" fmla="*/ 205 w 409"/>
                      <a:gd name="T11" fmla="*/ 363 h 412"/>
                      <a:gd name="T12" fmla="*/ 49 w 409"/>
                      <a:gd name="T13" fmla="*/ 206 h 412"/>
                      <a:gd name="T14" fmla="*/ 205 w 409"/>
                      <a:gd name="T15" fmla="*/ 49 h 412"/>
                      <a:gd name="T16" fmla="*/ 360 w 409"/>
                      <a:gd name="T17" fmla="*/ 206 h 412"/>
                      <a:gd name="T18" fmla="*/ 205 w 409"/>
                      <a:gd name="T19" fmla="*/ 36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12">
                        <a:moveTo>
                          <a:pt x="205" y="0"/>
                        </a:moveTo>
                        <a:cubicBezTo>
                          <a:pt x="92" y="0"/>
                          <a:pt x="0" y="92"/>
                          <a:pt x="0" y="206"/>
                        </a:cubicBezTo>
                        <a:cubicBezTo>
                          <a:pt x="0" y="320"/>
                          <a:pt x="92" y="412"/>
                          <a:pt x="205" y="412"/>
                        </a:cubicBezTo>
                        <a:cubicBezTo>
                          <a:pt x="318" y="412"/>
                          <a:pt x="409" y="320"/>
                          <a:pt x="409" y="206"/>
                        </a:cubicBezTo>
                        <a:cubicBezTo>
                          <a:pt x="409" y="92"/>
                          <a:pt x="318" y="0"/>
                          <a:pt x="205" y="0"/>
                        </a:cubicBezTo>
                        <a:close/>
                        <a:moveTo>
                          <a:pt x="205" y="363"/>
                        </a:moveTo>
                        <a:cubicBezTo>
                          <a:pt x="119" y="363"/>
                          <a:pt x="49" y="293"/>
                          <a:pt x="49" y="206"/>
                        </a:cubicBezTo>
                        <a:cubicBezTo>
                          <a:pt x="49" y="120"/>
                          <a:pt x="119" y="49"/>
                          <a:pt x="205" y="49"/>
                        </a:cubicBezTo>
                        <a:cubicBezTo>
                          <a:pt x="291" y="49"/>
                          <a:pt x="360" y="120"/>
                          <a:pt x="360" y="206"/>
                        </a:cubicBezTo>
                        <a:cubicBezTo>
                          <a:pt x="360" y="293"/>
                          <a:pt x="291" y="363"/>
                          <a:pt x="205" y="36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5" name="Freeform 251"/>
                  <p:cNvSpPr/>
                  <p:nvPr/>
                </p:nvSpPr>
                <p:spPr bwMode="auto">
                  <a:xfrm>
                    <a:off x="4383281" y="2193673"/>
                    <a:ext cx="205008" cy="128772"/>
                  </a:xfrm>
                  <a:custGeom>
                    <a:avLst/>
                    <a:gdLst>
                      <a:gd name="T0" fmla="*/ 302 w 304"/>
                      <a:gd name="T1" fmla="*/ 77 h 191"/>
                      <a:gd name="T2" fmla="*/ 227 w 304"/>
                      <a:gd name="T3" fmla="*/ 77 h 191"/>
                      <a:gd name="T4" fmla="*/ 227 w 304"/>
                      <a:gd name="T5" fmla="*/ 54 h 191"/>
                      <a:gd name="T6" fmla="*/ 226 w 304"/>
                      <a:gd name="T7" fmla="*/ 54 h 191"/>
                      <a:gd name="T8" fmla="*/ 175 w 304"/>
                      <a:gd name="T9" fmla="*/ 0 h 191"/>
                      <a:gd name="T10" fmla="*/ 127 w 304"/>
                      <a:gd name="T11" fmla="*/ 82 h 191"/>
                      <a:gd name="T12" fmla="*/ 121 w 304"/>
                      <a:gd name="T13" fmla="*/ 45 h 191"/>
                      <a:gd name="T14" fmla="*/ 127 w 304"/>
                      <a:gd name="T15" fmla="*/ 33 h 191"/>
                      <a:gd name="T16" fmla="*/ 113 w 304"/>
                      <a:gd name="T17" fmla="*/ 19 h 191"/>
                      <a:gd name="T18" fmla="*/ 99 w 304"/>
                      <a:gd name="T19" fmla="*/ 33 h 191"/>
                      <a:gd name="T20" fmla="*/ 106 w 304"/>
                      <a:gd name="T21" fmla="*/ 45 h 191"/>
                      <a:gd name="T22" fmla="*/ 100 w 304"/>
                      <a:gd name="T23" fmla="*/ 81 h 191"/>
                      <a:gd name="T24" fmla="*/ 52 w 304"/>
                      <a:gd name="T25" fmla="*/ 0 h 191"/>
                      <a:gd name="T26" fmla="*/ 1 w 304"/>
                      <a:gd name="T27" fmla="*/ 54 h 191"/>
                      <a:gd name="T28" fmla="*/ 0 w 304"/>
                      <a:gd name="T29" fmla="*/ 54 h 191"/>
                      <a:gd name="T30" fmla="*/ 0 w 304"/>
                      <a:gd name="T31" fmla="*/ 173 h 191"/>
                      <a:gd name="T32" fmla="*/ 0 w 304"/>
                      <a:gd name="T33" fmla="*/ 173 h 191"/>
                      <a:gd name="T34" fmla="*/ 114 w 304"/>
                      <a:gd name="T35" fmla="*/ 191 h 191"/>
                      <a:gd name="T36" fmla="*/ 227 w 304"/>
                      <a:gd name="T37" fmla="*/ 173 h 191"/>
                      <a:gd name="T38" fmla="*/ 227 w 304"/>
                      <a:gd name="T39" fmla="*/ 173 h 191"/>
                      <a:gd name="T40" fmla="*/ 227 w 304"/>
                      <a:gd name="T41" fmla="*/ 119 h 191"/>
                      <a:gd name="T42" fmla="*/ 304 w 304"/>
                      <a:gd name="T43" fmla="*/ 119 h 191"/>
                      <a:gd name="T44" fmla="*/ 302 w 304"/>
                      <a:gd name="T45" fmla="*/ 89 h 191"/>
                      <a:gd name="T46" fmla="*/ 302 w 304"/>
                      <a:gd name="T47" fmla="*/ 7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4" h="191">
                        <a:moveTo>
                          <a:pt x="302" y="77"/>
                        </a:moveTo>
                        <a:cubicBezTo>
                          <a:pt x="227" y="77"/>
                          <a:pt x="227" y="77"/>
                          <a:pt x="227" y="77"/>
                        </a:cubicBezTo>
                        <a:cubicBezTo>
                          <a:pt x="227" y="54"/>
                          <a:pt x="227" y="54"/>
                          <a:pt x="227" y="54"/>
                        </a:cubicBezTo>
                        <a:cubicBezTo>
                          <a:pt x="226" y="54"/>
                          <a:pt x="226" y="54"/>
                          <a:pt x="226" y="54"/>
                        </a:cubicBezTo>
                        <a:cubicBezTo>
                          <a:pt x="222" y="31"/>
                          <a:pt x="203" y="12"/>
                          <a:pt x="175" y="0"/>
                        </a:cubicBezTo>
                        <a:cubicBezTo>
                          <a:pt x="127" y="82"/>
                          <a:pt x="127" y="82"/>
                          <a:pt x="127" y="82"/>
                        </a:cubicBezTo>
                        <a:cubicBezTo>
                          <a:pt x="121" y="45"/>
                          <a:pt x="121" y="45"/>
                          <a:pt x="121" y="45"/>
                        </a:cubicBezTo>
                        <a:cubicBezTo>
                          <a:pt x="125" y="42"/>
                          <a:pt x="127" y="38"/>
                          <a:pt x="127" y="33"/>
                        </a:cubicBezTo>
                        <a:cubicBezTo>
                          <a:pt x="127" y="25"/>
                          <a:pt x="121" y="19"/>
                          <a:pt x="113" y="19"/>
                        </a:cubicBezTo>
                        <a:cubicBezTo>
                          <a:pt x="106" y="19"/>
                          <a:pt x="99" y="25"/>
                          <a:pt x="99" y="33"/>
                        </a:cubicBezTo>
                        <a:cubicBezTo>
                          <a:pt x="99" y="38"/>
                          <a:pt x="102" y="42"/>
                          <a:pt x="106" y="45"/>
                        </a:cubicBezTo>
                        <a:cubicBezTo>
                          <a:pt x="100" y="81"/>
                          <a:pt x="100" y="81"/>
                          <a:pt x="100" y="81"/>
                        </a:cubicBezTo>
                        <a:cubicBezTo>
                          <a:pt x="52" y="0"/>
                          <a:pt x="52" y="0"/>
                          <a:pt x="52" y="0"/>
                        </a:cubicBezTo>
                        <a:cubicBezTo>
                          <a:pt x="24" y="12"/>
                          <a:pt x="5" y="31"/>
                          <a:pt x="1" y="54"/>
                        </a:cubicBezTo>
                        <a:cubicBezTo>
                          <a:pt x="0" y="54"/>
                          <a:pt x="0" y="54"/>
                          <a:pt x="0" y="54"/>
                        </a:cubicBezTo>
                        <a:cubicBezTo>
                          <a:pt x="0" y="173"/>
                          <a:pt x="0" y="173"/>
                          <a:pt x="0" y="173"/>
                        </a:cubicBezTo>
                        <a:cubicBezTo>
                          <a:pt x="0" y="173"/>
                          <a:pt x="0" y="173"/>
                          <a:pt x="0" y="173"/>
                        </a:cubicBezTo>
                        <a:cubicBezTo>
                          <a:pt x="6" y="183"/>
                          <a:pt x="54" y="191"/>
                          <a:pt x="114" y="191"/>
                        </a:cubicBezTo>
                        <a:cubicBezTo>
                          <a:pt x="173" y="191"/>
                          <a:pt x="221" y="183"/>
                          <a:pt x="227" y="173"/>
                        </a:cubicBezTo>
                        <a:cubicBezTo>
                          <a:pt x="227" y="173"/>
                          <a:pt x="227" y="173"/>
                          <a:pt x="227" y="173"/>
                        </a:cubicBezTo>
                        <a:cubicBezTo>
                          <a:pt x="227" y="119"/>
                          <a:pt x="227" y="119"/>
                          <a:pt x="227" y="119"/>
                        </a:cubicBezTo>
                        <a:cubicBezTo>
                          <a:pt x="304" y="119"/>
                          <a:pt x="304" y="119"/>
                          <a:pt x="304" y="119"/>
                        </a:cubicBezTo>
                        <a:cubicBezTo>
                          <a:pt x="302" y="109"/>
                          <a:pt x="302" y="99"/>
                          <a:pt x="302" y="89"/>
                        </a:cubicBezTo>
                        <a:cubicBezTo>
                          <a:pt x="302" y="85"/>
                          <a:pt x="302" y="81"/>
                          <a:pt x="302" y="7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6" name="Freeform 252"/>
                  <p:cNvSpPr/>
                  <p:nvPr/>
                </p:nvSpPr>
                <p:spPr bwMode="auto">
                  <a:xfrm>
                    <a:off x="4681941" y="2398681"/>
                    <a:ext cx="96508" cy="120778"/>
                  </a:xfrm>
                  <a:custGeom>
                    <a:avLst/>
                    <a:gdLst>
                      <a:gd name="T0" fmla="*/ 73 w 143"/>
                      <a:gd name="T1" fmla="*/ 1 h 179"/>
                      <a:gd name="T2" fmla="*/ 52 w 143"/>
                      <a:gd name="T3" fmla="*/ 0 h 179"/>
                      <a:gd name="T4" fmla="*/ 52 w 143"/>
                      <a:gd name="T5" fmla="*/ 24 h 179"/>
                      <a:gd name="T6" fmla="*/ 11 w 143"/>
                      <a:gd name="T7" fmla="*/ 82 h 179"/>
                      <a:gd name="T8" fmla="*/ 3 w 143"/>
                      <a:gd name="T9" fmla="*/ 108 h 179"/>
                      <a:gd name="T10" fmla="*/ 19 w 143"/>
                      <a:gd name="T11" fmla="*/ 126 h 179"/>
                      <a:gd name="T12" fmla="*/ 73 w 143"/>
                      <a:gd name="T13" fmla="*/ 179 h 179"/>
                      <a:gd name="T14" fmla="*/ 125 w 143"/>
                      <a:gd name="T15" fmla="*/ 126 h 179"/>
                      <a:gd name="T16" fmla="*/ 140 w 143"/>
                      <a:gd name="T17" fmla="*/ 108 h 179"/>
                      <a:gd name="T18" fmla="*/ 132 w 143"/>
                      <a:gd name="T19" fmla="*/ 82 h 179"/>
                      <a:gd name="T20" fmla="*/ 95 w 143"/>
                      <a:gd name="T21" fmla="*/ 26 h 179"/>
                      <a:gd name="T22" fmla="*/ 95 w 143"/>
                      <a:gd name="T23" fmla="*/ 0 h 179"/>
                      <a:gd name="T24" fmla="*/ 73 w 143"/>
                      <a:gd name="T25" fmla="*/ 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79">
                        <a:moveTo>
                          <a:pt x="73" y="1"/>
                        </a:moveTo>
                        <a:cubicBezTo>
                          <a:pt x="66" y="1"/>
                          <a:pt x="59" y="1"/>
                          <a:pt x="52" y="0"/>
                        </a:cubicBezTo>
                        <a:cubicBezTo>
                          <a:pt x="52" y="24"/>
                          <a:pt x="52" y="24"/>
                          <a:pt x="52" y="24"/>
                        </a:cubicBezTo>
                        <a:cubicBezTo>
                          <a:pt x="30" y="33"/>
                          <a:pt x="13" y="55"/>
                          <a:pt x="11" y="82"/>
                        </a:cubicBezTo>
                        <a:cubicBezTo>
                          <a:pt x="3" y="85"/>
                          <a:pt x="0" y="97"/>
                          <a:pt x="3" y="108"/>
                        </a:cubicBezTo>
                        <a:cubicBezTo>
                          <a:pt x="5" y="119"/>
                          <a:pt x="12" y="126"/>
                          <a:pt x="19" y="126"/>
                        </a:cubicBezTo>
                        <a:cubicBezTo>
                          <a:pt x="30" y="153"/>
                          <a:pt x="51" y="179"/>
                          <a:pt x="73" y="179"/>
                        </a:cubicBezTo>
                        <a:cubicBezTo>
                          <a:pt x="96" y="179"/>
                          <a:pt x="115" y="153"/>
                          <a:pt x="125" y="126"/>
                        </a:cubicBezTo>
                        <a:cubicBezTo>
                          <a:pt x="131" y="125"/>
                          <a:pt x="138" y="118"/>
                          <a:pt x="140" y="108"/>
                        </a:cubicBezTo>
                        <a:cubicBezTo>
                          <a:pt x="143" y="97"/>
                          <a:pt x="140" y="85"/>
                          <a:pt x="132" y="82"/>
                        </a:cubicBezTo>
                        <a:cubicBezTo>
                          <a:pt x="130" y="57"/>
                          <a:pt x="116" y="35"/>
                          <a:pt x="95" y="26"/>
                        </a:cubicBezTo>
                        <a:cubicBezTo>
                          <a:pt x="95" y="0"/>
                          <a:pt x="95" y="0"/>
                          <a:pt x="95" y="0"/>
                        </a:cubicBezTo>
                        <a:cubicBezTo>
                          <a:pt x="88" y="1"/>
                          <a:pt x="80" y="1"/>
                          <a:pt x="73"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07" name="Freeform 253"/>
                  <p:cNvSpPr/>
                  <p:nvPr/>
                </p:nvSpPr>
                <p:spPr bwMode="auto">
                  <a:xfrm>
                    <a:off x="4690792" y="2178255"/>
                    <a:ext cx="83088" cy="151614"/>
                  </a:xfrm>
                  <a:custGeom>
                    <a:avLst/>
                    <a:gdLst>
                      <a:gd name="T0" fmla="*/ 78 w 123"/>
                      <a:gd name="T1" fmla="*/ 94 h 225"/>
                      <a:gd name="T2" fmla="*/ 44 w 123"/>
                      <a:gd name="T3" fmla="*/ 71 h 225"/>
                      <a:gd name="T4" fmla="*/ 68 w 123"/>
                      <a:gd name="T5" fmla="*/ 55 h 225"/>
                      <a:gd name="T6" fmla="*/ 108 w 123"/>
                      <a:gd name="T7" fmla="*/ 65 h 225"/>
                      <a:gd name="T8" fmla="*/ 116 w 123"/>
                      <a:gd name="T9" fmla="*/ 33 h 225"/>
                      <a:gd name="T10" fmla="*/ 76 w 123"/>
                      <a:gd name="T11" fmla="*/ 24 h 225"/>
                      <a:gd name="T12" fmla="*/ 76 w 123"/>
                      <a:gd name="T13" fmla="*/ 0 h 225"/>
                      <a:gd name="T14" fmla="*/ 49 w 123"/>
                      <a:gd name="T15" fmla="*/ 0 h 225"/>
                      <a:gd name="T16" fmla="*/ 49 w 123"/>
                      <a:gd name="T17" fmla="*/ 26 h 225"/>
                      <a:gd name="T18" fmla="*/ 2 w 123"/>
                      <a:gd name="T19" fmla="*/ 75 h 225"/>
                      <a:gd name="T20" fmla="*/ 52 w 123"/>
                      <a:gd name="T21" fmla="*/ 126 h 225"/>
                      <a:gd name="T22" fmla="*/ 81 w 123"/>
                      <a:gd name="T23" fmla="*/ 150 h 225"/>
                      <a:gd name="T24" fmla="*/ 54 w 123"/>
                      <a:gd name="T25" fmla="*/ 167 h 225"/>
                      <a:gd name="T26" fmla="*/ 9 w 123"/>
                      <a:gd name="T27" fmla="*/ 155 h 225"/>
                      <a:gd name="T28" fmla="*/ 0 w 123"/>
                      <a:gd name="T29" fmla="*/ 187 h 225"/>
                      <a:gd name="T30" fmla="*/ 47 w 123"/>
                      <a:gd name="T31" fmla="*/ 199 h 225"/>
                      <a:gd name="T32" fmla="*/ 47 w 123"/>
                      <a:gd name="T33" fmla="*/ 225 h 225"/>
                      <a:gd name="T34" fmla="*/ 74 w 123"/>
                      <a:gd name="T35" fmla="*/ 225 h 225"/>
                      <a:gd name="T36" fmla="*/ 74 w 123"/>
                      <a:gd name="T37" fmla="*/ 196 h 225"/>
                      <a:gd name="T38" fmla="*/ 123 w 123"/>
                      <a:gd name="T39" fmla="*/ 146 h 225"/>
                      <a:gd name="T40" fmla="*/ 78 w 123"/>
                      <a:gd name="T41" fmla="*/ 9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225">
                        <a:moveTo>
                          <a:pt x="78" y="94"/>
                        </a:moveTo>
                        <a:cubicBezTo>
                          <a:pt x="54" y="85"/>
                          <a:pt x="44" y="79"/>
                          <a:pt x="44" y="71"/>
                        </a:cubicBezTo>
                        <a:cubicBezTo>
                          <a:pt x="44" y="63"/>
                          <a:pt x="50" y="55"/>
                          <a:pt x="68" y="55"/>
                        </a:cubicBezTo>
                        <a:cubicBezTo>
                          <a:pt x="88" y="55"/>
                          <a:pt x="101" y="61"/>
                          <a:pt x="108" y="65"/>
                        </a:cubicBezTo>
                        <a:cubicBezTo>
                          <a:pt x="116" y="33"/>
                          <a:pt x="116" y="33"/>
                          <a:pt x="116" y="33"/>
                        </a:cubicBezTo>
                        <a:cubicBezTo>
                          <a:pt x="106" y="29"/>
                          <a:pt x="94" y="25"/>
                          <a:pt x="76" y="24"/>
                        </a:cubicBezTo>
                        <a:cubicBezTo>
                          <a:pt x="76" y="0"/>
                          <a:pt x="76" y="0"/>
                          <a:pt x="76" y="0"/>
                        </a:cubicBezTo>
                        <a:cubicBezTo>
                          <a:pt x="49" y="0"/>
                          <a:pt x="49" y="0"/>
                          <a:pt x="49" y="0"/>
                        </a:cubicBezTo>
                        <a:cubicBezTo>
                          <a:pt x="49" y="26"/>
                          <a:pt x="49" y="26"/>
                          <a:pt x="49" y="26"/>
                        </a:cubicBezTo>
                        <a:cubicBezTo>
                          <a:pt x="19" y="32"/>
                          <a:pt x="2" y="51"/>
                          <a:pt x="2" y="75"/>
                        </a:cubicBezTo>
                        <a:cubicBezTo>
                          <a:pt x="2" y="102"/>
                          <a:pt x="22" y="116"/>
                          <a:pt x="52" y="126"/>
                        </a:cubicBezTo>
                        <a:cubicBezTo>
                          <a:pt x="72" y="133"/>
                          <a:pt x="81" y="139"/>
                          <a:pt x="81" y="150"/>
                        </a:cubicBezTo>
                        <a:cubicBezTo>
                          <a:pt x="81" y="160"/>
                          <a:pt x="70" y="167"/>
                          <a:pt x="54" y="167"/>
                        </a:cubicBezTo>
                        <a:cubicBezTo>
                          <a:pt x="36" y="167"/>
                          <a:pt x="20" y="161"/>
                          <a:pt x="9" y="155"/>
                        </a:cubicBezTo>
                        <a:cubicBezTo>
                          <a:pt x="0" y="187"/>
                          <a:pt x="0" y="187"/>
                          <a:pt x="0" y="187"/>
                        </a:cubicBezTo>
                        <a:cubicBezTo>
                          <a:pt x="11" y="193"/>
                          <a:pt x="29" y="198"/>
                          <a:pt x="47" y="199"/>
                        </a:cubicBezTo>
                        <a:cubicBezTo>
                          <a:pt x="47" y="225"/>
                          <a:pt x="47" y="225"/>
                          <a:pt x="47" y="225"/>
                        </a:cubicBezTo>
                        <a:cubicBezTo>
                          <a:pt x="74" y="225"/>
                          <a:pt x="74" y="225"/>
                          <a:pt x="74" y="225"/>
                        </a:cubicBezTo>
                        <a:cubicBezTo>
                          <a:pt x="74" y="196"/>
                          <a:pt x="74" y="196"/>
                          <a:pt x="74" y="196"/>
                        </a:cubicBezTo>
                        <a:cubicBezTo>
                          <a:pt x="106" y="191"/>
                          <a:pt x="123" y="170"/>
                          <a:pt x="123" y="146"/>
                        </a:cubicBezTo>
                        <a:cubicBezTo>
                          <a:pt x="123" y="121"/>
                          <a:pt x="110" y="106"/>
                          <a:pt x="78" y="9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grpSp>
          </p:grpSp>
          <p:grpSp>
            <p:nvGrpSpPr>
              <p:cNvPr id="508" name="组合 507"/>
              <p:cNvGrpSpPr>
                <a:grpSpLocks noChangeAspect="1"/>
              </p:cNvGrpSpPr>
              <p:nvPr/>
            </p:nvGrpSpPr>
            <p:grpSpPr>
              <a:xfrm flipH="1">
                <a:off x="11094" y="7207"/>
                <a:ext cx="850" cy="850"/>
                <a:chOff x="5857632" y="2214665"/>
                <a:chExt cx="682519" cy="682519"/>
              </a:xfrm>
            </p:grpSpPr>
            <p:grpSp>
              <p:nvGrpSpPr>
                <p:cNvPr id="509" name="组合 508"/>
                <p:cNvGrpSpPr/>
                <p:nvPr/>
              </p:nvGrpSpPr>
              <p:grpSpPr>
                <a:xfrm>
                  <a:off x="5857632" y="2214665"/>
                  <a:ext cx="682519" cy="682519"/>
                  <a:chOff x="2646157" y="1103874"/>
                  <a:chExt cx="910025" cy="910025"/>
                </a:xfrm>
              </p:grpSpPr>
              <p:grpSp>
                <p:nvGrpSpPr>
                  <p:cNvPr id="510" name="组合 509"/>
                  <p:cNvGrpSpPr/>
                  <p:nvPr/>
                </p:nvGrpSpPr>
                <p:grpSpPr>
                  <a:xfrm>
                    <a:off x="2646157" y="1103874"/>
                    <a:ext cx="910025" cy="910025"/>
                    <a:chOff x="1236675" y="2423160"/>
                    <a:chExt cx="1950720" cy="1950720"/>
                  </a:xfrm>
                </p:grpSpPr>
                <p:sp>
                  <p:nvSpPr>
                    <p:cNvPr id="511" name="椭圆 510"/>
                    <p:cNvSpPr/>
                    <p:nvPr/>
                  </p:nvSpPr>
                  <p:spPr>
                    <a:xfrm>
                      <a:off x="1236675" y="2423160"/>
                      <a:ext cx="1950720" cy="1950720"/>
                    </a:xfrm>
                    <a:prstGeom prst="ellipse">
                      <a:avLst/>
                    </a:prstGeom>
                    <a:solidFill>
                      <a:schemeClr val="bg1"/>
                    </a:solidFill>
                    <a:ln>
                      <a:solidFill>
                        <a:schemeClr val="bg2">
                          <a:lumMod val="90000"/>
                        </a:schemeClr>
                      </a:solidFill>
                    </a:ln>
                    <a:effectLst>
                      <a:outerShdw dist="762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ea typeface="+mn-lt"/>
                      </a:endParaRPr>
                    </a:p>
                  </p:txBody>
                </p:sp>
                <p:sp>
                  <p:nvSpPr>
                    <p:cNvPr id="512" name="椭圆 511"/>
                    <p:cNvSpPr/>
                    <p:nvPr/>
                  </p:nvSpPr>
                  <p:spPr>
                    <a:xfrm>
                      <a:off x="1426863" y="2613348"/>
                      <a:ext cx="1570349" cy="15703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ea typeface="+mn-lt"/>
                      </a:endParaRPr>
                    </a:p>
                  </p:txBody>
                </p:sp>
              </p:grpSp>
              <p:sp>
                <p:nvSpPr>
                  <p:cNvPr id="513" name="椭圆 512"/>
                  <p:cNvSpPr/>
                  <p:nvPr/>
                </p:nvSpPr>
                <p:spPr>
                  <a:xfrm>
                    <a:off x="2792045" y="1249762"/>
                    <a:ext cx="618249" cy="618249"/>
                  </a:xfrm>
                  <a:prstGeom prst="ellipse">
                    <a:avLst/>
                  </a:prstGeom>
                  <a:solidFill>
                    <a:srgbClr val="C00000"/>
                  </a:solidFill>
                  <a:ln>
                    <a:noFill/>
                  </a:ln>
                  <a:effectLst>
                    <a:innerShdw dist="63500" dir="135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solidFill>
                        <a:schemeClr val="tx1">
                          <a:lumMod val="75000"/>
                          <a:lumOff val="25000"/>
                        </a:schemeClr>
                      </a:solidFill>
                      <a:ea typeface="+mn-lt"/>
                    </a:endParaRPr>
                  </a:p>
                </p:txBody>
              </p:sp>
            </p:grpSp>
            <p:grpSp>
              <p:nvGrpSpPr>
                <p:cNvPr id="514" name="组合 513"/>
                <p:cNvGrpSpPr/>
                <p:nvPr/>
              </p:nvGrpSpPr>
              <p:grpSpPr>
                <a:xfrm>
                  <a:off x="6074185" y="2429210"/>
                  <a:ext cx="271856" cy="256505"/>
                  <a:chOff x="3098700" y="5569159"/>
                  <a:chExt cx="642147" cy="605886"/>
                </a:xfrm>
                <a:solidFill>
                  <a:schemeClr val="bg1"/>
                </a:solidFill>
              </p:grpSpPr>
              <p:sp>
                <p:nvSpPr>
                  <p:cNvPr id="515" name="Freeform 349"/>
                  <p:cNvSpPr/>
                  <p:nvPr/>
                </p:nvSpPr>
                <p:spPr bwMode="auto">
                  <a:xfrm>
                    <a:off x="3119543" y="5569159"/>
                    <a:ext cx="621304" cy="392027"/>
                  </a:xfrm>
                  <a:custGeom>
                    <a:avLst/>
                    <a:gdLst>
                      <a:gd name="T0" fmla="*/ 880 w 921"/>
                      <a:gd name="T1" fmla="*/ 447 h 581"/>
                      <a:gd name="T2" fmla="*/ 879 w 921"/>
                      <a:gd name="T3" fmla="*/ 427 h 581"/>
                      <a:gd name="T4" fmla="*/ 431 w 921"/>
                      <a:gd name="T5" fmla="*/ 0 h 581"/>
                      <a:gd name="T6" fmla="*/ 3 w 921"/>
                      <a:gd name="T7" fmla="*/ 317 h 581"/>
                      <a:gd name="T8" fmla="*/ 0 w 921"/>
                      <a:gd name="T9" fmla="*/ 326 h 581"/>
                      <a:gd name="T10" fmla="*/ 108 w 921"/>
                      <a:gd name="T11" fmla="*/ 326 h 581"/>
                      <a:gd name="T12" fmla="*/ 109 w 921"/>
                      <a:gd name="T13" fmla="*/ 322 h 581"/>
                      <a:gd name="T14" fmla="*/ 431 w 921"/>
                      <a:gd name="T15" fmla="*/ 102 h 581"/>
                      <a:gd name="T16" fmla="*/ 776 w 921"/>
                      <a:gd name="T17" fmla="*/ 424 h 581"/>
                      <a:gd name="T18" fmla="*/ 778 w 921"/>
                      <a:gd name="T19" fmla="*/ 447 h 581"/>
                      <a:gd name="T20" fmla="*/ 729 w 921"/>
                      <a:gd name="T21" fmla="*/ 447 h 581"/>
                      <a:gd name="T22" fmla="*/ 826 w 921"/>
                      <a:gd name="T23" fmla="*/ 581 h 581"/>
                      <a:gd name="T24" fmla="*/ 921 w 921"/>
                      <a:gd name="T25" fmla="*/ 447 h 581"/>
                      <a:gd name="T26" fmla="*/ 880 w 921"/>
                      <a:gd name="T27" fmla="*/ 447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1" h="581">
                        <a:moveTo>
                          <a:pt x="880" y="447"/>
                        </a:moveTo>
                        <a:cubicBezTo>
                          <a:pt x="879" y="427"/>
                          <a:pt x="879" y="427"/>
                          <a:pt x="879" y="427"/>
                        </a:cubicBezTo>
                        <a:cubicBezTo>
                          <a:pt x="867" y="187"/>
                          <a:pt x="670" y="0"/>
                          <a:pt x="431" y="0"/>
                        </a:cubicBezTo>
                        <a:cubicBezTo>
                          <a:pt x="236" y="0"/>
                          <a:pt x="60" y="130"/>
                          <a:pt x="3" y="317"/>
                        </a:cubicBezTo>
                        <a:cubicBezTo>
                          <a:pt x="0" y="326"/>
                          <a:pt x="0" y="326"/>
                          <a:pt x="0" y="326"/>
                        </a:cubicBezTo>
                        <a:cubicBezTo>
                          <a:pt x="108" y="326"/>
                          <a:pt x="108" y="326"/>
                          <a:pt x="108" y="326"/>
                        </a:cubicBezTo>
                        <a:cubicBezTo>
                          <a:pt x="109" y="322"/>
                          <a:pt x="109" y="322"/>
                          <a:pt x="109" y="322"/>
                        </a:cubicBezTo>
                        <a:cubicBezTo>
                          <a:pt x="162" y="188"/>
                          <a:pt x="288" y="102"/>
                          <a:pt x="431" y="102"/>
                        </a:cubicBezTo>
                        <a:cubicBezTo>
                          <a:pt x="612" y="102"/>
                          <a:pt x="763" y="244"/>
                          <a:pt x="776" y="424"/>
                        </a:cubicBezTo>
                        <a:cubicBezTo>
                          <a:pt x="778" y="447"/>
                          <a:pt x="778" y="447"/>
                          <a:pt x="778" y="447"/>
                        </a:cubicBezTo>
                        <a:cubicBezTo>
                          <a:pt x="729" y="447"/>
                          <a:pt x="729" y="447"/>
                          <a:pt x="729" y="447"/>
                        </a:cubicBezTo>
                        <a:cubicBezTo>
                          <a:pt x="826" y="581"/>
                          <a:pt x="826" y="581"/>
                          <a:pt x="826" y="581"/>
                        </a:cubicBezTo>
                        <a:cubicBezTo>
                          <a:pt x="921" y="447"/>
                          <a:pt x="921" y="447"/>
                          <a:pt x="921" y="447"/>
                        </a:cubicBezTo>
                        <a:lnTo>
                          <a:pt x="880" y="44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16" name="Freeform 350"/>
                  <p:cNvSpPr/>
                  <p:nvPr/>
                </p:nvSpPr>
                <p:spPr bwMode="auto">
                  <a:xfrm>
                    <a:off x="3098700" y="5880953"/>
                    <a:ext cx="565341" cy="294092"/>
                  </a:xfrm>
                  <a:custGeom>
                    <a:avLst/>
                    <a:gdLst>
                      <a:gd name="T0" fmla="*/ 704 w 838"/>
                      <a:gd name="T1" fmla="*/ 235 h 436"/>
                      <a:gd name="T2" fmla="*/ 462 w 838"/>
                      <a:gd name="T3" fmla="*/ 334 h 436"/>
                      <a:gd name="T4" fmla="*/ 166 w 838"/>
                      <a:gd name="T5" fmla="*/ 166 h 436"/>
                      <a:gd name="T6" fmla="*/ 147 w 838"/>
                      <a:gd name="T7" fmla="*/ 134 h 436"/>
                      <a:gd name="T8" fmla="*/ 192 w 838"/>
                      <a:gd name="T9" fmla="*/ 134 h 436"/>
                      <a:gd name="T10" fmla="*/ 95 w 838"/>
                      <a:gd name="T11" fmla="*/ 0 h 436"/>
                      <a:gd name="T12" fmla="*/ 0 w 838"/>
                      <a:gd name="T13" fmla="*/ 134 h 436"/>
                      <a:gd name="T14" fmla="*/ 38 w 838"/>
                      <a:gd name="T15" fmla="*/ 134 h 436"/>
                      <a:gd name="T16" fmla="*/ 43 w 838"/>
                      <a:gd name="T17" fmla="*/ 147 h 436"/>
                      <a:gd name="T18" fmla="*/ 462 w 838"/>
                      <a:gd name="T19" fmla="*/ 436 h 436"/>
                      <a:gd name="T20" fmla="*/ 830 w 838"/>
                      <a:gd name="T21" fmla="*/ 244 h 436"/>
                      <a:gd name="T22" fmla="*/ 838 w 838"/>
                      <a:gd name="T23" fmla="*/ 233 h 436"/>
                      <a:gd name="T24" fmla="*/ 706 w 838"/>
                      <a:gd name="T25" fmla="*/ 233 h 436"/>
                      <a:gd name="T26" fmla="*/ 704 w 838"/>
                      <a:gd name="T27" fmla="*/ 23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436">
                        <a:moveTo>
                          <a:pt x="704" y="235"/>
                        </a:moveTo>
                        <a:cubicBezTo>
                          <a:pt x="640" y="298"/>
                          <a:pt x="551" y="334"/>
                          <a:pt x="462" y="334"/>
                        </a:cubicBezTo>
                        <a:cubicBezTo>
                          <a:pt x="342" y="334"/>
                          <a:pt x="228" y="270"/>
                          <a:pt x="166" y="166"/>
                        </a:cubicBezTo>
                        <a:cubicBezTo>
                          <a:pt x="147" y="134"/>
                          <a:pt x="147" y="134"/>
                          <a:pt x="147" y="134"/>
                        </a:cubicBezTo>
                        <a:cubicBezTo>
                          <a:pt x="192" y="134"/>
                          <a:pt x="192" y="134"/>
                          <a:pt x="192" y="134"/>
                        </a:cubicBezTo>
                        <a:cubicBezTo>
                          <a:pt x="95" y="0"/>
                          <a:pt x="95" y="0"/>
                          <a:pt x="95" y="0"/>
                        </a:cubicBezTo>
                        <a:cubicBezTo>
                          <a:pt x="0" y="134"/>
                          <a:pt x="0" y="134"/>
                          <a:pt x="0" y="134"/>
                        </a:cubicBezTo>
                        <a:cubicBezTo>
                          <a:pt x="38" y="134"/>
                          <a:pt x="38" y="134"/>
                          <a:pt x="38" y="134"/>
                        </a:cubicBezTo>
                        <a:cubicBezTo>
                          <a:pt x="43" y="147"/>
                          <a:pt x="43" y="147"/>
                          <a:pt x="43" y="147"/>
                        </a:cubicBezTo>
                        <a:cubicBezTo>
                          <a:pt x="109" y="320"/>
                          <a:pt x="278" y="436"/>
                          <a:pt x="462" y="436"/>
                        </a:cubicBezTo>
                        <a:cubicBezTo>
                          <a:pt x="609" y="436"/>
                          <a:pt x="746" y="364"/>
                          <a:pt x="830" y="244"/>
                        </a:cubicBezTo>
                        <a:cubicBezTo>
                          <a:pt x="838" y="233"/>
                          <a:pt x="838" y="233"/>
                          <a:pt x="838" y="233"/>
                        </a:cubicBezTo>
                        <a:cubicBezTo>
                          <a:pt x="706" y="233"/>
                          <a:pt x="706" y="233"/>
                          <a:pt x="706" y="233"/>
                        </a:cubicBezTo>
                        <a:lnTo>
                          <a:pt x="704" y="23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17" name="Freeform 351"/>
                  <p:cNvSpPr>
                    <a:spLocks noEditPoints="1"/>
                  </p:cNvSpPr>
                  <p:nvPr/>
                </p:nvSpPr>
                <p:spPr bwMode="auto">
                  <a:xfrm>
                    <a:off x="3217193" y="5689366"/>
                    <a:ext cx="380606" cy="371184"/>
                  </a:xfrm>
                  <a:custGeom>
                    <a:avLst/>
                    <a:gdLst>
                      <a:gd name="T0" fmla="*/ 0 w 564"/>
                      <a:gd name="T1" fmla="*/ 227 h 550"/>
                      <a:gd name="T2" fmla="*/ 0 w 564"/>
                      <a:gd name="T3" fmla="*/ 327 h 550"/>
                      <a:gd name="T4" fmla="*/ 46 w 564"/>
                      <a:gd name="T5" fmla="*/ 327 h 550"/>
                      <a:gd name="T6" fmla="*/ 80 w 564"/>
                      <a:gd name="T7" fmla="*/ 407 h 550"/>
                      <a:gd name="T8" fmla="*/ 48 w 564"/>
                      <a:gd name="T9" fmla="*/ 439 h 550"/>
                      <a:gd name="T10" fmla="*/ 119 w 564"/>
                      <a:gd name="T11" fmla="*/ 510 h 550"/>
                      <a:gd name="T12" fmla="*/ 151 w 564"/>
                      <a:gd name="T13" fmla="*/ 478 h 550"/>
                      <a:gd name="T14" fmla="*/ 230 w 564"/>
                      <a:gd name="T15" fmla="*/ 511 h 550"/>
                      <a:gd name="T16" fmla="*/ 230 w 564"/>
                      <a:gd name="T17" fmla="*/ 550 h 550"/>
                      <a:gd name="T18" fmla="*/ 330 w 564"/>
                      <a:gd name="T19" fmla="*/ 550 h 550"/>
                      <a:gd name="T20" fmla="*/ 330 w 564"/>
                      <a:gd name="T21" fmla="*/ 512 h 550"/>
                      <a:gd name="T22" fmla="*/ 414 w 564"/>
                      <a:gd name="T23" fmla="*/ 478 h 550"/>
                      <a:gd name="T24" fmla="*/ 444 w 564"/>
                      <a:gd name="T25" fmla="*/ 509 h 550"/>
                      <a:gd name="T26" fmla="*/ 515 w 564"/>
                      <a:gd name="T27" fmla="*/ 438 h 550"/>
                      <a:gd name="T28" fmla="*/ 485 w 564"/>
                      <a:gd name="T29" fmla="*/ 408 h 550"/>
                      <a:gd name="T30" fmla="*/ 520 w 564"/>
                      <a:gd name="T31" fmla="*/ 327 h 550"/>
                      <a:gd name="T32" fmla="*/ 564 w 564"/>
                      <a:gd name="T33" fmla="*/ 327 h 550"/>
                      <a:gd name="T34" fmla="*/ 564 w 564"/>
                      <a:gd name="T35" fmla="*/ 227 h 550"/>
                      <a:gd name="T36" fmla="*/ 521 w 564"/>
                      <a:gd name="T37" fmla="*/ 227 h 550"/>
                      <a:gd name="T38" fmla="*/ 486 w 564"/>
                      <a:gd name="T39" fmla="*/ 143 h 550"/>
                      <a:gd name="T40" fmla="*/ 518 w 564"/>
                      <a:gd name="T41" fmla="*/ 111 h 550"/>
                      <a:gd name="T42" fmla="*/ 447 w 564"/>
                      <a:gd name="T43" fmla="*/ 40 h 550"/>
                      <a:gd name="T44" fmla="*/ 415 w 564"/>
                      <a:gd name="T45" fmla="*/ 72 h 550"/>
                      <a:gd name="T46" fmla="*/ 330 w 564"/>
                      <a:gd name="T47" fmla="*/ 38 h 550"/>
                      <a:gd name="T48" fmla="*/ 330 w 564"/>
                      <a:gd name="T49" fmla="*/ 0 h 550"/>
                      <a:gd name="T50" fmla="*/ 230 w 564"/>
                      <a:gd name="T51" fmla="*/ 0 h 550"/>
                      <a:gd name="T52" fmla="*/ 230 w 564"/>
                      <a:gd name="T53" fmla="*/ 39 h 550"/>
                      <a:gd name="T54" fmla="*/ 150 w 564"/>
                      <a:gd name="T55" fmla="*/ 73 h 550"/>
                      <a:gd name="T56" fmla="*/ 116 w 564"/>
                      <a:gd name="T57" fmla="*/ 39 h 550"/>
                      <a:gd name="T58" fmla="*/ 45 w 564"/>
                      <a:gd name="T59" fmla="*/ 110 h 550"/>
                      <a:gd name="T60" fmla="*/ 79 w 564"/>
                      <a:gd name="T61" fmla="*/ 144 h 550"/>
                      <a:gd name="T62" fmla="*/ 45 w 564"/>
                      <a:gd name="T63" fmla="*/ 227 h 550"/>
                      <a:gd name="T64" fmla="*/ 0 w 564"/>
                      <a:gd name="T65" fmla="*/ 227 h 550"/>
                      <a:gd name="T66" fmla="*/ 283 w 564"/>
                      <a:gd name="T67" fmla="*/ 104 h 550"/>
                      <a:gd name="T68" fmla="*/ 456 w 564"/>
                      <a:gd name="T69" fmla="*/ 275 h 550"/>
                      <a:gd name="T70" fmla="*/ 283 w 564"/>
                      <a:gd name="T71" fmla="*/ 446 h 550"/>
                      <a:gd name="T72" fmla="*/ 110 w 564"/>
                      <a:gd name="T73" fmla="*/ 275 h 550"/>
                      <a:gd name="T74" fmla="*/ 283 w 564"/>
                      <a:gd name="T75" fmla="*/ 104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4" h="550">
                        <a:moveTo>
                          <a:pt x="0" y="227"/>
                        </a:moveTo>
                        <a:cubicBezTo>
                          <a:pt x="0" y="327"/>
                          <a:pt x="0" y="327"/>
                          <a:pt x="0" y="327"/>
                        </a:cubicBezTo>
                        <a:cubicBezTo>
                          <a:pt x="46" y="327"/>
                          <a:pt x="46" y="327"/>
                          <a:pt x="46" y="327"/>
                        </a:cubicBezTo>
                        <a:cubicBezTo>
                          <a:pt x="52" y="356"/>
                          <a:pt x="64" y="383"/>
                          <a:pt x="80" y="407"/>
                        </a:cubicBezTo>
                        <a:cubicBezTo>
                          <a:pt x="48" y="439"/>
                          <a:pt x="48" y="439"/>
                          <a:pt x="48" y="439"/>
                        </a:cubicBezTo>
                        <a:cubicBezTo>
                          <a:pt x="119" y="510"/>
                          <a:pt x="119" y="510"/>
                          <a:pt x="119" y="510"/>
                        </a:cubicBezTo>
                        <a:cubicBezTo>
                          <a:pt x="151" y="478"/>
                          <a:pt x="151" y="478"/>
                          <a:pt x="151" y="478"/>
                        </a:cubicBezTo>
                        <a:cubicBezTo>
                          <a:pt x="175" y="493"/>
                          <a:pt x="202" y="504"/>
                          <a:pt x="230" y="511"/>
                        </a:cubicBezTo>
                        <a:cubicBezTo>
                          <a:pt x="230" y="550"/>
                          <a:pt x="230" y="550"/>
                          <a:pt x="230" y="550"/>
                        </a:cubicBezTo>
                        <a:cubicBezTo>
                          <a:pt x="330" y="550"/>
                          <a:pt x="330" y="550"/>
                          <a:pt x="330" y="550"/>
                        </a:cubicBezTo>
                        <a:cubicBezTo>
                          <a:pt x="330" y="512"/>
                          <a:pt x="330" y="512"/>
                          <a:pt x="330" y="512"/>
                        </a:cubicBezTo>
                        <a:cubicBezTo>
                          <a:pt x="360" y="506"/>
                          <a:pt x="389" y="494"/>
                          <a:pt x="414" y="478"/>
                        </a:cubicBezTo>
                        <a:cubicBezTo>
                          <a:pt x="444" y="509"/>
                          <a:pt x="444" y="509"/>
                          <a:pt x="444" y="509"/>
                        </a:cubicBezTo>
                        <a:cubicBezTo>
                          <a:pt x="515" y="438"/>
                          <a:pt x="515" y="438"/>
                          <a:pt x="515" y="438"/>
                        </a:cubicBezTo>
                        <a:cubicBezTo>
                          <a:pt x="485" y="408"/>
                          <a:pt x="485" y="408"/>
                          <a:pt x="485" y="408"/>
                        </a:cubicBezTo>
                        <a:cubicBezTo>
                          <a:pt x="502" y="384"/>
                          <a:pt x="514" y="356"/>
                          <a:pt x="520" y="327"/>
                        </a:cubicBezTo>
                        <a:cubicBezTo>
                          <a:pt x="564" y="327"/>
                          <a:pt x="564" y="327"/>
                          <a:pt x="564" y="327"/>
                        </a:cubicBezTo>
                        <a:cubicBezTo>
                          <a:pt x="564" y="227"/>
                          <a:pt x="564" y="227"/>
                          <a:pt x="564" y="227"/>
                        </a:cubicBezTo>
                        <a:cubicBezTo>
                          <a:pt x="521" y="227"/>
                          <a:pt x="521" y="227"/>
                          <a:pt x="521" y="227"/>
                        </a:cubicBezTo>
                        <a:cubicBezTo>
                          <a:pt x="515" y="196"/>
                          <a:pt x="503" y="168"/>
                          <a:pt x="486" y="143"/>
                        </a:cubicBezTo>
                        <a:cubicBezTo>
                          <a:pt x="518" y="111"/>
                          <a:pt x="518" y="111"/>
                          <a:pt x="518" y="111"/>
                        </a:cubicBezTo>
                        <a:cubicBezTo>
                          <a:pt x="447" y="40"/>
                          <a:pt x="447" y="40"/>
                          <a:pt x="447" y="40"/>
                        </a:cubicBezTo>
                        <a:cubicBezTo>
                          <a:pt x="415" y="72"/>
                          <a:pt x="415" y="72"/>
                          <a:pt x="415" y="72"/>
                        </a:cubicBezTo>
                        <a:cubicBezTo>
                          <a:pt x="389" y="56"/>
                          <a:pt x="361" y="44"/>
                          <a:pt x="330" y="38"/>
                        </a:cubicBezTo>
                        <a:cubicBezTo>
                          <a:pt x="330" y="0"/>
                          <a:pt x="330" y="0"/>
                          <a:pt x="330" y="0"/>
                        </a:cubicBezTo>
                        <a:cubicBezTo>
                          <a:pt x="230" y="0"/>
                          <a:pt x="230" y="0"/>
                          <a:pt x="230" y="0"/>
                        </a:cubicBezTo>
                        <a:cubicBezTo>
                          <a:pt x="230" y="39"/>
                          <a:pt x="230" y="39"/>
                          <a:pt x="230" y="39"/>
                        </a:cubicBezTo>
                        <a:cubicBezTo>
                          <a:pt x="201" y="46"/>
                          <a:pt x="174" y="57"/>
                          <a:pt x="150" y="73"/>
                        </a:cubicBezTo>
                        <a:cubicBezTo>
                          <a:pt x="116" y="39"/>
                          <a:pt x="116" y="39"/>
                          <a:pt x="116" y="39"/>
                        </a:cubicBezTo>
                        <a:cubicBezTo>
                          <a:pt x="45" y="110"/>
                          <a:pt x="45" y="110"/>
                          <a:pt x="45" y="110"/>
                        </a:cubicBezTo>
                        <a:cubicBezTo>
                          <a:pt x="79" y="144"/>
                          <a:pt x="79" y="144"/>
                          <a:pt x="79" y="144"/>
                        </a:cubicBezTo>
                        <a:cubicBezTo>
                          <a:pt x="63" y="169"/>
                          <a:pt x="51" y="197"/>
                          <a:pt x="45" y="227"/>
                        </a:cubicBezTo>
                        <a:lnTo>
                          <a:pt x="0" y="227"/>
                        </a:lnTo>
                        <a:close/>
                        <a:moveTo>
                          <a:pt x="283" y="104"/>
                        </a:moveTo>
                        <a:cubicBezTo>
                          <a:pt x="378" y="104"/>
                          <a:pt x="456" y="181"/>
                          <a:pt x="456" y="275"/>
                        </a:cubicBezTo>
                        <a:cubicBezTo>
                          <a:pt x="456" y="369"/>
                          <a:pt x="378" y="446"/>
                          <a:pt x="283" y="446"/>
                        </a:cubicBezTo>
                        <a:cubicBezTo>
                          <a:pt x="188" y="446"/>
                          <a:pt x="110" y="369"/>
                          <a:pt x="110" y="275"/>
                        </a:cubicBezTo>
                        <a:cubicBezTo>
                          <a:pt x="110" y="181"/>
                          <a:pt x="188" y="104"/>
                          <a:pt x="283" y="10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18" name="Freeform 352"/>
                  <p:cNvSpPr>
                    <a:spLocks noEditPoints="1"/>
                  </p:cNvSpPr>
                  <p:nvPr/>
                </p:nvSpPr>
                <p:spPr bwMode="auto">
                  <a:xfrm>
                    <a:off x="3319126" y="5787872"/>
                    <a:ext cx="176170" cy="174742"/>
                  </a:xfrm>
                  <a:custGeom>
                    <a:avLst/>
                    <a:gdLst>
                      <a:gd name="T0" fmla="*/ 131 w 261"/>
                      <a:gd name="T1" fmla="*/ 259 h 259"/>
                      <a:gd name="T2" fmla="*/ 261 w 261"/>
                      <a:gd name="T3" fmla="*/ 129 h 259"/>
                      <a:gd name="T4" fmla="*/ 131 w 261"/>
                      <a:gd name="T5" fmla="*/ 0 h 259"/>
                      <a:gd name="T6" fmla="*/ 0 w 261"/>
                      <a:gd name="T7" fmla="*/ 129 h 259"/>
                      <a:gd name="T8" fmla="*/ 131 w 261"/>
                      <a:gd name="T9" fmla="*/ 259 h 259"/>
                      <a:gd name="T10" fmla="*/ 131 w 261"/>
                      <a:gd name="T11" fmla="*/ 42 h 259"/>
                      <a:gd name="T12" fmla="*/ 219 w 261"/>
                      <a:gd name="T13" fmla="*/ 129 h 259"/>
                      <a:gd name="T14" fmla="*/ 131 w 261"/>
                      <a:gd name="T15" fmla="*/ 217 h 259"/>
                      <a:gd name="T16" fmla="*/ 42 w 261"/>
                      <a:gd name="T17" fmla="*/ 129 h 259"/>
                      <a:gd name="T18" fmla="*/ 131 w 261"/>
                      <a:gd name="T19" fmla="*/ 4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 h="259">
                        <a:moveTo>
                          <a:pt x="131" y="259"/>
                        </a:moveTo>
                        <a:cubicBezTo>
                          <a:pt x="203" y="259"/>
                          <a:pt x="261" y="201"/>
                          <a:pt x="261" y="129"/>
                        </a:cubicBezTo>
                        <a:cubicBezTo>
                          <a:pt x="261" y="58"/>
                          <a:pt x="203" y="0"/>
                          <a:pt x="131" y="0"/>
                        </a:cubicBezTo>
                        <a:cubicBezTo>
                          <a:pt x="58" y="0"/>
                          <a:pt x="0" y="58"/>
                          <a:pt x="0" y="129"/>
                        </a:cubicBezTo>
                        <a:cubicBezTo>
                          <a:pt x="0" y="201"/>
                          <a:pt x="58" y="259"/>
                          <a:pt x="131" y="259"/>
                        </a:cubicBezTo>
                        <a:close/>
                        <a:moveTo>
                          <a:pt x="131" y="42"/>
                        </a:moveTo>
                        <a:cubicBezTo>
                          <a:pt x="179" y="42"/>
                          <a:pt x="219" y="81"/>
                          <a:pt x="219" y="129"/>
                        </a:cubicBezTo>
                        <a:cubicBezTo>
                          <a:pt x="219" y="177"/>
                          <a:pt x="179" y="217"/>
                          <a:pt x="131" y="217"/>
                        </a:cubicBezTo>
                        <a:cubicBezTo>
                          <a:pt x="82" y="217"/>
                          <a:pt x="42" y="177"/>
                          <a:pt x="42" y="129"/>
                        </a:cubicBezTo>
                        <a:cubicBezTo>
                          <a:pt x="42" y="81"/>
                          <a:pt x="82" y="42"/>
                          <a:pt x="131" y="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sp>
                <p:nvSpPr>
                  <p:cNvPr id="519" name="Oval 353"/>
                  <p:cNvSpPr>
                    <a:spLocks noChangeArrowheads="1"/>
                  </p:cNvSpPr>
                  <p:nvPr/>
                </p:nvSpPr>
                <p:spPr bwMode="auto">
                  <a:xfrm>
                    <a:off x="3375945" y="5844406"/>
                    <a:ext cx="62530" cy="60817"/>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pPr algn="l"/>
                    <a:endParaRPr lang="zh-CN" altLang="en-US">
                      <a:solidFill>
                        <a:schemeClr val="tx1">
                          <a:lumMod val="75000"/>
                          <a:lumOff val="25000"/>
                        </a:schemeClr>
                      </a:solidFill>
                      <a:ea typeface="+mn-lt"/>
                    </a:endParaRPr>
                  </a:p>
                </p:txBody>
              </p:sp>
            </p:grpSp>
          </p:grpSp>
        </p:grpSp>
        <p:sp>
          <p:nvSpPr>
            <p:cNvPr id="520" name="椭圆 519"/>
            <p:cNvSpPr/>
            <p:nvPr/>
          </p:nvSpPr>
          <p:spPr>
            <a:xfrm flipH="1">
              <a:off x="8102" y="1890"/>
              <a:ext cx="205" cy="205"/>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圆角矩形 1"/>
          <p:cNvSpPr/>
          <p:nvPr/>
        </p:nvSpPr>
        <p:spPr>
          <a:xfrm>
            <a:off x="-280670" y="136525"/>
            <a:ext cx="382714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4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避免学术不端行为</a:t>
            </a: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38100" y="26247"/>
          <a:ext cx="12096115" cy="6794500"/>
        </p:xfrm>
        <a:graphic>
          <a:graphicData uri="http://schemas.openxmlformats.org/drawingml/2006/table">
            <a:tbl>
              <a:tblPr firstRow="1" bandRow="1">
                <a:tableStyleId>{5940675A-B579-460E-94D1-54222C63F5DA}</a:tableStyleId>
              </a:tblPr>
              <a:tblGrid>
                <a:gridCol w="2417445"/>
                <a:gridCol w="1220470"/>
                <a:gridCol w="1200150"/>
                <a:gridCol w="2416810"/>
                <a:gridCol w="1293495"/>
                <a:gridCol w="1127125"/>
                <a:gridCol w="2420620"/>
              </a:tblGrid>
              <a:tr h="2491740">
                <a:tc>
                  <a:txBody>
                    <a:bodyPr/>
                    <a:lstStyle/>
                    <a:p>
                      <a:pPr indent="0">
                        <a:lnSpc>
                          <a:spcPct val="170000"/>
                        </a:lnSpc>
                        <a:buNone/>
                      </a:pPr>
                      <a:r>
                        <a:rPr lang="en-US" sz="2135" b="1">
                          <a:latin typeface="微软雅黑" panose="020B0503020204020204" pitchFamily="34" charset="-122"/>
                          <a:ea typeface="微软雅黑" panose="020B0503020204020204" pitchFamily="34" charset="-122"/>
                          <a:cs typeface="宋体" panose="02010600030101010101" pitchFamily="2" charset="-122"/>
                        </a:rPr>
                        <a:t>剽窃</a:t>
                      </a:r>
                      <a:endParaRPr lang="en-US" sz="1600" b="1">
                        <a:latin typeface="微软雅黑" panose="020B0503020204020204" pitchFamily="34" charset="-122"/>
                        <a:ea typeface="微软雅黑" panose="020B0503020204020204" pitchFamily="34" charset="-122"/>
                        <a:cs typeface="宋体" panose="02010600030101010101" pitchFamily="2" charset="-122"/>
                      </a:endParaRPr>
                    </a:p>
                    <a:p>
                      <a:pPr indent="0">
                        <a:lnSpc>
                          <a:spcPct val="140000"/>
                        </a:lnSpc>
                        <a:buNone/>
                      </a:pPr>
                      <a:r>
                        <a:rPr lang="en-US" sz="1600" b="0">
                          <a:latin typeface="微软雅黑" panose="020B0503020204020204" pitchFamily="34" charset="-122"/>
                          <a:ea typeface="微软雅黑" panose="020B0503020204020204" pitchFamily="34" charset="-122"/>
                          <a:cs typeface="宋体" panose="02010600030101010101" pitchFamily="2" charset="-122"/>
                        </a:rPr>
                        <a:t>剽窃观点、数据、图像、研究方法、文字表述等；剽窃未发表成果；自我剽窃。</a:t>
                      </a:r>
                      <a:endParaRPr lang="en-US" altLang="en-US" sz="1600" b="0">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gridSpan="2">
                  <a:txBody>
                    <a:bodyPr/>
                    <a:lstStyle/>
                    <a:p>
                      <a:pPr indent="0">
                        <a:lnSpc>
                          <a:spcPct val="120000"/>
                        </a:lnSpc>
                        <a:buNone/>
                      </a:pPr>
                      <a:r>
                        <a:rPr lang="en-US" sz="2135" b="1">
                          <a:latin typeface="微软雅黑" panose="020B0503020204020204" pitchFamily="34" charset="-122"/>
                          <a:ea typeface="微软雅黑" panose="020B0503020204020204" pitchFamily="34" charset="-122"/>
                          <a:cs typeface="宋体" panose="02010600030101010101" pitchFamily="2" charset="-122"/>
                        </a:rPr>
                        <a:t>伪造</a:t>
                      </a:r>
                    </a:p>
                    <a:p>
                      <a:pPr indent="0">
                        <a:lnSpc>
                          <a:spcPct val="160000"/>
                        </a:lnSpc>
                        <a:buNone/>
                      </a:pPr>
                      <a:r>
                        <a:rPr lang="en-US" sz="1465" b="0">
                          <a:latin typeface="微软雅黑" panose="020B0503020204020204" pitchFamily="34" charset="-122"/>
                          <a:ea typeface="微软雅黑" panose="020B0503020204020204" pitchFamily="34" charset="-122"/>
                          <a:cs typeface="宋体" panose="02010600030101010101" pitchFamily="2" charset="-122"/>
                        </a:rPr>
                        <a:t>伪造观点、数据、图像、重复样品、方法、结论、参考资料、资助来源、不可重复试验。</a:t>
                      </a:r>
                      <a:endParaRPr lang="en-US" altLang="en-US" sz="1600" b="1">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nSpc>
                          <a:spcPct val="170000"/>
                        </a:lnSpc>
                        <a:buNone/>
                      </a:pPr>
                      <a:r>
                        <a:rPr lang="en-US" sz="2135" b="1">
                          <a:latin typeface="微软雅黑" panose="020B0503020204020204" pitchFamily="34" charset="-122"/>
                          <a:ea typeface="微软雅黑" panose="020B0503020204020204" pitchFamily="34" charset="-122"/>
                          <a:cs typeface="宋体" panose="02010600030101010101" pitchFamily="2" charset="-122"/>
                        </a:rPr>
                        <a:t>篡改</a:t>
                      </a:r>
                    </a:p>
                    <a:p>
                      <a:pPr indent="0">
                        <a:lnSpc>
                          <a:spcPct val="160000"/>
                        </a:lnSpc>
                        <a:buNone/>
                      </a:pPr>
                      <a:r>
                        <a:rPr lang="en-US" sz="1465" b="0">
                          <a:latin typeface="微软雅黑" panose="020B0503020204020204" pitchFamily="34" charset="-122"/>
                          <a:ea typeface="微软雅黑" panose="020B0503020204020204" pitchFamily="34" charset="-122"/>
                          <a:cs typeface="微软雅黑" panose="020B0503020204020204" pitchFamily="34" charset="-122"/>
                        </a:rPr>
                        <a:t>篡改原始试验数据、图像、事实。</a:t>
                      </a:r>
                      <a:endParaRPr lang="en-US"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gridSpan="2">
                  <a:txBody>
                    <a:bodyPr/>
                    <a:lstStyle/>
                    <a:p>
                      <a:pPr indent="0">
                        <a:lnSpc>
                          <a:spcPct val="150000"/>
                        </a:lnSpc>
                        <a:buNone/>
                      </a:pPr>
                      <a:r>
                        <a:rPr lang="en-US" sz="2135" b="1">
                          <a:solidFill>
                            <a:srgbClr val="C00000"/>
                          </a:solidFill>
                          <a:latin typeface="微软雅黑" panose="020B0503020204020204" pitchFamily="34" charset="-122"/>
                          <a:ea typeface="微软雅黑" panose="020B0503020204020204" pitchFamily="34" charset="-122"/>
                          <a:cs typeface="宋体" panose="02010600030101010101" pitchFamily="2" charset="-122"/>
                        </a:rPr>
                        <a:t>拆分发表</a:t>
                      </a:r>
                      <a:endParaRPr lang="en-US" sz="2135" b="1">
                        <a:latin typeface="微软雅黑" panose="020B0503020204020204" pitchFamily="34" charset="-122"/>
                        <a:ea typeface="微软雅黑" panose="020B0503020204020204" pitchFamily="34" charset="-122"/>
                        <a:cs typeface="宋体" panose="02010600030101010101" pitchFamily="2" charset="-122"/>
                      </a:endParaRPr>
                    </a:p>
                    <a:p>
                      <a:pPr indent="0">
                        <a:lnSpc>
                          <a:spcPct val="150000"/>
                        </a:lnSpc>
                        <a:buNone/>
                      </a:pPr>
                      <a:r>
                        <a:rPr lang="en-US" sz="1465" b="0">
                          <a:latin typeface="微软雅黑" panose="020B0503020204020204" pitchFamily="34" charset="-122"/>
                          <a:ea typeface="微软雅黑" panose="020B0503020204020204" pitchFamily="34" charset="-122"/>
                          <a:cs typeface="宋体" panose="02010600030101010101" pitchFamily="2" charset="-122"/>
                        </a:rPr>
                        <a:t>将实质上基于同一主题、数据、资料的研究结果，本可以一次发表而拆分成若干可发表的单元，作为多篇论文发表。</a:t>
                      </a:r>
                      <a:endParaRPr lang="en-US" altLang="en-US" sz="1600" b="1">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nSpc>
                          <a:spcPct val="160000"/>
                        </a:lnSpc>
                        <a:buNone/>
                      </a:pPr>
                      <a:r>
                        <a:rPr lang="en-US" sz="2135" b="1">
                          <a:latin typeface="微软雅黑" panose="020B0503020204020204" pitchFamily="34" charset="-122"/>
                          <a:ea typeface="微软雅黑" panose="020B0503020204020204" pitchFamily="34" charset="-122"/>
                          <a:cs typeface="宋体" panose="02010600030101010101" pitchFamily="2" charset="-122"/>
                        </a:rPr>
                        <a:t>抄袭</a:t>
                      </a:r>
                    </a:p>
                    <a:p>
                      <a:pPr indent="0">
                        <a:lnSpc>
                          <a:spcPct val="160000"/>
                        </a:lnSpc>
                        <a:buNone/>
                      </a:pPr>
                      <a:r>
                        <a:rPr lang="en-US" sz="1465" b="0">
                          <a:latin typeface="微软雅黑" panose="020B0503020204020204" pitchFamily="34" charset="-122"/>
                          <a:ea typeface="微软雅黑" panose="020B0503020204020204" pitchFamily="34" charset="-122"/>
                          <a:cs typeface="微软雅黑" panose="020B0503020204020204" pitchFamily="34" charset="-122"/>
                        </a:rPr>
                        <a:t>不同专业互相抄袭，同专业互相抄袭，同导师师兄弟间抄袭。</a:t>
                      </a:r>
                      <a:r>
                        <a:rPr lang="en-US" sz="16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865" b="1">
                        <a:latin typeface="微软雅黑" panose="020B0503020204020204" pitchFamily="34" charset="-122"/>
                        <a:ea typeface="微软雅黑" panose="020B0503020204020204" pitchFamily="34" charset="-122"/>
                        <a:cs typeface="微软雅黑" panose="020B0503020204020204" pitchFamily="34"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r>
              <a:tr h="1773555">
                <a:tc gridSpan="2">
                  <a:txBody>
                    <a:bodyPr/>
                    <a:lstStyle/>
                    <a:p>
                      <a:pPr indent="0">
                        <a:lnSpc>
                          <a:spcPct val="140000"/>
                        </a:lnSpc>
                        <a:buNone/>
                      </a:pPr>
                      <a:r>
                        <a:rPr lang="en-US" sz="2135" b="1">
                          <a:solidFill>
                            <a:srgbClr val="C00000"/>
                          </a:solidFill>
                          <a:latin typeface="微软雅黑" panose="020B0503020204020204" pitchFamily="34" charset="-122"/>
                          <a:ea typeface="微软雅黑" panose="020B0503020204020204" pitchFamily="34" charset="-122"/>
                          <a:cs typeface="宋体" panose="02010600030101010101" pitchFamily="2" charset="-122"/>
                        </a:rPr>
                        <a:t>一稿多投</a:t>
                      </a:r>
                      <a:endParaRPr lang="en-US" sz="2135" b="1">
                        <a:latin typeface="微软雅黑" panose="020B0503020204020204" pitchFamily="34" charset="-122"/>
                        <a:ea typeface="微软雅黑" panose="020B0503020204020204" pitchFamily="34" charset="-122"/>
                        <a:cs typeface="宋体" panose="02010600030101010101" pitchFamily="2" charset="-122"/>
                      </a:endParaRPr>
                    </a:p>
                    <a:p>
                      <a:pPr indent="0">
                        <a:lnSpc>
                          <a:spcPct val="140000"/>
                        </a:lnSpc>
                        <a:buNone/>
                      </a:pPr>
                      <a:r>
                        <a:rPr lang="en-US" sz="1465" b="0">
                          <a:latin typeface="微软雅黑" panose="020B0503020204020204" pitchFamily="34" charset="-122"/>
                          <a:ea typeface="微软雅黑" panose="020B0503020204020204" pitchFamily="34" charset="-122"/>
                          <a:cs typeface="宋体" panose="02010600030101010101" pitchFamily="2" charset="-122"/>
                        </a:rPr>
                        <a:t>同一篇论文或只有微小差别（如题目、关键词、摘要）的多篇论文，投给多个期刊；或在约定或法定期限内再转投其他期刊。</a:t>
                      </a:r>
                      <a:endParaRPr lang="en-US" altLang="en-US" sz="1600" b="1">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gridSpan="3">
                  <a:txBody>
                    <a:bodyPr/>
                    <a:lstStyle/>
                    <a:p>
                      <a:pPr indent="0">
                        <a:buNone/>
                      </a:pPr>
                      <a:r>
                        <a:rPr lang="en-US" sz="1600" b="0">
                          <a:latin typeface="微软雅黑" panose="020B0503020204020204" pitchFamily="34" charset="-122"/>
                          <a:ea typeface="微软雅黑" panose="020B0503020204020204" pitchFamily="34" charset="-122"/>
                          <a:cs typeface="宋体" panose="02010600030101010101" pitchFamily="2" charset="-122"/>
                        </a:rPr>
                        <a:t>        </a:t>
                      </a:r>
                      <a:endParaRPr lang="en-US" altLang="en-US" sz="1600" b="0">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55911"/>
                    </a:solidFill>
                  </a:tcPr>
                </a:tc>
                <a:tc rowSpan="2" hMerge="1">
                  <a:txBody>
                    <a:bodyPr/>
                    <a:lstStyle/>
                    <a:p>
                      <a:endParaRPr lang="zh-CN"/>
                    </a:p>
                  </a:txBody>
                  <a:tcPr>
                    <a:lnT w="12700" cap="flat" cmpd="sng">
                      <a:solidFill>
                        <a:srgbClr val="080000"/>
                      </a:solidFill>
                      <a:prstDash val="solid"/>
                      <a:headEnd type="none" w="med" len="med"/>
                      <a:tailEnd type="none" w="med" len="med"/>
                    </a:lnT>
                  </a:tcPr>
                </a:tc>
                <a:tc rowSpan="2"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2">
                  <a:txBody>
                    <a:bodyPr/>
                    <a:lstStyle/>
                    <a:p>
                      <a:pPr indent="0">
                        <a:lnSpc>
                          <a:spcPct val="140000"/>
                        </a:lnSpc>
                        <a:buNone/>
                      </a:pPr>
                      <a:r>
                        <a:rPr lang="en-US" sz="2135" b="1">
                          <a:solidFill>
                            <a:srgbClr val="C00000"/>
                          </a:solidFill>
                          <a:latin typeface="微软雅黑" panose="020B0503020204020204" pitchFamily="34" charset="-122"/>
                          <a:ea typeface="微软雅黑" panose="020B0503020204020204" pitchFamily="34" charset="-122"/>
                          <a:cs typeface="宋体" panose="02010600030101010101" pitchFamily="2" charset="-122"/>
                        </a:rPr>
                        <a:t>躲避查重在</a:t>
                      </a:r>
                      <a:endParaRPr lang="en-US" sz="2135" b="1">
                        <a:latin typeface="微软雅黑" panose="020B0503020204020204" pitchFamily="34" charset="-122"/>
                        <a:ea typeface="微软雅黑" panose="020B0503020204020204" pitchFamily="34" charset="-122"/>
                        <a:cs typeface="宋体" panose="02010600030101010101" pitchFamily="2" charset="-122"/>
                      </a:endParaRPr>
                    </a:p>
                    <a:p>
                      <a:pPr indent="0">
                        <a:lnSpc>
                          <a:spcPct val="140000"/>
                        </a:lnSpc>
                        <a:buNone/>
                      </a:pPr>
                      <a:r>
                        <a:rPr lang="en-US" sz="1465" b="0">
                          <a:latin typeface="微软雅黑" panose="020B0503020204020204" pitchFamily="34" charset="-122"/>
                          <a:ea typeface="微软雅黑" panose="020B0503020204020204" pitchFamily="34" charset="-122"/>
                          <a:cs typeface="微软雅黑" panose="020B0503020204020204" pitchFamily="34" charset="-122"/>
                        </a:rPr>
                        <a:t>论文中插入大量无关的内容，使检测时计算的“分子”变小或“分母”变大；大段引用标准以降低“去除引用后的检测比例”</a:t>
                      </a:r>
                      <a:endParaRPr lang="en-US"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137285">
                <a:tc gridSpan="2">
                  <a:txBody>
                    <a:bodyPr/>
                    <a:lstStyle/>
                    <a:p>
                      <a:pPr indent="0">
                        <a:lnSpc>
                          <a:spcPct val="130000"/>
                        </a:lnSpc>
                        <a:buNone/>
                      </a:pPr>
                      <a:r>
                        <a:rPr lang="en-US" sz="2135" b="1">
                          <a:latin typeface="微软雅黑" panose="020B0503020204020204" pitchFamily="34" charset="-122"/>
                          <a:ea typeface="微软雅黑" panose="020B0503020204020204" pitchFamily="34" charset="-122"/>
                          <a:cs typeface="宋体" panose="02010600030101010101" pitchFamily="2" charset="-122"/>
                        </a:rPr>
                        <a:t>不当署名</a:t>
                      </a:r>
                      <a:r>
                        <a:rPr lang="en-US" sz="1600" b="1">
                          <a:latin typeface="微软雅黑" panose="020B0503020204020204" pitchFamily="34" charset="-122"/>
                          <a:ea typeface="微软雅黑" panose="020B0503020204020204" pitchFamily="34" charset="-122"/>
                          <a:cs typeface="微软雅黑" panose="020B0503020204020204" pitchFamily="34" charset="-122"/>
                        </a:rPr>
                        <a:t> </a:t>
                      </a:r>
                    </a:p>
                    <a:p>
                      <a:pPr indent="0">
                        <a:lnSpc>
                          <a:spcPct val="130000"/>
                        </a:lnSpc>
                        <a:buNone/>
                      </a:pPr>
                      <a:r>
                        <a:rPr lang="en-US" sz="1465" b="0">
                          <a:latin typeface="微软雅黑" panose="020B0503020204020204" pitchFamily="34" charset="-122"/>
                          <a:ea typeface="微软雅黑" panose="020B0503020204020204" pitchFamily="34" charset="-122"/>
                          <a:cs typeface="微软雅黑" panose="020B0503020204020204" pitchFamily="34" charset="-122"/>
                        </a:rPr>
                        <a:t>署名与对论文的实际贡献不符，虚假标注作者信息。</a:t>
                      </a:r>
                      <a:endParaRPr lang="en-US"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3" vMerge="1">
                  <a:txBody>
                    <a:bodyPr/>
                    <a:lstStyle/>
                    <a:p>
                      <a:endParaRPr lang="zh-CN"/>
                    </a:p>
                  </a:txBody>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hMerge="1" vMerge="1">
                  <a:txBody>
                    <a:bodyPr/>
                    <a:lstStyle/>
                    <a:p>
                      <a:endParaRPr lang="zh-CN"/>
                    </a:p>
                  </a:txBody>
                  <a:tcPr>
                    <a:lnB w="12700" cap="flat" cmpd="sng">
                      <a:solidFill>
                        <a:srgbClr val="080000"/>
                      </a:solidFill>
                      <a:prstDash val="solid"/>
                      <a:headEnd type="none" w="med" len="med"/>
                      <a:tailEnd type="none" w="med" len="med"/>
                    </a:lnB>
                  </a:tcPr>
                </a:tc>
                <a:tc hMerge="1" vMerge="1">
                  <a:txBody>
                    <a:bodyPr/>
                    <a:lstStyle/>
                    <a:p>
                      <a:endParaRPr lang="zh-CN"/>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lstStyle/>
                    <a:p>
                      <a:pPr indent="0">
                        <a:lnSpc>
                          <a:spcPct val="130000"/>
                        </a:lnSpc>
                        <a:buNone/>
                      </a:pPr>
                      <a:r>
                        <a:rPr lang="en-US" sz="2135" b="1">
                          <a:solidFill>
                            <a:srgbClr val="C00000"/>
                          </a:solidFill>
                          <a:latin typeface="微软雅黑" panose="020B0503020204020204" pitchFamily="34" charset="-122"/>
                          <a:ea typeface="微软雅黑" panose="020B0503020204020204" pitchFamily="34" charset="-122"/>
                          <a:cs typeface="宋体" panose="02010600030101010101" pitchFamily="2" charset="-122"/>
                        </a:rPr>
                        <a:t>文字转化图片</a:t>
                      </a:r>
                      <a:endParaRPr lang="en-US" sz="1600" b="1">
                        <a:latin typeface="微软雅黑" panose="020B0503020204020204" pitchFamily="34" charset="-122"/>
                        <a:ea typeface="微软雅黑" panose="020B0503020204020204" pitchFamily="34" charset="-122"/>
                        <a:cs typeface="宋体" panose="02010600030101010101" pitchFamily="2" charset="-122"/>
                      </a:endParaRPr>
                    </a:p>
                    <a:p>
                      <a:pPr indent="0">
                        <a:lnSpc>
                          <a:spcPct val="130000"/>
                        </a:lnSpc>
                        <a:buNone/>
                      </a:pPr>
                      <a:r>
                        <a:rPr lang="en-US" sz="1465" b="0">
                          <a:latin typeface="微软雅黑" panose="020B0503020204020204" pitchFamily="34" charset="-122"/>
                          <a:ea typeface="微软雅黑" panose="020B0503020204020204" pitchFamily="34" charset="-122"/>
                          <a:cs typeface="宋体" panose="02010600030101010101" pitchFamily="2" charset="-122"/>
                        </a:rPr>
                        <a:t>将文字内容转换为无法从外观上判别的图片，以减少文献字符数。</a:t>
                      </a:r>
                      <a:endParaRPr lang="en-US" altLang="en-US" sz="1600" b="1">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391920">
                <a:tc>
                  <a:txBody>
                    <a:bodyPr/>
                    <a:lstStyle/>
                    <a:p>
                      <a:pPr indent="0">
                        <a:lnSpc>
                          <a:spcPct val="130000"/>
                        </a:lnSpc>
                        <a:buNone/>
                      </a:pPr>
                      <a:r>
                        <a:rPr lang="en-US" sz="2135" b="1">
                          <a:latin typeface="微软雅黑" panose="020B0503020204020204" pitchFamily="34" charset="-122"/>
                          <a:ea typeface="微软雅黑" panose="020B0503020204020204" pitchFamily="34" charset="-122"/>
                          <a:cs typeface="宋体" panose="02010600030101010101" pitchFamily="2" charset="-122"/>
                        </a:rPr>
                        <a:t>重复发表</a:t>
                      </a:r>
                      <a:r>
                        <a:rPr lang="en-US" sz="1600" b="1">
                          <a:latin typeface="微软雅黑" panose="020B0503020204020204" pitchFamily="34" charset="-122"/>
                          <a:ea typeface="微软雅黑" panose="020B0503020204020204" pitchFamily="34" charset="-122"/>
                          <a:cs typeface="微软雅黑" panose="020B0503020204020204" pitchFamily="34" charset="-122"/>
                        </a:rPr>
                        <a:t> </a:t>
                      </a:r>
                    </a:p>
                    <a:p>
                      <a:pPr indent="0">
                        <a:lnSpc>
                          <a:spcPct val="130000"/>
                        </a:lnSpc>
                        <a:buNone/>
                      </a:pPr>
                      <a:r>
                        <a:rPr lang="en-US" sz="1465" b="0">
                          <a:latin typeface="微软雅黑" panose="020B0503020204020204" pitchFamily="34" charset="-122"/>
                          <a:ea typeface="微软雅黑" panose="020B0503020204020204" pitchFamily="34" charset="-122"/>
                          <a:cs typeface="微软雅黑" panose="020B0503020204020204" pitchFamily="34" charset="-122"/>
                        </a:rPr>
                        <a:t>未恰当说明，在论文中大量重复自己已经发表论著中的内容。</a:t>
                      </a:r>
                      <a:endParaRPr lang="en-US"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gridSpan="2">
                  <a:txBody>
                    <a:bodyPr/>
                    <a:lstStyle/>
                    <a:p>
                      <a:pPr indent="0" algn="ctr">
                        <a:buNone/>
                      </a:pPr>
                      <a:r>
                        <a:rPr lang="en-US" sz="2135" b="1">
                          <a:latin typeface="微软雅黑" panose="020B0503020204020204" pitchFamily="34" charset="-122"/>
                          <a:ea typeface="微软雅黑" panose="020B0503020204020204" pitchFamily="34" charset="-122"/>
                          <a:cs typeface="宋体" panose="02010600030101010101" pitchFamily="2" charset="-122"/>
                        </a:rPr>
                        <a:t>版权问题</a:t>
                      </a:r>
                    </a:p>
                  </a:txBody>
                  <a:tcPr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2135" b="1">
                          <a:latin typeface="微软雅黑" panose="020B0503020204020204" pitchFamily="34" charset="-122"/>
                          <a:ea typeface="微软雅黑" panose="020B0503020204020204" pitchFamily="34" charset="-122"/>
                          <a:cs typeface="宋体" panose="02010600030101010101" pitchFamily="2" charset="-122"/>
                        </a:rPr>
                        <a:t>相关研究伦理问题</a:t>
                      </a:r>
                      <a:r>
                        <a:rPr lang="en-US" sz="1600" b="0">
                          <a:latin typeface="微软雅黑" panose="020B0503020204020204" pitchFamily="34" charset="-122"/>
                          <a:ea typeface="微软雅黑" panose="020B0503020204020204" pitchFamily="34" charset="-122"/>
                          <a:cs typeface="微软雅黑" panose="020B0503020204020204" pitchFamily="34" charset="-122"/>
                        </a:rPr>
                        <a:t> </a:t>
                      </a:r>
                      <a:endParaRPr lang="en-US" altLang="en-US" sz="1600" b="1">
                        <a:latin typeface="微软雅黑" panose="020B0503020204020204" pitchFamily="34" charset="-122"/>
                        <a:ea typeface="微软雅黑" panose="020B0503020204020204" pitchFamily="34" charset="-122"/>
                        <a:cs typeface="微软雅黑" panose="020B0503020204020204" pitchFamily="34" charset="-122"/>
                      </a:endParaRPr>
                    </a:p>
                  </a:txBody>
                  <a:tcPr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gridSpan="2">
                  <a:txBody>
                    <a:bodyPr/>
                    <a:lstStyle/>
                    <a:p>
                      <a:pPr indent="0">
                        <a:buNone/>
                      </a:pPr>
                      <a:r>
                        <a:rPr lang="en-US" sz="2135" b="1">
                          <a:solidFill>
                            <a:srgbClr val="C00000"/>
                          </a:solidFill>
                          <a:latin typeface="微软雅黑" panose="020B0503020204020204" pitchFamily="34" charset="-122"/>
                          <a:ea typeface="微软雅黑" panose="020B0503020204020204" pitchFamily="34" charset="-122"/>
                          <a:cs typeface="宋体" panose="02010600030101010101" pitchFamily="2" charset="-122"/>
                        </a:rPr>
                        <a:t>直接代写论文 </a:t>
                      </a:r>
                    </a:p>
                  </a:txBody>
                  <a:tcPr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nSpc>
                          <a:spcPct val="120000"/>
                        </a:lnSpc>
                        <a:buNone/>
                      </a:pPr>
                      <a:r>
                        <a:rPr lang="en-US" sz="2135" b="1">
                          <a:solidFill>
                            <a:srgbClr val="C00000"/>
                          </a:solidFill>
                          <a:latin typeface="微软雅黑" panose="020B0503020204020204" pitchFamily="34" charset="-122"/>
                          <a:ea typeface="微软雅黑" panose="020B0503020204020204" pitchFamily="34" charset="-122"/>
                          <a:cs typeface="宋体" panose="02010600030101010101" pitchFamily="2" charset="-122"/>
                        </a:rPr>
                        <a:t>版本不一</a:t>
                      </a:r>
                    </a:p>
                    <a:p>
                      <a:pPr indent="0">
                        <a:lnSpc>
                          <a:spcPct val="120000"/>
                        </a:lnSpc>
                        <a:buNone/>
                      </a:pPr>
                      <a:r>
                        <a:rPr lang="en-US" sz="1465" b="0">
                          <a:solidFill>
                            <a:srgbClr val="C00000"/>
                          </a:solidFill>
                          <a:latin typeface="微软雅黑" panose="020B0503020204020204" pitchFamily="34" charset="-122"/>
                          <a:ea typeface="微软雅黑" panose="020B0503020204020204" pitchFamily="34" charset="-122"/>
                          <a:cs typeface="宋体" panose="02010600030101010101" pitchFamily="2" charset="-122"/>
                        </a:rPr>
                        <a:t>检测、送审、答辩时，提交不一致的论文版本，规避技术检测。</a:t>
                      </a:r>
                      <a:endParaRPr lang="en-US" altLang="en-US" sz="1465" b="0">
                        <a:solidFill>
                          <a:srgbClr val="C00000"/>
                        </a:solidFill>
                        <a:latin typeface="微软雅黑" panose="020B0503020204020204" pitchFamily="34" charset="-122"/>
                        <a:ea typeface="微软雅黑" panose="020B0503020204020204" pitchFamily="34" charset="-122"/>
                        <a:cs typeface="宋体" panose="02010600030101010101" pitchFamily="2" charset="-122"/>
                      </a:endParaRPr>
                    </a:p>
                  </a:txBody>
                  <a:tcPr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F0"/>
                    </a:solidFill>
                  </a:tcPr>
                </a:tc>
              </a:tr>
            </a:tbl>
          </a:graphicData>
        </a:graphic>
      </p:graphicFrame>
      <p:sp>
        <p:nvSpPr>
          <p:cNvPr id="30" name="MH_SubTitle_1"/>
          <p:cNvSpPr txBox="1"/>
          <p:nvPr/>
        </p:nvSpPr>
        <p:spPr>
          <a:xfrm>
            <a:off x="6220460" y="3887047"/>
            <a:ext cx="2335953" cy="1596813"/>
          </a:xfrm>
          <a:prstGeom prst="rect">
            <a:avLst/>
          </a:prstGeom>
          <a:noFill/>
          <a:ln w="9525">
            <a:noFill/>
          </a:ln>
        </p:spPr>
        <p:txBody>
          <a:bodyPr wrap="none" anchor="ctr"/>
          <a:lstStyle/>
          <a:p>
            <a:pPr algn="r">
              <a:lnSpc>
                <a:spcPct val="140000"/>
              </a:lnSpc>
            </a:pPr>
            <a:r>
              <a:rPr lang="zh-CN" altLang="en-US" sz="3200" b="1" dirty="0">
                <a:solidFill>
                  <a:srgbClr val="92D050"/>
                </a:solidFill>
                <a:latin typeface="微软雅黑" panose="020B0503020204020204" pitchFamily="34" charset="-122"/>
                <a:ea typeface="微软雅黑" panose="020B0503020204020204" pitchFamily="34" charset="-122"/>
                <a:sym typeface="Gill Sans" charset="0"/>
              </a:rPr>
              <a:t>过程不端</a:t>
            </a:r>
            <a:endParaRPr lang="zh-CN" altLang="en-US" sz="4980" b="1" dirty="0">
              <a:solidFill>
                <a:srgbClr val="92D050"/>
              </a:solidFill>
              <a:latin typeface="微软雅黑" panose="020B0503020204020204" pitchFamily="34" charset="-122"/>
              <a:ea typeface="微软雅黑" panose="020B0503020204020204" pitchFamily="34" charset="-122"/>
              <a:sym typeface="Gill Sans" charset="0"/>
            </a:endParaRPr>
          </a:p>
          <a:p>
            <a:pPr algn="r">
              <a:lnSpc>
                <a:spcPct val="140000"/>
              </a:lnSpc>
            </a:pPr>
            <a:r>
              <a:rPr lang="zh-CN" altLang="en-US" sz="1865" dirty="0">
                <a:latin typeface="微软雅黑" panose="020B0503020204020204" pitchFamily="34" charset="-122"/>
                <a:ea typeface="微软雅黑" panose="020B0503020204020204" pitchFamily="34" charset="-122"/>
                <a:sym typeface="微软雅黑" panose="020B0503020204020204" pitchFamily="34" charset="-122"/>
              </a:rPr>
              <a:t>                   论文在研究、撰写、答辩过</a:t>
            </a:r>
          </a:p>
          <a:p>
            <a:pPr algn="r"/>
            <a:r>
              <a:rPr lang="zh-CN" altLang="en-US" sz="1865" dirty="0">
                <a:latin typeface="微软雅黑" panose="020B0503020204020204" pitchFamily="34" charset="-122"/>
                <a:ea typeface="微软雅黑" panose="020B0503020204020204" pitchFamily="34" charset="-122"/>
                <a:sym typeface="微软雅黑" panose="020B0503020204020204" pitchFamily="34" charset="-122"/>
              </a:rPr>
              <a:t>程中可能存在的不端行为</a:t>
            </a:r>
          </a:p>
          <a:p>
            <a:pPr algn="r">
              <a:lnSpc>
                <a:spcPct val="140000"/>
              </a:lnSpc>
            </a:pPr>
            <a:endParaRPr lang="zh-CN" altLang="en-US" sz="1865"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MH_SubTitle_1"/>
          <p:cNvSpPr txBox="1"/>
          <p:nvPr/>
        </p:nvSpPr>
        <p:spPr>
          <a:xfrm>
            <a:off x="3693160" y="2755053"/>
            <a:ext cx="2206413" cy="1573953"/>
          </a:xfrm>
          <a:prstGeom prst="rect">
            <a:avLst/>
          </a:prstGeom>
          <a:noFill/>
          <a:ln w="9525">
            <a:noFill/>
          </a:ln>
        </p:spPr>
        <p:txBody>
          <a:bodyPr wrap="none" anchor="ctr"/>
          <a:lstStyle/>
          <a:p>
            <a:pPr>
              <a:lnSpc>
                <a:spcPct val="150000"/>
              </a:lnSpc>
            </a:pPr>
            <a:r>
              <a:rPr lang="zh-CN" altLang="en-US" sz="3200" b="1" dirty="0">
                <a:solidFill>
                  <a:srgbClr val="FFC000"/>
                </a:solidFill>
                <a:latin typeface="微软雅黑" panose="020B0503020204020204" pitchFamily="34" charset="-122"/>
                <a:ea typeface="微软雅黑" panose="020B0503020204020204" pitchFamily="34" charset="-122"/>
                <a:sym typeface="Gill Sans" charset="0"/>
              </a:rPr>
              <a:t>内容不端</a:t>
            </a:r>
            <a:endParaRPr lang="zh-CN" altLang="en-US" sz="4980" b="1" dirty="0">
              <a:solidFill>
                <a:srgbClr val="FFC000"/>
              </a:solidFill>
              <a:latin typeface="微软雅黑" panose="020B0503020204020204" pitchFamily="34" charset="-122"/>
              <a:ea typeface="微软雅黑" panose="020B0503020204020204" pitchFamily="34" charset="-122"/>
              <a:sym typeface="Gill Sans" charset="0"/>
            </a:endParaRPr>
          </a:p>
          <a:p>
            <a:pPr>
              <a:lnSpc>
                <a:spcPct val="150000"/>
              </a:lnSpc>
            </a:pPr>
            <a:r>
              <a:rPr lang="zh-CN" altLang="en-US" sz="1865" dirty="0">
                <a:latin typeface="微软雅黑" panose="020B0503020204020204" pitchFamily="34" charset="-122"/>
                <a:ea typeface="微软雅黑" panose="020B0503020204020204" pitchFamily="34" charset="-122"/>
                <a:sym typeface="Gill Sans" charset="0"/>
              </a:rPr>
              <a:t>论文本身可能存在</a:t>
            </a:r>
          </a:p>
          <a:p>
            <a:r>
              <a:rPr lang="zh-CN" altLang="en-US" sz="1865" dirty="0">
                <a:latin typeface="微软雅黑" panose="020B0503020204020204" pitchFamily="34" charset="-122"/>
                <a:ea typeface="微软雅黑" panose="020B0503020204020204" pitchFamily="34" charset="-122"/>
                <a:sym typeface="Gill Sans" charset="0"/>
              </a:rPr>
              <a:t>的不端行为</a:t>
            </a:r>
          </a:p>
        </p:txBody>
      </p:sp>
    </p:spTree>
  </p:cSld>
  <p:clrMapOvr>
    <a:masterClrMapping/>
  </p:clrMapOvr>
  <mc:AlternateContent xmlns:mc="http://schemas.openxmlformats.org/markup-compatibility/2006">
    <mc:Choice xmlns:p14="http://schemas.microsoft.com/office/powerpoint/2010/main" xmlns=""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430963" y="1141144"/>
            <a:ext cx="11412781" cy="5383885"/>
            <a:chOff x="-800" y="3493"/>
            <a:chExt cx="20000" cy="7906"/>
          </a:xfrm>
        </p:grpSpPr>
        <p:sp>
          <p:nvSpPr>
            <p:cNvPr id="4" name="矩形 3"/>
            <p:cNvSpPr/>
            <p:nvPr/>
          </p:nvSpPr>
          <p:spPr>
            <a:xfrm>
              <a:off x="-27" y="6625"/>
              <a:ext cx="19227" cy="303"/>
            </a:xfrm>
            <a:prstGeom prst="rect">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rtlCol="0" anchor="ctr"/>
            <a:lstStyle/>
            <a:p>
              <a:pPr algn="ctr"/>
              <a:endParaRPr lang="zh-CN" altLang="en-US" sz="2400"/>
            </a:p>
          </p:txBody>
        </p:sp>
        <p:sp>
          <p:nvSpPr>
            <p:cNvPr id="5" name="等腰三角形 16"/>
            <p:cNvSpPr/>
            <p:nvPr/>
          </p:nvSpPr>
          <p:spPr>
            <a:xfrm rot="10800000">
              <a:off x="839" y="3493"/>
              <a:ext cx="2155" cy="2764"/>
            </a:xfrm>
            <a:custGeom>
              <a:avLst/>
              <a:gdLst/>
              <a:ahLst/>
              <a:cxnLst/>
              <a:rect l="l" t="t" r="r" b="b"/>
              <a:pathLst>
                <a:path w="1368152" h="1754559">
                  <a:moveTo>
                    <a:pt x="684076" y="1754559"/>
                  </a:moveTo>
                  <a:cubicBezTo>
                    <a:pt x="306271" y="1754559"/>
                    <a:pt x="0" y="1445288"/>
                    <a:pt x="0" y="1063784"/>
                  </a:cubicBezTo>
                  <a:cubicBezTo>
                    <a:pt x="0" y="844976"/>
                    <a:pt x="100747" y="649929"/>
                    <a:pt x="259415" y="525868"/>
                  </a:cubicBezTo>
                  <a:lnTo>
                    <a:pt x="706586" y="11919"/>
                  </a:lnTo>
                  <a:lnTo>
                    <a:pt x="710664" y="4942"/>
                  </a:lnTo>
                  <a:lnTo>
                    <a:pt x="711586" y="6173"/>
                  </a:lnTo>
                  <a:lnTo>
                    <a:pt x="716956" y="0"/>
                  </a:lnTo>
                  <a:lnTo>
                    <a:pt x="735882" y="38619"/>
                  </a:lnTo>
                  <a:lnTo>
                    <a:pt x="1088020" y="508871"/>
                  </a:lnTo>
                  <a:cubicBezTo>
                    <a:pt x="1258413" y="632938"/>
                    <a:pt x="1368152" y="835420"/>
                    <a:pt x="1368152" y="1063784"/>
                  </a:cubicBezTo>
                  <a:cubicBezTo>
                    <a:pt x="1368152" y="1445288"/>
                    <a:pt x="1061881" y="1754559"/>
                    <a:pt x="684076" y="1754559"/>
                  </a:cubicBezTo>
                  <a:close/>
                </a:path>
              </a:pathLst>
            </a:custGeom>
            <a:solidFill>
              <a:srgbClr val="3B68A1"/>
            </a:solidFill>
            <a:ln>
              <a:noFill/>
            </a:ln>
            <a:effectLst>
              <a:innerShdw blurRad="63500" dist="76200" dir="8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rtlCol="0" anchor="ctr"/>
            <a:lstStyle/>
            <a:p>
              <a:pPr algn="ctr"/>
              <a:endParaRPr lang="zh-CN" altLang="en-US" sz="2400" dirty="0"/>
            </a:p>
          </p:txBody>
        </p:sp>
        <p:sp>
          <p:nvSpPr>
            <p:cNvPr id="9" name="椭圆 8"/>
            <p:cNvSpPr/>
            <p:nvPr/>
          </p:nvSpPr>
          <p:spPr>
            <a:xfrm>
              <a:off x="1575" y="6456"/>
              <a:ext cx="547" cy="547"/>
            </a:xfrm>
            <a:prstGeom prst="ellipse">
              <a:avLst/>
            </a:prstGeom>
            <a:solidFill>
              <a:srgbClr val="3B68A1"/>
            </a:solidFill>
            <a:ln w="19050">
              <a:solidFill>
                <a:schemeClr val="bg1"/>
              </a:solidFill>
            </a:ln>
            <a:effectLst>
              <a:outerShdw blurRad="254000" dist="50800" dir="7200000" sx="92000" sy="92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2" rIns="121908" bIns="60952" spcCol="0" rtlCol="0" anchor="ctr"/>
            <a:lstStyle/>
            <a:p>
              <a:pPr algn="ctr"/>
              <a:endParaRPr lang="zh-CN" altLang="en-US" sz="2400" dirty="0"/>
            </a:p>
          </p:txBody>
        </p:sp>
        <p:sp>
          <p:nvSpPr>
            <p:cNvPr id="10" name="等腰三角形 16"/>
            <p:cNvSpPr/>
            <p:nvPr/>
          </p:nvSpPr>
          <p:spPr>
            <a:xfrm rot="10800000">
              <a:off x="4467" y="3493"/>
              <a:ext cx="2155" cy="2764"/>
            </a:xfrm>
            <a:custGeom>
              <a:avLst/>
              <a:gdLst/>
              <a:ahLst/>
              <a:cxnLst/>
              <a:rect l="l" t="t" r="r" b="b"/>
              <a:pathLst>
                <a:path w="1368152" h="1754559">
                  <a:moveTo>
                    <a:pt x="684076" y="1754559"/>
                  </a:moveTo>
                  <a:cubicBezTo>
                    <a:pt x="306271" y="1754559"/>
                    <a:pt x="0" y="1445288"/>
                    <a:pt x="0" y="1063784"/>
                  </a:cubicBezTo>
                  <a:cubicBezTo>
                    <a:pt x="0" y="844976"/>
                    <a:pt x="100747" y="649929"/>
                    <a:pt x="259415" y="525868"/>
                  </a:cubicBezTo>
                  <a:lnTo>
                    <a:pt x="706586" y="11919"/>
                  </a:lnTo>
                  <a:lnTo>
                    <a:pt x="710664" y="4942"/>
                  </a:lnTo>
                  <a:lnTo>
                    <a:pt x="711586" y="6173"/>
                  </a:lnTo>
                  <a:lnTo>
                    <a:pt x="716956" y="0"/>
                  </a:lnTo>
                  <a:lnTo>
                    <a:pt x="735882" y="38619"/>
                  </a:lnTo>
                  <a:lnTo>
                    <a:pt x="1088020" y="508871"/>
                  </a:lnTo>
                  <a:cubicBezTo>
                    <a:pt x="1258413" y="632938"/>
                    <a:pt x="1368152" y="835420"/>
                    <a:pt x="1368152" y="1063784"/>
                  </a:cubicBezTo>
                  <a:cubicBezTo>
                    <a:pt x="1368152" y="1445288"/>
                    <a:pt x="1061881" y="1754559"/>
                    <a:pt x="684076" y="1754559"/>
                  </a:cubicBezTo>
                  <a:close/>
                </a:path>
              </a:pathLst>
            </a:custGeom>
            <a:solidFill>
              <a:srgbClr val="F79E5A"/>
            </a:solidFill>
            <a:ln>
              <a:noFill/>
            </a:ln>
            <a:effectLst>
              <a:innerShdw blurRad="63500" dist="76200" dir="8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rtlCol="0" anchor="ctr"/>
            <a:lstStyle/>
            <a:p>
              <a:pPr algn="ctr"/>
              <a:endParaRPr lang="zh-CN" altLang="en-US" sz="2400" dirty="0"/>
            </a:p>
          </p:txBody>
        </p:sp>
        <p:sp>
          <p:nvSpPr>
            <p:cNvPr id="11" name="椭圆 10"/>
            <p:cNvSpPr/>
            <p:nvPr/>
          </p:nvSpPr>
          <p:spPr>
            <a:xfrm>
              <a:off x="5212" y="6456"/>
              <a:ext cx="547" cy="547"/>
            </a:xfrm>
            <a:prstGeom prst="ellipse">
              <a:avLst/>
            </a:prstGeom>
            <a:solidFill>
              <a:srgbClr val="F79E5A"/>
            </a:solidFill>
            <a:ln w="19050">
              <a:solidFill>
                <a:schemeClr val="bg1"/>
              </a:solidFill>
            </a:ln>
            <a:effectLst>
              <a:outerShdw blurRad="254000" dist="50800" dir="7200000" sx="92000" sy="92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2" rIns="121908" bIns="60952" spcCol="0" rtlCol="0" anchor="ctr"/>
            <a:lstStyle/>
            <a:p>
              <a:pPr algn="ctr"/>
              <a:endParaRPr lang="zh-CN" altLang="en-US" sz="2400" dirty="0"/>
            </a:p>
          </p:txBody>
        </p:sp>
        <p:sp>
          <p:nvSpPr>
            <p:cNvPr id="12" name="等腰三角形 16"/>
            <p:cNvSpPr/>
            <p:nvPr/>
          </p:nvSpPr>
          <p:spPr>
            <a:xfrm rot="10800000">
              <a:off x="12388" y="3493"/>
              <a:ext cx="2155" cy="2764"/>
            </a:xfrm>
            <a:custGeom>
              <a:avLst/>
              <a:gdLst/>
              <a:ahLst/>
              <a:cxnLst/>
              <a:rect l="l" t="t" r="r" b="b"/>
              <a:pathLst>
                <a:path w="1368152" h="1754559">
                  <a:moveTo>
                    <a:pt x="684076" y="1754559"/>
                  </a:moveTo>
                  <a:cubicBezTo>
                    <a:pt x="306271" y="1754559"/>
                    <a:pt x="0" y="1445288"/>
                    <a:pt x="0" y="1063784"/>
                  </a:cubicBezTo>
                  <a:cubicBezTo>
                    <a:pt x="0" y="844976"/>
                    <a:pt x="100747" y="649929"/>
                    <a:pt x="259415" y="525868"/>
                  </a:cubicBezTo>
                  <a:lnTo>
                    <a:pt x="706586" y="11919"/>
                  </a:lnTo>
                  <a:lnTo>
                    <a:pt x="710664" y="4942"/>
                  </a:lnTo>
                  <a:lnTo>
                    <a:pt x="711586" y="6173"/>
                  </a:lnTo>
                  <a:lnTo>
                    <a:pt x="716956" y="0"/>
                  </a:lnTo>
                  <a:lnTo>
                    <a:pt x="735882" y="38619"/>
                  </a:lnTo>
                  <a:lnTo>
                    <a:pt x="1088020" y="508871"/>
                  </a:lnTo>
                  <a:cubicBezTo>
                    <a:pt x="1258413" y="632938"/>
                    <a:pt x="1368152" y="835420"/>
                    <a:pt x="1368152" y="1063784"/>
                  </a:cubicBezTo>
                  <a:cubicBezTo>
                    <a:pt x="1368152" y="1445288"/>
                    <a:pt x="1061881" y="1754559"/>
                    <a:pt x="684076" y="1754559"/>
                  </a:cubicBezTo>
                  <a:close/>
                </a:path>
              </a:pathLst>
            </a:custGeom>
            <a:solidFill>
              <a:srgbClr val="4DCEB8"/>
            </a:solidFill>
            <a:ln>
              <a:noFill/>
            </a:ln>
            <a:effectLst>
              <a:innerShdw blurRad="63500" dist="76200" dir="8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rtlCol="0" anchor="ctr"/>
            <a:lstStyle/>
            <a:p>
              <a:pPr algn="ctr"/>
              <a:endParaRPr lang="zh-CN" altLang="en-US" sz="2400" dirty="0"/>
            </a:p>
          </p:txBody>
        </p:sp>
        <p:sp>
          <p:nvSpPr>
            <p:cNvPr id="25" name="椭圆 24"/>
            <p:cNvSpPr/>
            <p:nvPr/>
          </p:nvSpPr>
          <p:spPr>
            <a:xfrm>
              <a:off x="13177" y="6456"/>
              <a:ext cx="547" cy="547"/>
            </a:xfrm>
            <a:prstGeom prst="ellipse">
              <a:avLst/>
            </a:prstGeom>
            <a:solidFill>
              <a:srgbClr val="4DCEB8"/>
            </a:solidFill>
            <a:ln w="19050">
              <a:solidFill>
                <a:schemeClr val="bg1"/>
              </a:solidFill>
            </a:ln>
            <a:effectLst>
              <a:outerShdw blurRad="254000" dist="50800" dir="7200000" sx="92000" sy="92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2" rIns="121908" bIns="60952" spcCol="0" rtlCol="0" anchor="ctr"/>
            <a:lstStyle/>
            <a:p>
              <a:pPr algn="ctr"/>
              <a:endParaRPr lang="zh-CN" altLang="en-US" sz="2400" dirty="0"/>
            </a:p>
          </p:txBody>
        </p:sp>
        <p:sp>
          <p:nvSpPr>
            <p:cNvPr id="31" name="等腰三角形 16"/>
            <p:cNvSpPr/>
            <p:nvPr/>
          </p:nvSpPr>
          <p:spPr>
            <a:xfrm rot="10800000">
              <a:off x="8282" y="3493"/>
              <a:ext cx="2155" cy="2764"/>
            </a:xfrm>
            <a:custGeom>
              <a:avLst/>
              <a:gdLst/>
              <a:ahLst/>
              <a:cxnLst/>
              <a:rect l="l" t="t" r="r" b="b"/>
              <a:pathLst>
                <a:path w="1368152" h="1754559">
                  <a:moveTo>
                    <a:pt x="684076" y="1754559"/>
                  </a:moveTo>
                  <a:cubicBezTo>
                    <a:pt x="306271" y="1754559"/>
                    <a:pt x="0" y="1445288"/>
                    <a:pt x="0" y="1063784"/>
                  </a:cubicBezTo>
                  <a:cubicBezTo>
                    <a:pt x="0" y="844976"/>
                    <a:pt x="100747" y="649929"/>
                    <a:pt x="259415" y="525868"/>
                  </a:cubicBezTo>
                  <a:lnTo>
                    <a:pt x="706586" y="11919"/>
                  </a:lnTo>
                  <a:lnTo>
                    <a:pt x="710664" y="4942"/>
                  </a:lnTo>
                  <a:lnTo>
                    <a:pt x="711586" y="6173"/>
                  </a:lnTo>
                  <a:lnTo>
                    <a:pt x="716956" y="0"/>
                  </a:lnTo>
                  <a:lnTo>
                    <a:pt x="735882" y="38619"/>
                  </a:lnTo>
                  <a:lnTo>
                    <a:pt x="1088020" y="508871"/>
                  </a:lnTo>
                  <a:cubicBezTo>
                    <a:pt x="1258413" y="632938"/>
                    <a:pt x="1368152" y="835420"/>
                    <a:pt x="1368152" y="1063784"/>
                  </a:cubicBezTo>
                  <a:cubicBezTo>
                    <a:pt x="1368152" y="1445288"/>
                    <a:pt x="1061881" y="1754559"/>
                    <a:pt x="684076" y="1754559"/>
                  </a:cubicBezTo>
                  <a:close/>
                </a:path>
              </a:pathLst>
            </a:custGeom>
            <a:solidFill>
              <a:srgbClr val="B95F95"/>
            </a:solidFill>
            <a:ln>
              <a:noFill/>
            </a:ln>
            <a:effectLst>
              <a:innerShdw blurRad="63500" dist="76200" dir="8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rtlCol="0" anchor="ctr"/>
            <a:lstStyle/>
            <a:p>
              <a:pPr algn="ctr"/>
              <a:endParaRPr lang="zh-CN" altLang="en-US" sz="2400" dirty="0"/>
            </a:p>
          </p:txBody>
        </p:sp>
        <p:sp>
          <p:nvSpPr>
            <p:cNvPr id="34" name="椭圆 33"/>
            <p:cNvSpPr/>
            <p:nvPr/>
          </p:nvSpPr>
          <p:spPr>
            <a:xfrm>
              <a:off x="9086" y="6456"/>
              <a:ext cx="547" cy="547"/>
            </a:xfrm>
            <a:prstGeom prst="ellipse">
              <a:avLst/>
            </a:prstGeom>
            <a:solidFill>
              <a:srgbClr val="B95F95"/>
            </a:solidFill>
            <a:ln w="19050">
              <a:solidFill>
                <a:schemeClr val="bg1"/>
              </a:solidFill>
            </a:ln>
            <a:effectLst>
              <a:outerShdw blurRad="254000" dist="50800" dir="7200000" sx="92000" sy="92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2" rIns="121908" bIns="60952" spcCol="0" rtlCol="0" anchor="ctr"/>
            <a:lstStyle/>
            <a:p>
              <a:pPr algn="ctr"/>
              <a:endParaRPr lang="zh-CN" altLang="en-US" sz="2400" dirty="0"/>
            </a:p>
          </p:txBody>
        </p:sp>
        <p:sp>
          <p:nvSpPr>
            <p:cNvPr id="35" name="Rectangle 42"/>
            <p:cNvSpPr/>
            <p:nvPr/>
          </p:nvSpPr>
          <p:spPr>
            <a:xfrm flipH="1">
              <a:off x="-800" y="7463"/>
              <a:ext cx="4824" cy="1976"/>
            </a:xfrm>
            <a:prstGeom prst="rect">
              <a:avLst/>
            </a:prstGeom>
            <a:noFill/>
            <a:ln w="12700" cap="flat" cmpd="sng" algn="ctr">
              <a:noFill/>
              <a:prstDash val="solid"/>
            </a:ln>
            <a:effectLst/>
          </p:spPr>
          <p:txBody>
            <a:bodyPr lIns="121916" tIns="0" rIns="121916" bIns="0" rtlCol="0" anchor="t"/>
            <a:lstStyle/>
            <a:p>
              <a:pPr algn="l">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（1）数据来源：真实可靠；</a:t>
              </a:r>
            </a:p>
            <a:p>
              <a:pPr algn="l">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（2）实验记录：忠实详尽；</a:t>
              </a:r>
            </a:p>
            <a:p>
              <a:pPr algn="l">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（3）</a:t>
              </a:r>
              <a:r>
                <a:rPr lang="zh-CN" altLang="en-US" sz="1600"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原始数据：保存完好</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p>
            <a:p>
              <a:pPr algn="l">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（4）数据处理：尊重事实。</a:t>
              </a:r>
            </a:p>
          </p:txBody>
        </p:sp>
        <p:sp>
          <p:nvSpPr>
            <p:cNvPr id="36" name="Rectangle 42"/>
            <p:cNvSpPr/>
            <p:nvPr/>
          </p:nvSpPr>
          <p:spPr>
            <a:xfrm flipH="1">
              <a:off x="4024" y="7670"/>
              <a:ext cx="3286" cy="1882"/>
            </a:xfrm>
            <a:prstGeom prst="rect">
              <a:avLst/>
            </a:prstGeom>
            <a:noFill/>
            <a:ln w="12700" cap="flat" cmpd="sng" algn="ctr">
              <a:noFill/>
              <a:prstDash val="solid"/>
            </a:ln>
            <a:effectLst/>
          </p:spPr>
          <p:txBody>
            <a:bodyPr lIns="121916" tIns="0" rIns="121916" bIns="0" rtlCol="0" anchor="t"/>
            <a:lstStyle/>
            <a:p>
              <a:pPr algn="l">
                <a:lnSpc>
                  <a:spcPct val="120000"/>
                </a:lnSpc>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（1）避免剽窃；</a:t>
              </a:r>
            </a:p>
            <a:p>
              <a:pPr algn="l">
                <a:lnSpc>
                  <a:spcPct val="120000"/>
                </a:lnSpc>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（2）</a:t>
              </a:r>
              <a:r>
                <a:rPr lang="zh-CN" altLang="en-US" sz="1600"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正确引用</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p>
            <a:p>
              <a:pPr algn="l">
                <a:lnSpc>
                  <a:spcPct val="120000"/>
                </a:lnSpc>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（3）写明论文资金来源。</a:t>
              </a:r>
            </a:p>
          </p:txBody>
        </p:sp>
        <p:sp>
          <p:nvSpPr>
            <p:cNvPr id="37" name="Rectangle 42"/>
            <p:cNvSpPr/>
            <p:nvPr/>
          </p:nvSpPr>
          <p:spPr>
            <a:xfrm flipH="1">
              <a:off x="7638" y="7672"/>
              <a:ext cx="3594" cy="2041"/>
            </a:xfrm>
            <a:prstGeom prst="rect">
              <a:avLst/>
            </a:prstGeom>
            <a:noFill/>
            <a:ln w="12700" cap="flat" cmpd="sng" algn="ctr">
              <a:noFill/>
              <a:prstDash val="solid"/>
            </a:ln>
            <a:effectLst/>
          </p:spPr>
          <p:txBody>
            <a:bodyPr lIns="121916" tIns="0" rIns="121916" bIns="0" rtlCol="0" anchor="t"/>
            <a:lstStyle/>
            <a:p>
              <a:pPr algn="l">
                <a:lnSpc>
                  <a:spcPct val="120000"/>
                </a:lnSpc>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（1）接受同行评议；</a:t>
              </a:r>
            </a:p>
            <a:p>
              <a:pPr algn="l">
                <a:lnSpc>
                  <a:spcPct val="120000"/>
                </a:lnSpc>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（2）</a:t>
              </a:r>
              <a:r>
                <a:rPr lang="zh-CN" altLang="en-US" sz="1600" kern="0"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mn-ea"/>
                </a:rPr>
                <a:t>不一稿多投</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p>
            <a:p>
              <a:pPr algn="l">
                <a:lnSpc>
                  <a:spcPct val="120000"/>
                </a:lnSpc>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（3）国家资助成果发表后共享。</a:t>
              </a:r>
            </a:p>
          </p:txBody>
        </p:sp>
        <p:sp>
          <p:nvSpPr>
            <p:cNvPr id="38" name="Rectangle 42"/>
            <p:cNvSpPr/>
            <p:nvPr/>
          </p:nvSpPr>
          <p:spPr>
            <a:xfrm flipH="1">
              <a:off x="11638" y="7672"/>
              <a:ext cx="3783" cy="3727"/>
            </a:xfrm>
            <a:prstGeom prst="rect">
              <a:avLst/>
            </a:prstGeom>
            <a:noFill/>
            <a:ln w="12700" cap="flat" cmpd="sng" algn="ctr">
              <a:noFill/>
              <a:prstDash val="solid"/>
            </a:ln>
            <a:effectLst/>
          </p:spPr>
          <p:txBody>
            <a:bodyPr lIns="121916" tIns="0" rIns="121916" bIns="0" rtlCol="0" anchor="t"/>
            <a:lstStyle/>
            <a:p>
              <a:pPr>
                <a:lnSpc>
                  <a:spcPct val="120000"/>
                </a:lnSpc>
                <a:spcBef>
                  <a:spcPct val="0"/>
                </a:spcBef>
                <a:buNone/>
              </a:pPr>
              <a:r>
                <a:rPr lang="zh-CN" altLang="en-US" sz="1865"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1</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）不遗漏有实质贡献者，不挂名无实质贡献者；</a:t>
              </a: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2</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）不应该在某个人不知情的情况下就把他列为共同作者。</a:t>
              </a:r>
              <a:endPar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a:t>
              </a:r>
              <a:r>
                <a:rPr lang="en-US" altLang="zh-CN"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3</a:t>
              </a: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）不轻易在自己不了解的论文上署名。</a:t>
              </a:r>
            </a:p>
          </p:txBody>
        </p:sp>
        <p:sp>
          <p:nvSpPr>
            <p:cNvPr id="39" name="标题 1"/>
            <p:cNvSpPr txBox="1"/>
            <p:nvPr/>
          </p:nvSpPr>
          <p:spPr>
            <a:xfrm>
              <a:off x="1066" y="4043"/>
              <a:ext cx="1701" cy="1252"/>
            </a:xfrm>
            <a:prstGeom prst="rect">
              <a:avLst/>
            </a:prstGeom>
          </p:spPr>
          <p:txBody>
            <a:bodyPr lIns="239992" tIns="60956" rIns="121916" bIns="0">
              <a:normAutofit fontScale="60000" lnSpcReduction="20000"/>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fontAlgn="auto">
                <a:lnSpc>
                  <a:spcPct val="100000"/>
                </a:lnSpc>
              </a:pPr>
              <a:r>
                <a:rPr lang="zh-CN" altLang="en-US" sz="3735" b="1" dirty="0">
                  <a:solidFill>
                    <a:schemeClr val="bg1"/>
                  </a:solidFill>
                  <a:latin typeface="微软雅黑" panose="020B0503020204020204" pitchFamily="34" charset="-122"/>
                  <a:ea typeface="微软雅黑" panose="020B0503020204020204" pitchFamily="34" charset="-122"/>
                </a:rPr>
                <a:t>数据处理</a:t>
              </a:r>
            </a:p>
          </p:txBody>
        </p:sp>
        <p:sp>
          <p:nvSpPr>
            <p:cNvPr id="40" name="标题 1"/>
            <p:cNvSpPr txBox="1"/>
            <p:nvPr/>
          </p:nvSpPr>
          <p:spPr>
            <a:xfrm>
              <a:off x="4694" y="4043"/>
              <a:ext cx="1701" cy="1252"/>
            </a:xfrm>
            <a:prstGeom prst="rect">
              <a:avLst/>
            </a:prstGeom>
          </p:spPr>
          <p:txBody>
            <a:bodyPr lIns="239992" tIns="60956" rIns="121916" bIns="0">
              <a:normAutofit fontScale="60000" lnSpcReduction="20000"/>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3735" b="1" dirty="0">
                  <a:solidFill>
                    <a:schemeClr val="bg1"/>
                  </a:solidFill>
                  <a:latin typeface="微软雅黑" panose="020B0503020204020204" pitchFamily="34" charset="-122"/>
                  <a:ea typeface="微软雅黑" panose="020B0503020204020204" pitchFamily="34" charset="-122"/>
                </a:rPr>
                <a:t>论文撰写</a:t>
              </a:r>
            </a:p>
          </p:txBody>
        </p:sp>
        <p:sp>
          <p:nvSpPr>
            <p:cNvPr id="41" name="标题 1"/>
            <p:cNvSpPr txBox="1"/>
            <p:nvPr/>
          </p:nvSpPr>
          <p:spPr>
            <a:xfrm>
              <a:off x="8431" y="4060"/>
              <a:ext cx="1701" cy="1252"/>
            </a:xfrm>
            <a:prstGeom prst="rect">
              <a:avLst/>
            </a:prstGeom>
          </p:spPr>
          <p:txBody>
            <a:bodyPr lIns="239992" tIns="60956" rIns="121916" bIns="0">
              <a:normAutofit fontScale="60000" lnSpcReduction="20000"/>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3735" b="1" dirty="0">
                  <a:solidFill>
                    <a:schemeClr val="bg1"/>
                  </a:solidFill>
                  <a:latin typeface="微软雅黑" panose="020B0503020204020204" pitchFamily="34" charset="-122"/>
                  <a:ea typeface="微软雅黑" panose="020B0503020204020204" pitchFamily="34" charset="-122"/>
                </a:rPr>
                <a:t>论文发表</a:t>
              </a:r>
            </a:p>
          </p:txBody>
        </p:sp>
        <p:sp>
          <p:nvSpPr>
            <p:cNvPr id="42" name="标题 1"/>
            <p:cNvSpPr txBox="1"/>
            <p:nvPr/>
          </p:nvSpPr>
          <p:spPr>
            <a:xfrm>
              <a:off x="12520" y="4060"/>
              <a:ext cx="1701" cy="1252"/>
            </a:xfrm>
            <a:prstGeom prst="rect">
              <a:avLst/>
            </a:prstGeom>
          </p:spPr>
          <p:txBody>
            <a:bodyPr lIns="239992" tIns="60956" rIns="121916" bIns="0">
              <a:normAutofit fontScale="60000" lnSpcReduction="20000"/>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3735" b="1" dirty="0">
                  <a:solidFill>
                    <a:schemeClr val="bg1"/>
                  </a:solidFill>
                  <a:latin typeface="微软雅黑" panose="020B0503020204020204" pitchFamily="34" charset="-122"/>
                  <a:ea typeface="微软雅黑" panose="020B0503020204020204" pitchFamily="34" charset="-122"/>
                </a:rPr>
                <a:t>论文署名</a:t>
              </a:r>
            </a:p>
          </p:txBody>
        </p:sp>
        <p:sp>
          <p:nvSpPr>
            <p:cNvPr id="43" name="等腰三角形 16"/>
            <p:cNvSpPr/>
            <p:nvPr/>
          </p:nvSpPr>
          <p:spPr>
            <a:xfrm rot="10800000">
              <a:off x="16515" y="3493"/>
              <a:ext cx="2155" cy="2764"/>
            </a:xfrm>
            <a:custGeom>
              <a:avLst/>
              <a:gdLst/>
              <a:ahLst/>
              <a:cxnLst/>
              <a:rect l="l" t="t" r="r" b="b"/>
              <a:pathLst>
                <a:path w="1368152" h="1754559">
                  <a:moveTo>
                    <a:pt x="684076" y="1754559"/>
                  </a:moveTo>
                  <a:cubicBezTo>
                    <a:pt x="306271" y="1754559"/>
                    <a:pt x="0" y="1445288"/>
                    <a:pt x="0" y="1063784"/>
                  </a:cubicBezTo>
                  <a:cubicBezTo>
                    <a:pt x="0" y="844976"/>
                    <a:pt x="100747" y="649929"/>
                    <a:pt x="259415" y="525868"/>
                  </a:cubicBezTo>
                  <a:lnTo>
                    <a:pt x="706586" y="11919"/>
                  </a:lnTo>
                  <a:lnTo>
                    <a:pt x="710664" y="4942"/>
                  </a:lnTo>
                  <a:lnTo>
                    <a:pt x="711586" y="6173"/>
                  </a:lnTo>
                  <a:lnTo>
                    <a:pt x="716956" y="0"/>
                  </a:lnTo>
                  <a:lnTo>
                    <a:pt x="735882" y="38619"/>
                  </a:lnTo>
                  <a:lnTo>
                    <a:pt x="1088020" y="508871"/>
                  </a:lnTo>
                  <a:cubicBezTo>
                    <a:pt x="1258413" y="632938"/>
                    <a:pt x="1368152" y="835420"/>
                    <a:pt x="1368152" y="1063784"/>
                  </a:cubicBezTo>
                  <a:cubicBezTo>
                    <a:pt x="1368152" y="1445288"/>
                    <a:pt x="1061881" y="1754559"/>
                    <a:pt x="684076" y="1754559"/>
                  </a:cubicBezTo>
                  <a:close/>
                </a:path>
              </a:pathLst>
            </a:custGeom>
            <a:solidFill>
              <a:srgbClr val="673977"/>
            </a:solidFill>
            <a:ln>
              <a:noFill/>
            </a:ln>
            <a:effectLst>
              <a:innerShdw blurRad="63500" dist="76200" dir="8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21916" tIns="60956" rIns="121916" bIns="60956" rtlCol="0" anchor="ctr"/>
            <a:lstStyle/>
            <a:p>
              <a:pPr algn="ctr"/>
              <a:endParaRPr lang="zh-CN" altLang="en-US" sz="2400" dirty="0"/>
            </a:p>
          </p:txBody>
        </p:sp>
        <p:sp>
          <p:nvSpPr>
            <p:cNvPr id="44" name="椭圆 43"/>
            <p:cNvSpPr/>
            <p:nvPr/>
          </p:nvSpPr>
          <p:spPr>
            <a:xfrm>
              <a:off x="17319" y="6456"/>
              <a:ext cx="547" cy="547"/>
            </a:xfrm>
            <a:prstGeom prst="ellipse">
              <a:avLst/>
            </a:prstGeom>
            <a:solidFill>
              <a:srgbClr val="673977"/>
            </a:solidFill>
            <a:ln w="19050">
              <a:solidFill>
                <a:schemeClr val="bg1"/>
              </a:solidFill>
            </a:ln>
            <a:effectLst>
              <a:outerShdw blurRad="254000" dist="50800" dir="7200000" sx="92000" sy="92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2" rIns="121908" bIns="60952" spcCol="0" rtlCol="0" anchor="ctr"/>
            <a:lstStyle/>
            <a:p>
              <a:pPr algn="ctr"/>
              <a:endParaRPr lang="zh-CN" altLang="en-US" sz="2400" dirty="0"/>
            </a:p>
          </p:txBody>
        </p:sp>
        <p:sp>
          <p:nvSpPr>
            <p:cNvPr id="45" name="标题 1"/>
            <p:cNvSpPr txBox="1"/>
            <p:nvPr/>
          </p:nvSpPr>
          <p:spPr>
            <a:xfrm>
              <a:off x="16662" y="4060"/>
              <a:ext cx="1701" cy="1252"/>
            </a:xfrm>
            <a:prstGeom prst="rect">
              <a:avLst/>
            </a:prstGeom>
          </p:spPr>
          <p:txBody>
            <a:bodyPr lIns="239992" tIns="60956" rIns="121916" bIns="0">
              <a:normAutofit fontScale="60000" lnSpcReduction="20000"/>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r>
                <a:rPr lang="zh-CN" altLang="en-US" sz="3735" b="1" dirty="0">
                  <a:solidFill>
                    <a:schemeClr val="bg1"/>
                  </a:solidFill>
                  <a:latin typeface="微软雅黑" panose="020B0503020204020204" pitchFamily="34" charset="-122"/>
                  <a:ea typeface="微软雅黑" panose="020B0503020204020204" pitchFamily="34" charset="-122"/>
                </a:rPr>
                <a:t>学术履历</a:t>
              </a:r>
            </a:p>
          </p:txBody>
        </p:sp>
        <p:sp>
          <p:nvSpPr>
            <p:cNvPr id="46" name="Rectangle 42"/>
            <p:cNvSpPr/>
            <p:nvPr/>
          </p:nvSpPr>
          <p:spPr>
            <a:xfrm flipH="1">
              <a:off x="16094" y="7670"/>
              <a:ext cx="2997" cy="1881"/>
            </a:xfrm>
            <a:prstGeom prst="rect">
              <a:avLst/>
            </a:prstGeom>
            <a:noFill/>
            <a:ln w="12700" cap="flat" cmpd="sng" algn="ctr">
              <a:noFill/>
              <a:prstDash val="solid"/>
            </a:ln>
            <a:effectLst/>
          </p:spPr>
          <p:txBody>
            <a:bodyPr lIns="121916" tIns="0" rIns="121916" bIns="0" rtlCol="0" anchor="t"/>
            <a:lstStyle/>
            <a:p>
              <a:pPr>
                <a:lnSpc>
                  <a:spcPct val="120000"/>
                </a:lnSpc>
                <a:spcBef>
                  <a:spcPct val="0"/>
                </a:spcBef>
                <a:buNone/>
              </a:pPr>
              <a:r>
                <a:rPr lang="zh-CN" altLang="en-US" sz="1600" kern="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mn-ea"/>
                </a:rPr>
                <a:t>只陈述事实，不要自己做主观评价，更不要拔高、捏造学历和成果。</a:t>
              </a:r>
            </a:p>
          </p:txBody>
        </p:sp>
      </p:grpSp>
      <p:sp>
        <p:nvSpPr>
          <p:cNvPr id="2" name="圆角矩形 1"/>
          <p:cNvSpPr/>
          <p:nvPr/>
        </p:nvSpPr>
        <p:spPr>
          <a:xfrm>
            <a:off x="-280670" y="136525"/>
            <a:ext cx="430911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1.</a:t>
            </a:r>
            <a:r>
              <a:rPr sz="2800" b="1" dirty="0">
                <a:solidFill>
                  <a:schemeClr val="bg1"/>
                </a:solidFill>
                <a:latin typeface="微软雅黑" panose="020B0503020204020204" pitchFamily="34" charset="-122"/>
                <a:ea typeface="微软雅黑" panose="020B0503020204020204" pitchFamily="34" charset="-122"/>
                <a:sym typeface="Source Han Serif SC" panose="02020400000000000000" pitchFamily="18" charset="-122"/>
              </a:rPr>
              <a:t>学术规范基本要求</a:t>
            </a:r>
          </a:p>
        </p:txBody>
      </p:sp>
    </p:spTree>
  </p:cSld>
  <p:clrMapOvr>
    <a:masterClrMapping/>
  </p:clrMapOvr>
  <mc:AlternateContent xmlns:mc="http://schemas.openxmlformats.org/markup-compatibility/2006">
    <mc:Choice xmlns:p14="http://schemas.microsoft.com/office/powerpoint/2010/main" xmlns="" Requires="p14">
      <p:transition spd="med" p14:dur="700" advTm="11000">
        <p:fade/>
      </p:transition>
    </mc:Choice>
    <mc:Fallback>
      <p:transition spd="med"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900" decel="100000" fill="hold"/>
                                        <p:tgtEl>
                                          <p:spTgt spid="4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20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2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2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55.xml><?xml version="1.0" encoding="utf-8"?>
<p:tagLst xmlns:a="http://schemas.openxmlformats.org/drawingml/2006/main" xmlns:r="http://schemas.openxmlformats.org/officeDocument/2006/relationships" xmlns:p="http://schemas.openxmlformats.org/presentationml/2006/main">
  <p:tag name="KSO_WM_TEMPLATE_THUMBS_INDEX" val="1、3、7、8、10、13、15"/>
  <p:tag name="KSO_WM_SLIDE_ID" val="custom20193369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EMPLATE_MASTER_THUMB_INDEX" val="12"/>
  <p:tag name="KSO_WM_TAG_VERSION" val="1.0"/>
  <p:tag name="KSO_WM_BEAUTIFY_FLAG" val="#wm#"/>
  <p:tag name="KSO_WM_TEMPLATE_CATEGORY" val="custom"/>
  <p:tag name="KSO_WM_TEMPLATE_INDEX" val="20193369"/>
  <p:tag name="KSO_WM_SLIDE_LAYOUT" val="a_b"/>
  <p:tag name="KSO_WM_SLIDE_LAYOUT_CNT" val="1_3"/>
</p:tagLst>
</file>

<file path=ppt/tags/tag25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b"/>
  <p:tag name="KSO_WM_UNIT_INDEX" val="1"/>
  <p:tag name="KSO_WM_UNIT_ID" val="custom20193369_1*b*1"/>
  <p:tag name="KSO_WM_TEMPLATE_CATEGORY" val="custom"/>
  <p:tag name="KSO_WM_TEMPLATE_INDEX" val="20193369"/>
  <p:tag name="KSO_WM_UNIT_LAYERLEVEL" val="1"/>
  <p:tag name="KSO_WM_TAG_VERSION" val="1.0"/>
  <p:tag name="KSO_WM_BEAUTIFY_FLAG" val="#wm#"/>
  <p:tag name="KSO_WM_UNIT_PRESET_TEXT" val="单击此处添加副标题内容"/>
</p:tagLst>
</file>

<file path=ppt/tags/tag25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custom20193369_1*a*1"/>
  <p:tag name="KSO_WM_TEMPLATE_CATEGORY" val="custom"/>
  <p:tag name="KSO_WM_TEMPLATE_INDEX" val="20193369"/>
  <p:tag name="KSO_WM_UNIT_LAYERLEVEL" val="1"/>
  <p:tag name="KSO_WM_TAG_VERSION" val="1.0"/>
  <p:tag name="KSO_WM_BEAUTIFY_FLAG" val="#wm#"/>
  <p:tag name="KSO_WM_UNIT_PRESET_TEXT" val="活动策划方案"/>
</p:tagLst>
</file>

<file path=ppt/tags/tag25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b"/>
  <p:tag name="KSO_WM_UNIT_INDEX" val="2"/>
  <p:tag name="KSO_WM_UNIT_ID" val="custom20193369_1*b*2"/>
  <p:tag name="KSO_WM_TEMPLATE_CATEGORY" val="custom"/>
  <p:tag name="KSO_WM_TEMPLATE_INDEX" val="20193369"/>
  <p:tag name="KSO_WM_UNIT_LAYERLEVEL" val="1"/>
  <p:tag name="KSO_WM_TAG_VERSION" val="1.0"/>
  <p:tag name="KSO_WM_BEAUTIFY_FLAG" val="#wm#"/>
  <p:tag name="KSO_WM_UNIT_PRESET_TEXT" val="汇报人姓名"/>
</p:tagLst>
</file>

<file path=ppt/tags/tag25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UNIT_TYPE" val="b"/>
  <p:tag name="KSO_WM_UNIT_INDEX" val="3"/>
  <p:tag name="KSO_WM_UNIT_ID" val="custom20193369_1*b*3"/>
  <p:tag name="KSO_WM_TEMPLATE_CATEGORY" val="custom"/>
  <p:tag name="KSO_WM_TEMPLATE_INDEX" val="20193369"/>
  <p:tag name="KSO_WM_UNIT_LAYERLEVEL" val="1"/>
  <p:tag name="KSO_WM_TAG_VERSION" val="1.0"/>
  <p:tag name="KSO_WM_BEAUTIFY_FLAG" val="#wm#"/>
  <p:tag name="KSO_WM_UNIT_PRESET_TEXT" val="2020/01/0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193369_1*i*1"/>
  <p:tag name="KSO_WM_TEMPLATE_CATEGORY" val="custom"/>
  <p:tag name="KSO_WM_TEMPLATE_INDEX" val="20193369"/>
  <p:tag name="KSO_WM_UNIT_LAYERLEVEL" val="1"/>
  <p:tag name="KSO_WM_TAG_VERSION" val="1.0"/>
  <p:tag name="KSO_WM_BEAUTIFY_FLAG" val="#wm#"/>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26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6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64.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265.xml><?xml version="1.0" encoding="utf-8"?>
<p:tagLst xmlns:a="http://schemas.openxmlformats.org/drawingml/2006/main" xmlns:r="http://schemas.openxmlformats.org/officeDocument/2006/relationships" xmlns:p="http://schemas.openxmlformats.org/presentationml/2006/main">
  <p:tag name="KSO_WM_SLIDE_ID" val="custom20205081_17"/>
  <p:tag name="KSO_WM_TEMPLATE_SUBCATEGORY" val="19"/>
  <p:tag name="KSO_WM_TEMPLATE_MASTER_TYPE" val="0"/>
  <p:tag name="KSO_WM_TEMPLATE_COLOR_TYPE" val="1"/>
  <p:tag name="KSO_WM_SLIDE_ITEM_CNT" val="0"/>
  <p:tag name="KSO_WM_SLIDE_INDEX" val="17"/>
  <p:tag name="KSO_WM_TAG_VERSION" val="1.0"/>
  <p:tag name="KSO_WM_BEAUTIFY_FLAG" val="#wm#"/>
  <p:tag name="KSO_WM_TEMPLATE_CATEGORY" val="custom"/>
  <p:tag name="KSO_WM_TEMPLATE_INDEX" val="20205081"/>
  <p:tag name="KSO_WM_SLIDE_LAYOUT" val="a_d_f"/>
  <p:tag name="KSO_WM_SLIDE_LAYOUT_CNT" val="1_1_1"/>
  <p:tag name="KSO_WM_SLIDE_TYPE" val="text"/>
  <p:tag name="KSO_WM_SLIDE_SUBTYPE" val="picTxt"/>
  <p:tag name="KSO_WM_SLIDE_SIZE" val="864*430"/>
  <p:tag name="KSO_WM_SLIDE_POSITION" val="48*61"/>
  <p:tag name="KSO_WM_UNIT_SHOW_EDIT_AREA_INDICATION"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17*i*1"/>
  <p:tag name="KSO_WM_TEMPLATE_CATEGORY" val="custom"/>
  <p:tag name="KSO_WM_TEMPLATE_INDEX" val="20205081"/>
  <p:tag name="KSO_WM_UNIT_LAYERLEVEL" val="1"/>
  <p:tag name="KSO_WM_TAG_VERSION" val="1.0"/>
  <p:tag name="KSO_WM_BEAUTIFY_FLAG" val="#wm#"/>
  <p:tag name="KSO_WM_UNIT_TYPE" val="i"/>
  <p:tag name="KSO_WM_UNIT_INDEX" val="1"/>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17*a*1"/>
  <p:tag name="KSO_WM_TEMPLATE_CATEGORY" val="custom"/>
  <p:tag name="KSO_WM_TEMPLATE_INDEX" val="20205081"/>
  <p:tag name="KSO_WM_UNIT_LAYERLEVEL" val="1"/>
  <p:tag name="KSO_WM_TAG_VERSION" val="1.0"/>
  <p:tag name="KSO_WM_BEAUTIFY_FLAG" val="#wm#"/>
  <p:tag name="KSO_WM_UNIT_ISCONTENTSTITLE" val="0"/>
  <p:tag name="KSO_WM_UNIT_PRESET_TEXT" val="单击此处&#10;添加标题内容"/>
  <p:tag name="KSO_WM_UNIT_NOCLEAR" val="0"/>
  <p:tag name="KSO_WM_UNIT_VALUE" val="27"/>
  <p:tag name="KSO_WM_UNIT_TYPE" val="a"/>
  <p:tag name="KSO_WM_UNIT_INDEX" val="1"/>
  <p:tag name="KSO_WM_UNIT_SHOW_EDIT_AREA_INDICATION" val="1"/>
  <p:tag name="KSO_WM_UNIT_ISNUMDGMTITLE" val="0"/>
</p:tagLst>
</file>

<file path=ppt/tags/tag2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787,&quot;width&quot;:11390}"/>
</p:tagLst>
</file>

<file path=ppt/tags/tag2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60,&quot;width&quot;:16440}"/>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271.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SHOW_EDIT_AREA_INDICATION" val="0"/>
  <p:tag name="KSO_WM_UNIT_VALUE" val="20"/>
  <p:tag name="KSO_WM_UNIT_HIGHLIGHT" val="0"/>
  <p:tag name="KSO_WM_UNIT_COMPATIBLE" val="0"/>
  <p:tag name="KSO_WM_UNIT_DIAGRAM_ISNUMVISUAL" val="0"/>
  <p:tag name="KSO_WM_UNIT_DIAGRAM_IS_NEED_ADD_PATH_ANIM" val="0"/>
  <p:tag name="KSO_WM_UNIT_DIAGRAM_ISREFERUNIT" val="0"/>
  <p:tag name="KSO_WM_UNIT_TYPE" val="a"/>
  <p:tag name="KSO_WM_UNIT_INDEX" val="1"/>
  <p:tag name="KSO_WM_UNIT_ID" val="diagram20200738_1*a*1"/>
  <p:tag name="KSO_WM_TEMPLATE_CATEGORY" val="diagram"/>
  <p:tag name="KSO_WM_TEMPLATE_INDEX" val="20200738"/>
  <p:tag name="KSO_WM_UNIT_LAYERLEVEL" val="1"/>
  <p:tag name="KSO_WM_TAG_VERSION" val="1.0"/>
  <p:tag name="KSO_WM_BEAUTIFY_FLAG" val="#wm#"/>
  <p:tag name="KSO_WM_UNIT_PRESET_TEXT" val="基本&#10;功能介绍"/>
</p:tagLst>
</file>

<file path=ppt/tags/tag2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17*a*1"/>
  <p:tag name="KSO_WM_TEMPLATE_CATEGORY" val="custom"/>
  <p:tag name="KSO_WM_TEMPLATE_INDEX" val="20205081"/>
  <p:tag name="KSO_WM_UNIT_LAYERLEVEL" val="1"/>
  <p:tag name="KSO_WM_TAG_VERSION" val="1.0"/>
  <p:tag name="KSO_WM_BEAUTIFY_FLAG" val="#wm#"/>
  <p:tag name="KSO_WM_UNIT_ISCONTENTSTITLE" val="0"/>
  <p:tag name="KSO_WM_UNIT_PRESET_TEXT" val="单击此处&#10;添加标题内容"/>
  <p:tag name="KSO_WM_UNIT_NOCLEAR" val="0"/>
  <p:tag name="KSO_WM_UNIT_VALUE" val="27"/>
  <p:tag name="KSO_WM_UNIT_TYPE" val="a"/>
  <p:tag name="KSO_WM_UNIT_INDEX" val="1"/>
  <p:tag name="KSO_WM_UNIT_SHOW_EDIT_AREA_INDICATION" val="1"/>
  <p:tag name="KSO_WM_UNIT_ISNUMDGMTITLE" val="0"/>
</p:tagLst>
</file>

<file path=ppt/tags/tag2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4"/>
  <p:tag name="KSO_WM_UNIT_ID" val="diagram20200738_1*i*4"/>
  <p:tag name="KSO_WM_TEMPLATE_CATEGORY" val="diagram"/>
  <p:tag name="KSO_WM_TEMPLATE_INDEX" val="20200738"/>
  <p:tag name="KSO_WM_UNIT_LAYERLEVEL" val="1"/>
  <p:tag name="KSO_WM_TAG_VERSION" val="1.0"/>
  <p:tag name="KSO_WM_BEAUTIFY_FLAG" val="#wm#"/>
</p:tagLst>
</file>

<file path=ppt/tags/tag2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5"/>
  <p:tag name="KSO_WM_UNIT_ID" val="diagram20200738_1*i*5"/>
  <p:tag name="KSO_WM_TEMPLATE_CATEGORY" val="diagram"/>
  <p:tag name="KSO_WM_TEMPLATE_INDEX" val="20200738"/>
  <p:tag name="KSO_WM_UNIT_LAYERLEVEL" val="1"/>
  <p:tag name="KSO_WM_TAG_VERSION" val="1.0"/>
  <p:tag name="KSO_WM_BEAUTIFY_FLAG" val="#wm#"/>
</p:tagLst>
</file>

<file path=ppt/tags/tag2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6"/>
  <p:tag name="KSO_WM_UNIT_ID" val="diagram20200738_1*i*6"/>
  <p:tag name="KSO_WM_TEMPLATE_CATEGORY" val="diagram"/>
  <p:tag name="KSO_WM_TEMPLATE_INDEX" val="20200738"/>
  <p:tag name="KSO_WM_UNIT_LAYERLEVEL" val="1"/>
  <p:tag name="KSO_WM_TAG_VERSION" val="1.0"/>
  <p:tag name="KSO_WM_BEAUTIFY_FLAG" val="#wm#"/>
</p:tagLst>
</file>

<file path=ppt/tags/tag276.xml><?xml version="1.0" encoding="utf-8"?>
<p:tagLst xmlns:a="http://schemas.openxmlformats.org/drawingml/2006/main" xmlns:r="http://schemas.openxmlformats.org/officeDocument/2006/relationships" xmlns:p="http://schemas.openxmlformats.org/presentationml/2006/main">
  <p:tag name="KSO_WM_TEMPLATE_INDEX" val="20187982"/>
  <p:tag name="KSO_WM_TAG_VERSION" val="1.0"/>
  <p:tag name="KSO_WM_SLIDE_INDEX" val="4"/>
  <p:tag name="KSO_WM_SLIDE_ITEM_CNT" val="4"/>
  <p:tag name="KSO_WM_SLIDE_LAYOUT" val="a_f_l"/>
  <p:tag name="KSO_WM_SLIDE_LAYOUT_CNT" val="1_1_1"/>
  <p:tag name="KSO_WM_SLIDE_TYPE" val="text"/>
  <p:tag name="KSO_WM_SLIDE_SUBTYPE" val="diag"/>
  <p:tag name="KSO_WM_BEAUTIFY_FLAG" val="#wm#"/>
  <p:tag name="KSO_WM_SLIDE_POSITION" val="194.95*301.874"/>
  <p:tag name="KSO_WM_SLIDE_SIZE" val="566.95*193.101"/>
  <p:tag name="KSO_WM_DIAGRAM_GROUP_CODE" val="l1-1"/>
  <p:tag name="KSO_WM_TEMPLATE_CATEGORY" val="diagram"/>
  <p:tag name="KSO_WM_SLIDE_ID" val="diagram20187982_4"/>
  <p:tag name="KSO_WM_SLIDE_DIAGTYPE" val="l"/>
  <p:tag name="KSO_WM_TEMPLATE_SUBCATEGORY" val="0"/>
</p:tagLst>
</file>

<file path=ppt/tags/tag27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f"/>
  <p:tag name="KSO_WM_UNIT_INDEX" val="1_1_1"/>
  <p:tag name="KSO_WM_UNIT_ID" val="diagram20187982_4*l_h_f*1_1_1"/>
  <p:tag name="KSO_WM_UNIT_LAYERLEVEL" val="1_1_1"/>
  <p:tag name="KSO_WM_UNIT_VALUE" val="15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27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a"/>
  <p:tag name="KSO_WM_UNIT_INDEX" val="1_1_1"/>
  <p:tag name="KSO_WM_UNIT_ID" val="diagram20187982_4*l_h_a*1_1_1"/>
  <p:tag name="KSO_WM_UNIT_LAYERLEVEL" val="1_1_1"/>
  <p:tag name="KSO_WM_UNIT_VALUE" val="14"/>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 name="KSO_WM_UNIT_NOCLEAR" val="0"/>
  <p:tag name="KSO_WM_UNIT_TEXT_FILL_FORE_SCHEMECOLOR_INDEX" val="5"/>
  <p:tag name="KSO_WM_UNIT_TEXT_FILL_TYPE" val="1"/>
  <p:tag name="KSO_WM_UNIT_USESOURCEFORMAT_APPLY" val="1"/>
</p:tagLst>
</file>

<file path=ppt/tags/tag27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f"/>
  <p:tag name="KSO_WM_UNIT_INDEX" val="1_2_1"/>
  <p:tag name="KSO_WM_UNIT_ID" val="diagram20187982_4*l_h_f*1_2_1"/>
  <p:tag name="KSO_WM_UNIT_LAYERLEVEL" val="1_1_1"/>
  <p:tag name="KSO_WM_UNIT_VALUE" val="15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a"/>
  <p:tag name="KSO_WM_UNIT_INDEX" val="1_2_1"/>
  <p:tag name="KSO_WM_UNIT_ID" val="diagram20187982_4*l_h_a*1_2_1"/>
  <p:tag name="KSO_WM_UNIT_LAYERLEVEL" val="1_1_1"/>
  <p:tag name="KSO_WM_UNIT_VALUE" val="14"/>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 name="KSO_WM_UNIT_NOCLEAR" val="0"/>
  <p:tag name="KSO_WM_UNIT_TEXT_FILL_FORE_SCHEMECOLOR_INDEX" val="6"/>
  <p:tag name="KSO_WM_UNIT_TEXT_FILL_TYPE" val="1"/>
  <p:tag name="KSO_WM_UNIT_USESOURCEFORMAT_APPLY" val="1"/>
</p:tagLst>
</file>

<file path=ppt/tags/tag28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ID" val="diagram20187982_4*l_i*1_1"/>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YPE" val="l_i"/>
  <p:tag name="KSO_WM_UNIT_INDEX" val="1_1"/>
  <p:tag name="KSO_WM_UNIT_LINE_FORE_SCHEMECOLOR_INDEX" val="14"/>
  <p:tag name="KSO_WM_UNIT_LINE_FILL_TYPE" val="2"/>
  <p:tag name="KSO_WM_UNIT_USESOURCEFORMAT_APPLY" val="1"/>
</p:tagLst>
</file>

<file path=ppt/tags/tag28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f"/>
  <p:tag name="KSO_WM_UNIT_INDEX" val="1_3_1"/>
  <p:tag name="KSO_WM_UNIT_ID" val="diagram20187982_4*l_h_f*1_3_1"/>
  <p:tag name="KSO_WM_UNIT_LAYERLEVEL" val="1_1_1"/>
  <p:tag name="KSO_WM_UNIT_VALUE" val="15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28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a"/>
  <p:tag name="KSO_WM_UNIT_INDEX" val="1_3_1"/>
  <p:tag name="KSO_WM_UNIT_ID" val="diagram20187982_4*l_h_a*1_3_1"/>
  <p:tag name="KSO_WM_UNIT_LAYERLEVEL" val="1_1_1"/>
  <p:tag name="KSO_WM_UNIT_VALUE" val="14"/>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 name="KSO_WM_UNIT_NOCLEAR" val="0"/>
  <p:tag name="KSO_WM_UNIT_TEXT_FILL_FORE_SCHEMECOLOR_INDEX" val="7"/>
  <p:tag name="KSO_WM_UNIT_TEXT_FILL_TYPE" val="1"/>
  <p:tag name="KSO_WM_UNIT_USESOURCEFORMAT_APPLY" val="1"/>
</p:tagLst>
</file>

<file path=ppt/tags/tag28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f"/>
  <p:tag name="KSO_WM_UNIT_INDEX" val="1_4_1"/>
  <p:tag name="KSO_WM_UNIT_ID" val="diagram20187982_4*l_h_f*1_4_1"/>
  <p:tag name="KSO_WM_UNIT_LAYERLEVEL" val="1_1_1"/>
  <p:tag name="KSO_WM_UNIT_VALUE" val="152"/>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28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l_h_a"/>
  <p:tag name="KSO_WM_UNIT_INDEX" val="1_4_1"/>
  <p:tag name="KSO_WM_UNIT_ID" val="diagram20187982_4*l_h_a*1_4_1"/>
  <p:tag name="KSO_WM_UNIT_LAYERLEVEL" val="1_1_1"/>
  <p:tag name="KSO_WM_UNIT_VALUE" val="14"/>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DIAGRAM_ISNUMVISUAL" val="0"/>
  <p:tag name="KSO_WM_UNIT_DIAGRAM_ISREFERUNIT" val="0"/>
  <p:tag name="KSO_WM_UNIT_NOCLEAR" val="0"/>
  <p:tag name="KSO_WM_UNIT_TEXT_FILL_FORE_SCHEMECOLOR_INDEX" val="8"/>
  <p:tag name="KSO_WM_UNIT_TEXT_FILL_TYPE" val="1"/>
  <p:tag name="KSO_WM_UNIT_USESOURCEFORMAT_APPLY" val="1"/>
</p:tagLst>
</file>

<file path=ppt/tags/tag28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ID" val="diagram20187982_4*l_i*1_2"/>
  <p:tag name="KSO_WM_UNIT_LAYERLEVEL" val="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TYPE" val="l_i"/>
  <p:tag name="KSO_WM_UNIT_INDEX" val="1_2"/>
  <p:tag name="KSO_WM_UNIT_LINE_FORE_SCHEMECOLOR_INDEX" val="14"/>
  <p:tag name="KSO_WM_UNIT_LINE_FILL_TYPE" val="2"/>
  <p:tag name="KSO_WM_UNIT_USESOURCEFORMAT_APPLY" val="1"/>
</p:tagLst>
</file>

<file path=ppt/tags/tag28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i"/>
  <p:tag name="KSO_WM_UNIT_INDEX" val="2"/>
  <p:tag name="KSO_WM_UNIT_ID" val="diagram20187982_4*i*2"/>
  <p:tag name="KSO_WM_UNIT_LAYERLEVEL" val="1"/>
  <p:tag name="KSO_WM_BEAUTIFY_FLAG" val="#wm#"/>
  <p:tag name="KSO_WM_TAG_VERSION" val="1.0"/>
  <p:tag name="KSO_WM_UNIT_HIGHLIGHT" val="0"/>
  <p:tag name="KSO_WM_UNIT_COMPATIBLE" val="0"/>
  <p:tag name="KSO_WM_DIAGRAM_GROUP_CODE" val="l1-1"/>
  <p:tag name="KSO_WM_UNIT_DIAGRAM_ISNUMVISUAL" val="0"/>
  <p:tag name="KSO_WM_UNIT_DIAGRAM_ISREFERUNIT" val="0"/>
  <p:tag name="KSO_WM_UNIT_FILL_FORE_SCHEMECOLOR_INDEX" val="14"/>
  <p:tag name="KSO_WM_UNIT_FILL_TYPE" val="1"/>
  <p:tag name="KSO_WM_UNIT_LINE_FORE_SCHEMECOLOR_INDEX" val="14"/>
  <p:tag name="KSO_WM_UNIT_LINE_FILL_TYPE" val="2"/>
  <p:tag name="KSO_WM_UNIT_TEXT_FILL_FORE_SCHEMECOLOR_INDEX" val="2"/>
  <p:tag name="KSO_WM_UNIT_TEXT_FILL_TYPE" val="1"/>
  <p:tag name="KSO_WM_UNIT_USESOURCEFORMAT_APPLY" val="1"/>
</p:tagLst>
</file>

<file path=ppt/tags/tag2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i"/>
  <p:tag name="KSO_WM_UNIT_INDEX" val="1"/>
  <p:tag name="KSO_WM_UNIT_ID" val="diagram20187982_4*i*1"/>
  <p:tag name="KSO_WM_UNIT_LAYERLEVEL" val="1"/>
  <p:tag name="KSO_WM_BEAUTIFY_FLAG" val="#wm#"/>
  <p:tag name="KSO_WM_TAG_VERSION" val="1.0"/>
  <p:tag name="KSO_WM_UNIT_HIGHLIGHT" val="0"/>
  <p:tag name="KSO_WM_UNIT_COMPATIBLE" val="0"/>
  <p:tag name="KSO_WM_DIAGRAM_GROUP_CODE" val="l1-1"/>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 name="KSO_WM_UNIT_USESOURCEFORMAT_APPLY" val="1"/>
</p:tagLst>
</file>

<file path=ppt/tags/tag2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f"/>
  <p:tag name="KSO_WM_UNIT_INDEX" val="1"/>
  <p:tag name="KSO_WM_UNIT_ID" val="diagram20187982_4*f*1"/>
  <p:tag name="KSO_WM_UNIT_LAYERLEVEL" val="1"/>
  <p:tag name="KSO_WM_UNIT_VALUE" val="23"/>
  <p:tag name="KSO_WM_UNIT_HIGHLIGHT" val="0"/>
  <p:tag name="KSO_WM_UNIT_COMPATIBLE" val="0"/>
  <p:tag name="KSO_WM_BEAUTIFY_FLAG" val="#wm#"/>
  <p:tag name="KSO_WM_TAG_VERSION" val="1.0"/>
  <p:tag name="KSO_WM_UNIT_PRESET_TEXT" val="单击此处添加文本具体内容，简明扼要的阐述您的观点。"/>
  <p:tag name="KSO_WM_UNIT_ISCONTENTSTITLE" val="0"/>
  <p:tag name="KSO_WM_DIAGRAM_GROUP_CODE" val="l1-1"/>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7982"/>
  <p:tag name="KSO_WM_UNIT_TYPE" val="a"/>
  <p:tag name="KSO_WM_UNIT_INDEX" val="1"/>
  <p:tag name="KSO_WM_UNIT_ID" val="diagram20187982_4*a*1"/>
  <p:tag name="KSO_WM_UNIT_LAYERLEVEL" val="1"/>
  <p:tag name="KSO_WM_UNIT_VALUE" val="15"/>
  <p:tag name="KSO_WM_UNIT_HIGHLIGHT" val="0"/>
  <p:tag name="KSO_WM_UNIT_COMPATIBLE" val="0"/>
  <p:tag name="KSO_WM_BEAUTIFY_FLAG" val="#wm#"/>
  <p:tag name="KSO_WM_TAG_VERSION" val="1.0"/>
  <p:tag name="KSO_WM_UNIT_PRESET_TEXT" val="单击此处添加标题"/>
  <p:tag name="KSO_WM_UNIT_ISCONTENTSTITLE" val="0"/>
  <p:tag name="KSO_WM_DIAGRAM_GROUP_CODE" val="l1-1"/>
  <p:tag name="KSO_WM_UNIT_DIAGRAM_ISNUMVISUAL" val="0"/>
  <p:tag name="KSO_WM_UNIT_DIAGRAM_ISREFERUNIT" val="0"/>
  <p:tag name="KSO_WM_UNIT_NOCLEAR" val="0"/>
  <p:tag name="KSO_WM_UNIT_TEXT_FILL_FORE_SCHEMECOLOR_INDEX" val="13"/>
  <p:tag name="KSO_WM_UNIT_TEXT_FILL_TYPE" val="1"/>
  <p:tag name="KSO_WM_UNIT_USESOURCEFORMAT_APPLY" val="1"/>
</p:tagLst>
</file>

<file path=ppt/tags/tag291.xml><?xml version="1.0" encoding="utf-8"?>
<p:tagLst xmlns:a="http://schemas.openxmlformats.org/drawingml/2006/main" xmlns:r="http://schemas.openxmlformats.org/officeDocument/2006/relationships" xmlns:p="http://schemas.openxmlformats.org/presentationml/2006/main">
  <p:tag name="KSO_WM_SLIDE_ID" val="custom20193369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193369"/>
  <p:tag name="KSO_WM_SLIDE_LAYOUT" val="a_b_l"/>
  <p:tag name="KSO_WM_SLIDE_LAYOUT_CNT" val="1_1_1"/>
</p:tagLst>
</file>

<file path=ppt/tags/tag292.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193369_4*a*1"/>
  <p:tag name="KSO_WM_TEMPLATE_CATEGORY" val="custom"/>
  <p:tag name="KSO_WM_TEMPLATE_INDEX" val="20193369"/>
  <p:tag name="KSO_WM_UNIT_LAYERLEVEL" val="1"/>
  <p:tag name="KSO_WM_TAG_VERSION" val="1.0"/>
  <p:tag name="KSO_WM_BEAUTIFY_FLAG" val="#wm#"/>
  <p:tag name="KSO_WM_UNIT_PRESET_TEXT" val="目录"/>
  <p:tag name="KSO_WM_UNIT_TEXT_FILL_FORE_SCHEMECOLOR_INDEX" val="5"/>
  <p:tag name="KSO_WM_UNIT_TEXT_FILL_TYPE" val="1"/>
  <p:tag name="KSO_WM_UNIT_USESOURCEFORMAT_APPLY" val="1"/>
</p:tagLst>
</file>

<file path=ppt/tags/tag293.xml><?xml version="1.0" encoding="utf-8"?>
<p:tagLst xmlns:a="http://schemas.openxmlformats.org/drawingml/2006/main" xmlns:r="http://schemas.openxmlformats.org/officeDocument/2006/relationships" xmlns:p="http://schemas.openxmlformats.org/presentationml/2006/main">
  <p:tag name="KSO_WM_UNIT_ISCONTENTSTITLE" val="1"/>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193369_4*b*1"/>
  <p:tag name="KSO_WM_TEMPLATE_CATEGORY" val="custom"/>
  <p:tag name="KSO_WM_TEMPLATE_INDEX" val="20193369"/>
  <p:tag name="KSO_WM_UNIT_LAYERLEVEL" val="1"/>
  <p:tag name="KSO_WM_TAG_VERSION" val="1.0"/>
  <p:tag name="KSO_WM_BEAUTIFY_FLAG" val="#wm#"/>
  <p:tag name="KSO_WM_UNIT_PRESET_TEXT" val="CONTENTS"/>
  <p:tag name="KSO_WM_UNIT_TEXT_FILL_FORE_SCHEMECOLOR_INDEX" val="13"/>
  <p:tag name="KSO_WM_UNIT_TEXT_FILL_TYPE" val="1"/>
  <p:tag name="KSO_WM_UNIT_USESOURCEFORMAT_APPLY" val="1"/>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534_3*l_h_i*1_1_1"/>
  <p:tag name="KSO_WM_TEMPLATE_CATEGORY" val="diagram"/>
  <p:tag name="KSO_WM_TEMPLATE_INDEX" val="20187534"/>
  <p:tag name="KSO_WM_UNIT_LAYERLEVEL" val="1_1_1"/>
  <p:tag name="KSO_WM_TAG_VERSION" val="1.0"/>
  <p:tag name="KSO_WM_BEAUTIFY_FLAG" val="#wm#"/>
  <p:tag name="KSO_WM_UNIT_DIAGRAM_ISNUMVISUAL" val="0"/>
  <p:tag name="KSO_WM_UNIT_DIAGRAM_ISREFERUNIT" val="0"/>
  <p:tag name="KSO_WM_UNIT_USESOURCEFORMAT_APPLY" val="1"/>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29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1_2"/>
  <p:tag name="KSO_WM_UNIT_LAYERLEVEL" val="1_1_1"/>
  <p:tag name="KSO_WM_UNIT_HIGHLIGHT" val="0"/>
  <p:tag name="KSO_WM_UNIT_COMPATIBLE" val="0"/>
  <p:tag name="KSO_WM_BEAUTIFY_FLAG" val="#wm#"/>
  <p:tag name="KSO_WM_DIAGRAM_GROUP_CODE" val="l1-1"/>
  <p:tag name="KSO_WM_UNIT_TYPE" val="l_h_i"/>
  <p:tag name="KSO_WM_UNIT_INDEX" val="1_1_2"/>
  <p:tag name="KSO_WM_UNIT_DIAGRAM_ISNUMVISUAL" val="0"/>
  <p:tag name="KSO_WM_UNIT_DIAGRAM_ISREFERUNIT" val="0"/>
  <p:tag name="KSO_WM_UNIT_USESOURCEFORMAT_APPLY" val="1"/>
  <p:tag name="KSO_WM_UNIT_LINE_FORE_SCHEMECOLOR_INDEX" val="5"/>
  <p:tag name="KSO_WM_UNIT_LINE_FILL_TYPE" val="2"/>
  <p:tag name="KSO_WM_UNIT_TEXT_FILL_FORE_SCHEMECOLOR_INDEX" val="5"/>
  <p:tag name="KSO_WM_UNIT_TEXT_FILL_TYPE" val="1"/>
</p:tagLst>
</file>

<file path=ppt/tags/tag29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2_1"/>
  <p:tag name="KSO_WM_UNIT_LAYERLEVEL" val="1_1_1"/>
  <p:tag name="KSO_WM_BEAUTIFY_FLAG" val="#wm#"/>
  <p:tag name="KSO_WM_UNIT_HIGHLIGHT" val="0"/>
  <p:tag name="KSO_WM_UNIT_COMPATIBLE" val="0"/>
  <p:tag name="KSO_WM_DIAGRAM_GROUP_CODE" val="l1-1"/>
  <p:tag name="KSO_WM_UNIT_TYPE" val="l_h_i"/>
  <p:tag name="KSO_WM_UNIT_INDEX" val="1_2_1"/>
  <p:tag name="KSO_WM_UNIT_DIAGRAM_ISNUMVISUAL" val="0"/>
  <p:tag name="KSO_WM_UNIT_DIAGRAM_ISREFERUNIT" val="0"/>
  <p:tag name="KSO_WM_UNIT_USESOURCEFORMAT_APPLY" val="1"/>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2_2"/>
  <p:tag name="KSO_WM_UNIT_LAYERLEVEL" val="1_1_1"/>
  <p:tag name="KSO_WM_UNIT_HIGHLIGHT" val="0"/>
  <p:tag name="KSO_WM_UNIT_COMPATIBLE" val="0"/>
  <p:tag name="KSO_WM_BEAUTIFY_FLAG" val="#wm#"/>
  <p:tag name="KSO_WM_DIAGRAM_GROUP_CODE" val="l1-1"/>
  <p:tag name="KSO_WM_UNIT_TYPE" val="l_h_i"/>
  <p:tag name="KSO_WM_UNIT_INDEX" val="1_2_2"/>
  <p:tag name="KSO_WM_UNIT_DIAGRAM_ISNUMVISUAL" val="0"/>
  <p:tag name="KSO_WM_UNIT_DIAGRAM_ISREFERUNIT" val="0"/>
  <p:tag name="KSO_WM_UNIT_USESOURCEFORMAT_APPLY" val="1"/>
  <p:tag name="KSO_WM_UNIT_LINE_FORE_SCHEMECOLOR_INDEX" val="6"/>
  <p:tag name="KSO_WM_UNIT_LINE_FILL_TYPE" val="2"/>
  <p:tag name="KSO_WM_UNIT_TEXT_FILL_FORE_SCHEMECOLOR_INDEX" val="6"/>
  <p:tag name="KSO_WM_UNIT_TEXT_FILL_TYPE" val="1"/>
</p:tagLst>
</file>

<file path=ppt/tags/tag29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3_1"/>
  <p:tag name="KSO_WM_UNIT_LAYERLEVEL" val="1_1_1"/>
  <p:tag name="KSO_WM_BEAUTIFY_FLAG" val="#wm#"/>
  <p:tag name="KSO_WM_UNIT_HIGHLIGHT" val="0"/>
  <p:tag name="KSO_WM_UNIT_COMPATIBLE" val="0"/>
  <p:tag name="KSO_WM_DIAGRAM_GROUP_CODE" val="l1-1"/>
  <p:tag name="KSO_WM_UNIT_TYPE" val="l_h_i"/>
  <p:tag name="KSO_WM_UNIT_INDEX" val="1_3_1"/>
  <p:tag name="KSO_WM_UNIT_DIAGRAM_ISNUMVISUAL" val="0"/>
  <p:tag name="KSO_WM_UNIT_DIAGRAM_ISREFERUNIT" val="0"/>
  <p:tag name="KSO_WM_UNIT_USESOURCEFORMAT_APPLY" val="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29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3_2"/>
  <p:tag name="KSO_WM_UNIT_LAYERLEVEL" val="1_1_1"/>
  <p:tag name="KSO_WM_UNIT_HIGHLIGHT" val="0"/>
  <p:tag name="KSO_WM_UNIT_COMPATIBLE" val="0"/>
  <p:tag name="KSO_WM_BEAUTIFY_FLAG" val="#wm#"/>
  <p:tag name="KSO_WM_DIAGRAM_GROUP_CODE" val="l1-1"/>
  <p:tag name="KSO_WM_UNIT_TYPE" val="l_h_i"/>
  <p:tag name="KSO_WM_UNIT_INDEX" val="1_3_2"/>
  <p:tag name="KSO_WM_UNIT_DIAGRAM_ISNUMVISUAL" val="0"/>
  <p:tag name="KSO_WM_UNIT_DIAGRAM_ISREFERUNIT" val="0"/>
  <p:tag name="KSO_WM_UNIT_USESOURCEFORMAT_APPLY" val="1"/>
  <p:tag name="KSO_WM_UNIT_LINE_FORE_SCHEMECOLOR_INDEX" val="7"/>
  <p:tag name="KSO_WM_UNIT_LINE_FILL_TYPE" val="2"/>
  <p:tag name="KSO_WM_UNIT_TEXT_FILL_FORE_SCHEMECOLOR_INDEX" val="7"/>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4_1"/>
  <p:tag name="KSO_WM_UNIT_LAYERLEVEL" val="1_1_1"/>
  <p:tag name="KSO_WM_BEAUTIFY_FLAG" val="#wm#"/>
  <p:tag name="KSO_WM_UNIT_HIGHLIGHT" val="0"/>
  <p:tag name="KSO_WM_UNIT_COMPATIBLE" val="0"/>
  <p:tag name="KSO_WM_DIAGRAM_GROUP_CODE" val="l1-1"/>
  <p:tag name="KSO_WM_UNIT_TYPE" val="l_h_i"/>
  <p:tag name="KSO_WM_UNIT_INDEX" val="1_4_1"/>
  <p:tag name="KSO_WM_UNIT_DIAGRAM_ISNUMVISUAL" val="0"/>
  <p:tag name="KSO_WM_UNIT_DIAGRAM_ISREFERUNIT" val="0"/>
  <p:tag name="KSO_WM_UNIT_USESOURCEFORMAT_APPLY" val="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20187534"/>
  <p:tag name="KSO_WM_UNIT_ID" val="diagram20187534_3*l_h_i*1_4_2"/>
  <p:tag name="KSO_WM_UNIT_LAYERLEVEL" val="1_1_1"/>
  <p:tag name="KSO_WM_UNIT_HIGHLIGHT" val="0"/>
  <p:tag name="KSO_WM_UNIT_COMPATIBLE" val="0"/>
  <p:tag name="KSO_WM_BEAUTIFY_FLAG" val="#wm#"/>
  <p:tag name="KSO_WM_DIAGRAM_GROUP_CODE" val="l1-1"/>
  <p:tag name="KSO_WM_UNIT_TYPE" val="l_h_i"/>
  <p:tag name="KSO_WM_UNIT_INDEX" val="1_4_2"/>
  <p:tag name="KSO_WM_UNIT_DIAGRAM_ISNUMVISUAL" val="0"/>
  <p:tag name="KSO_WM_UNIT_DIAGRAM_ISREFERUNIT" val="0"/>
  <p:tag name="KSO_WM_UNIT_USESOURCEFORMAT_APPLY" val="1"/>
  <p:tag name="KSO_WM_UNIT_LINE_FORE_SCHEMECOLOR_INDEX" val="8"/>
  <p:tag name="KSO_WM_UNIT_LINE_FILL_TYPE" val="2"/>
  <p:tag name="KSO_WM_UNIT_TEXT_FILL_FORE_SCHEMECOLOR_INDEX" val="8"/>
  <p:tag name="KSO_WM_UNIT_TEXT_FILL_TYPE" val="1"/>
</p:tagLst>
</file>

<file path=ppt/tags/tag302.xml><?xml version="1.0" encoding="utf-8"?>
<p:tagLst xmlns:a="http://schemas.openxmlformats.org/drawingml/2006/main" xmlns:r="http://schemas.openxmlformats.org/officeDocument/2006/relationships" xmlns:p="http://schemas.openxmlformats.org/presentationml/2006/main">
  <p:tag name="KSO_WM_UNIT_VALUE" val="30"/>
  <p:tag name="KSO_WM_UNIT_HIGHLIGHT" val="0"/>
  <p:tag name="KSO_WM_UNIT_COMPATIBLE" val="0"/>
  <p:tag name="KSO_WM_DIAGRAM_GROUP_CODE" val="l1-1"/>
  <p:tag name="KSO_WM_UNIT_TYPE" val="l_h_f"/>
  <p:tag name="KSO_WM_UNIT_INDEX" val="1_1_1"/>
  <p:tag name="KSO_WM_UNIT_ID" val="diagram20187534_3*l_h_f*1_1_1"/>
  <p:tag name="KSO_WM_TEMPLATE_CATEGORY" val="diagram"/>
  <p:tag name="KSO_WM_TEMPLATE_INDEX" val="20187534"/>
  <p:tag name="KSO_WM_UNIT_LAYERLEVEL" val="1_1_1"/>
  <p:tag name="KSO_WM_TAG_VERSION" val="1.0"/>
  <p:tag name="KSO_WM_BEAUTIFY_FLAG" val="#wm#"/>
  <p:tag name="KSO_WM_UNIT_PRESET_TEXT" val="单击此处添加文本具体内容"/>
  <p:tag name="KSO_WM_UNIT_DIAGRAM_ISNUMVISUAL" val="0"/>
  <p:tag name="KSO_WM_UNIT_DIAGRAM_ISREFERUNIT" val="0"/>
  <p:tag name="KSO_WM_UNIT_USESOURCEFORMAT_APPLY" val="1"/>
  <p:tag name="KSO_WM_UNIT_TEXT_FILL_FORE_SCHEMECOLOR_INDEX" val="5"/>
  <p:tag name="KSO_WM_UNIT_TEXT_FILL_TYPE" val="1"/>
</p:tagLst>
</file>

<file path=ppt/tags/tag303.xml><?xml version="1.0" encoding="utf-8"?>
<p:tagLst xmlns:a="http://schemas.openxmlformats.org/drawingml/2006/main" xmlns:r="http://schemas.openxmlformats.org/officeDocument/2006/relationships" xmlns:p="http://schemas.openxmlformats.org/presentationml/2006/main">
  <p:tag name="KSO_WM_UNIT_VALUE" val="30"/>
  <p:tag name="KSO_WM_UNIT_HIGHLIGHT" val="0"/>
  <p:tag name="KSO_WM_UNIT_COMPATIBLE" val="0"/>
  <p:tag name="KSO_WM_DIAGRAM_GROUP_CODE" val="l1-1"/>
  <p:tag name="KSO_WM_UNIT_TYPE" val="l_h_f"/>
  <p:tag name="KSO_WM_UNIT_INDEX" val="1_2_1"/>
  <p:tag name="KSO_WM_UNIT_ID" val="diagram20187534_3*l_h_f*1_2_1"/>
  <p:tag name="KSO_WM_TEMPLATE_CATEGORY" val="diagram"/>
  <p:tag name="KSO_WM_TEMPLATE_INDEX" val="20187534"/>
  <p:tag name="KSO_WM_UNIT_LAYERLEVEL" val="1_1_1"/>
  <p:tag name="KSO_WM_TAG_VERSION" val="1.0"/>
  <p:tag name="KSO_WM_BEAUTIFY_FLAG" val="#wm#"/>
  <p:tag name="KSO_WM_UNIT_PRESET_TEXT" val="单击此处添加文本具体内容"/>
  <p:tag name="KSO_WM_UNIT_DIAGRAM_ISNUMVISUAL" val="0"/>
  <p:tag name="KSO_WM_UNIT_DIAGRAM_ISREFERUNIT" val="0"/>
  <p:tag name="KSO_WM_UNIT_USESOURCEFORMAT_APPLY" val="1"/>
  <p:tag name="KSO_WM_UNIT_TEXT_FILL_FORE_SCHEMECOLOR_INDEX" val="6"/>
  <p:tag name="KSO_WM_UNIT_TEXT_FILL_TYPE" val="1"/>
</p:tagLst>
</file>

<file path=ppt/tags/tag304.xml><?xml version="1.0" encoding="utf-8"?>
<p:tagLst xmlns:a="http://schemas.openxmlformats.org/drawingml/2006/main" xmlns:r="http://schemas.openxmlformats.org/officeDocument/2006/relationships" xmlns:p="http://schemas.openxmlformats.org/presentationml/2006/main">
  <p:tag name="KSO_WM_UNIT_VALUE" val="30"/>
  <p:tag name="KSO_WM_UNIT_HIGHLIGHT" val="0"/>
  <p:tag name="KSO_WM_UNIT_COMPATIBLE" val="0"/>
  <p:tag name="KSO_WM_DIAGRAM_GROUP_CODE" val="l1-1"/>
  <p:tag name="KSO_WM_UNIT_TYPE" val="l_h_f"/>
  <p:tag name="KSO_WM_UNIT_INDEX" val="1_3_1"/>
  <p:tag name="KSO_WM_UNIT_ID" val="diagram20187534_3*l_h_f*1_3_1"/>
  <p:tag name="KSO_WM_TEMPLATE_CATEGORY" val="diagram"/>
  <p:tag name="KSO_WM_TEMPLATE_INDEX" val="20187534"/>
  <p:tag name="KSO_WM_UNIT_LAYERLEVEL" val="1_1_1"/>
  <p:tag name="KSO_WM_TAG_VERSION" val="1.0"/>
  <p:tag name="KSO_WM_BEAUTIFY_FLAG" val="#wm#"/>
  <p:tag name="KSO_WM_UNIT_PRESET_TEXT" val="单击此处添加文本具体内容"/>
  <p:tag name="KSO_WM_UNIT_DIAGRAM_ISNUMVISUAL" val="0"/>
  <p:tag name="KSO_WM_UNIT_DIAGRAM_ISREFERUNIT" val="0"/>
  <p:tag name="KSO_WM_UNIT_USESOURCEFORMAT_APPLY" val="1"/>
  <p:tag name="KSO_WM_UNIT_TEXT_FILL_FORE_SCHEMECOLOR_INDEX" val="7"/>
  <p:tag name="KSO_WM_UNIT_TEXT_FILL_TYPE" val="1"/>
</p:tagLst>
</file>

<file path=ppt/tags/tag305.xml><?xml version="1.0" encoding="utf-8"?>
<p:tagLst xmlns:a="http://schemas.openxmlformats.org/drawingml/2006/main" xmlns:r="http://schemas.openxmlformats.org/officeDocument/2006/relationships" xmlns:p="http://schemas.openxmlformats.org/presentationml/2006/main">
  <p:tag name="KSO_WM_UNIT_VALUE" val="30"/>
  <p:tag name="KSO_WM_UNIT_HIGHLIGHT" val="0"/>
  <p:tag name="KSO_WM_UNIT_COMPATIBLE" val="0"/>
  <p:tag name="KSO_WM_DIAGRAM_GROUP_CODE" val="l1-1"/>
  <p:tag name="KSO_WM_UNIT_TYPE" val="l_h_f"/>
  <p:tag name="KSO_WM_UNIT_INDEX" val="1_3_1"/>
  <p:tag name="KSO_WM_UNIT_ID" val="diagram20187534_3*l_h_f*1_3_1"/>
  <p:tag name="KSO_WM_TEMPLATE_CATEGORY" val="diagram"/>
  <p:tag name="KSO_WM_TEMPLATE_INDEX" val="20187534"/>
  <p:tag name="KSO_WM_UNIT_LAYERLEVEL" val="1_1_1"/>
  <p:tag name="KSO_WM_TAG_VERSION" val="1.0"/>
  <p:tag name="KSO_WM_BEAUTIFY_FLAG" val="#wm#"/>
  <p:tag name="KSO_WM_UNIT_PRESET_TEXT" val="单击此处添加文本具体内容"/>
  <p:tag name="KSO_WM_UNIT_DIAGRAM_ISNUMVISUAL" val="0"/>
  <p:tag name="KSO_WM_UNIT_DIAGRAM_ISREFERUNIT" val="0"/>
  <p:tag name="KSO_WM_UNIT_USESOURCEFORMAT_APPLY" val="1"/>
  <p:tag name="KSO_WM_UNIT_TEXT_FILL_FORE_SCHEMECOLOR_INDEX" val="7"/>
  <p:tag name="KSO_WM_UNIT_TEXT_FILL_TYPE" val="1"/>
</p:tagLst>
</file>

<file path=ppt/tags/tag306.xml><?xml version="1.0" encoding="utf-8"?>
<p:tagLst xmlns:a="http://schemas.openxmlformats.org/drawingml/2006/main" xmlns:r="http://schemas.openxmlformats.org/officeDocument/2006/relationships" xmlns:p="http://schemas.openxmlformats.org/presentationml/2006/main">
  <p:tag name="KSO_WM_SLIDE_ID" val="custom20193369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193369"/>
  <p:tag name="KSO_WM_SLIDE_LAYOUT" val="a_b_e"/>
  <p:tag name="KSO_WM_SLIDE_LAYOUT_CNT" val="1_1_1"/>
</p:tagLst>
</file>

<file path=ppt/tags/tag30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193369_7*a*1"/>
  <p:tag name="KSO_WM_TEMPLATE_CATEGORY" val="custom"/>
  <p:tag name="KSO_WM_TEMPLATE_INDEX" val="20193369"/>
  <p:tag name="KSO_WM_UNIT_LAYERLEVEL" val="1"/>
  <p:tag name="KSO_WM_TAG_VERSION" val="1.0"/>
  <p:tag name="KSO_WM_BEAUTIFY_FLAG" val="#wm#"/>
  <p:tag name="KSO_WM_UNIT_PRESET_TEXT" val="单击此处添加标题"/>
</p:tagLst>
</file>

<file path=ppt/tags/tag30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6"/>
  <p:tag name="KSO_WM_UNIT_HIGHLIGHT" val="0"/>
  <p:tag name="KSO_WM_UNIT_COMPATIBLE" val="0"/>
  <p:tag name="KSO_WM_UNIT_DIAGRAM_ISNUMVISUAL" val="0"/>
  <p:tag name="KSO_WM_UNIT_DIAGRAM_ISREFERUNIT" val="0"/>
  <p:tag name="KSO_WM_UNIT_TYPE" val="b"/>
  <p:tag name="KSO_WM_UNIT_INDEX" val="1"/>
  <p:tag name="KSO_WM_UNIT_ID" val="custom20193369_7*b*1"/>
  <p:tag name="KSO_WM_TEMPLATE_CATEGORY" val="custom"/>
  <p:tag name="KSO_WM_TEMPLATE_INDEX" val="20193369"/>
  <p:tag name="KSO_WM_UNIT_LAYERLEVEL" val="1"/>
  <p:tag name="KSO_WM_TAG_VERSION" val="1.0"/>
  <p:tag name="KSO_WM_BEAUTIFY_FLAG" val="#wm#"/>
  <p:tag name="KSO_WM_UNIT_PRESET_TEXT" val="单击此处添加文本具体内容"/>
</p:tagLst>
</file>

<file path=ppt/tags/tag309.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193369_7*e*1"/>
  <p:tag name="KSO_WM_TEMPLATE_CATEGORY" val="custom"/>
  <p:tag name="KSO_WM_TEMPLATE_INDEX" val="20193369"/>
  <p:tag name="KSO_WM_UNIT_LAYERLEVEL" val="1"/>
  <p:tag name="KSO_WM_TAG_VERSION" val="1.0"/>
  <p:tag name="KSO_WM_BEAUTIFY_FLAG" val="#wm#"/>
  <p:tag name="KSO_WM_UNIT_PRESET_TEXT" val="0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41,&quot;width&quot;:6717}"/>
</p:tagLst>
</file>

<file path=ppt/tags/tag3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700,&quot;width&quot;:6725}"/>
</p:tagLst>
</file>

<file path=ppt/tags/tag3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868,&quot;width&quot;:6717}"/>
</p:tagLst>
</file>

<file path=ppt/tags/tag3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218,&quot;width&quot;:6727}"/>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16.xml><?xml version="1.0" encoding="utf-8"?>
<p:tagLst xmlns:a="http://schemas.openxmlformats.org/drawingml/2006/main" xmlns:r="http://schemas.openxmlformats.org/officeDocument/2006/relationships" xmlns:p="http://schemas.openxmlformats.org/presentationml/2006/main">
  <p:tag name="KSO_WM_UNIT_TABLE_BEAUTIFY" val="smartTable{30a5fb6c-637a-4866-8c4a-5a8b67b06f45}"/>
</p:tagLst>
</file>

<file path=ppt/tags/tag317.xml><?xml version="1.0" encoding="utf-8"?>
<p:tagLst xmlns:a="http://schemas.openxmlformats.org/drawingml/2006/main" xmlns:r="http://schemas.openxmlformats.org/officeDocument/2006/relationships" xmlns:p="http://schemas.openxmlformats.org/presentationml/2006/main">
  <p:tag name="KSO_WM_UNIT_TABLE_BEAUTIFY" val="{fcb50ee3-5be7-43bf-9c3f-400c99cd2fed}"/>
</p:tagLst>
</file>

<file path=ppt/tags/tag318.xml><?xml version="1.0" encoding="utf-8"?>
<p:tagLst xmlns:a="http://schemas.openxmlformats.org/drawingml/2006/main" xmlns:r="http://schemas.openxmlformats.org/officeDocument/2006/relationships" xmlns:p="http://schemas.openxmlformats.org/presentationml/2006/main">
  <p:tag name="KSO_WM_UNIT_TABLE_BEAUTIFY" val="{063fc460-8494-4335-b716-3b79dcc9cfbf}"/>
</p:tagLst>
</file>

<file path=ppt/tags/tag319.xml><?xml version="1.0" encoding="utf-8"?>
<p:tagLst xmlns:a="http://schemas.openxmlformats.org/drawingml/2006/main" xmlns:r="http://schemas.openxmlformats.org/officeDocument/2006/relationships" xmlns:p="http://schemas.openxmlformats.org/presentationml/2006/main">
  <p:tag name="KSO_WM_UNIT_TABLE_BEAUTIFY" val="{40765144-c435-4cbc-87ad-b675fe6be7e7}"/>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1.xml><?xml version="1.0" encoding="utf-8"?>
<p:tagLst xmlns:a="http://schemas.openxmlformats.org/drawingml/2006/main" xmlns:r="http://schemas.openxmlformats.org/officeDocument/2006/relationships" xmlns:p="http://schemas.openxmlformats.org/presentationml/2006/main">
  <p:tag name="KSO_WM_UNIT_TABLE_BEAUTIFY" val="{c8f2e860-735c-494e-ac99-7f493f4ce9a8}"/>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3.xml><?xml version="1.0" encoding="utf-8"?>
<p:tagLst xmlns:a="http://schemas.openxmlformats.org/drawingml/2006/main" xmlns:r="http://schemas.openxmlformats.org/officeDocument/2006/relationships" xmlns:p="http://schemas.openxmlformats.org/presentationml/2006/main">
  <p:tag name="REFSHAPE" val="1077231676"/>
  <p:tag name="KSO_WM_UNIT_PLACING_PICTURE_USER_VIEWPORT" val="{&quot;height&quot;:5835,&quot;width&quot;:3255}"/>
</p:tagLst>
</file>

<file path=ppt/tags/tag3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5,&quot;width&quot;:2771}"/>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27.xml><?xml version="1.0" encoding="utf-8"?>
<p:tagLst xmlns:a="http://schemas.openxmlformats.org/drawingml/2006/main" xmlns:r="http://schemas.openxmlformats.org/officeDocument/2006/relationships" xmlns:p="http://schemas.openxmlformats.org/presentationml/2006/main">
  <p:tag name="KSO_WM_SLIDE_ID" val="custom20193369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193369"/>
  <p:tag name="KSO_WM_SLIDE_LAYOUT" val="a_b_e"/>
  <p:tag name="KSO_WM_SLIDE_LAYOUT_CNT" val="1_1_1"/>
</p:tagLst>
</file>

<file path=ppt/tags/tag3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193369_7*a*1"/>
  <p:tag name="KSO_WM_TEMPLATE_CATEGORY" val="custom"/>
  <p:tag name="KSO_WM_TEMPLATE_INDEX" val="20193369"/>
  <p:tag name="KSO_WM_UNIT_LAYERLEVEL" val="1"/>
  <p:tag name="KSO_WM_TAG_VERSION" val="1.0"/>
  <p:tag name="KSO_WM_BEAUTIFY_FLAG" val="#wm#"/>
  <p:tag name="KSO_WM_UNIT_PRESET_TEXT" val="单击此处添加标题"/>
</p:tagLst>
</file>

<file path=ppt/tags/tag3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6"/>
  <p:tag name="KSO_WM_UNIT_HIGHLIGHT" val="0"/>
  <p:tag name="KSO_WM_UNIT_COMPATIBLE" val="0"/>
  <p:tag name="KSO_WM_UNIT_DIAGRAM_ISNUMVISUAL" val="0"/>
  <p:tag name="KSO_WM_UNIT_DIAGRAM_ISREFERUNIT" val="0"/>
  <p:tag name="KSO_WM_UNIT_TYPE" val="b"/>
  <p:tag name="KSO_WM_UNIT_INDEX" val="1"/>
  <p:tag name="KSO_WM_UNIT_ID" val="custom20193369_7*b*1"/>
  <p:tag name="KSO_WM_TEMPLATE_CATEGORY" val="custom"/>
  <p:tag name="KSO_WM_TEMPLATE_INDEX" val="20193369"/>
  <p:tag name="KSO_WM_UNIT_LAYERLEVEL" val="1"/>
  <p:tag name="KSO_WM_TAG_VERSION" val="1.0"/>
  <p:tag name="KSO_WM_BEAUTIFY_FLAG" val="#wm#"/>
  <p:tag name="KSO_WM_UNIT_PRESET_TEXT" val="单击此处添加文本具体内容"/>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193369_7*e*1"/>
  <p:tag name="KSO_WM_TEMPLATE_CATEGORY" val="custom"/>
  <p:tag name="KSO_WM_TEMPLATE_INDEX" val="20193369"/>
  <p:tag name="KSO_WM_UNIT_LAYERLEVEL" val="1"/>
  <p:tag name="KSO_WM_TAG_VERSION" val="1.0"/>
  <p:tag name="KSO_WM_BEAUTIFY_FLAG" val="#wm#"/>
  <p:tag name="KSO_WM_UNIT_PRESET_TEXT" val="01"/>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73"/>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600,&quot;width&quot;:18555}"/>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73,&quot;width&quot;:15984}"/>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51.xml><?xml version="1.0" encoding="utf-8"?>
<p:tagLst xmlns:a="http://schemas.openxmlformats.org/drawingml/2006/main" xmlns:r="http://schemas.openxmlformats.org/officeDocument/2006/relationships" xmlns:p="http://schemas.openxmlformats.org/presentationml/2006/main">
  <p:tag name="KSO_WM_SLIDE_ID" val="custom20193369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193369"/>
  <p:tag name="KSO_WM_SLIDE_LAYOUT" val="a_b_e"/>
  <p:tag name="KSO_WM_SLIDE_LAYOUT_CNT" val="1_1_1"/>
</p:tagLst>
</file>

<file path=ppt/tags/tag35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193369_7*a*1"/>
  <p:tag name="KSO_WM_TEMPLATE_CATEGORY" val="custom"/>
  <p:tag name="KSO_WM_TEMPLATE_INDEX" val="20193369"/>
  <p:tag name="KSO_WM_UNIT_LAYERLEVEL" val="1"/>
  <p:tag name="KSO_WM_TAG_VERSION" val="1.0"/>
  <p:tag name="KSO_WM_BEAUTIFY_FLAG" val="#wm#"/>
  <p:tag name="KSO_WM_UNIT_PRESET_TEXT" val="单击此处添加标题"/>
</p:tagLst>
</file>

<file path=ppt/tags/tag3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6"/>
  <p:tag name="KSO_WM_UNIT_HIGHLIGHT" val="0"/>
  <p:tag name="KSO_WM_UNIT_COMPATIBLE" val="0"/>
  <p:tag name="KSO_WM_UNIT_DIAGRAM_ISNUMVISUAL" val="0"/>
  <p:tag name="KSO_WM_UNIT_DIAGRAM_ISREFERUNIT" val="0"/>
  <p:tag name="KSO_WM_UNIT_TYPE" val="b"/>
  <p:tag name="KSO_WM_UNIT_INDEX" val="1"/>
  <p:tag name="KSO_WM_UNIT_ID" val="custom20193369_7*b*1"/>
  <p:tag name="KSO_WM_TEMPLATE_CATEGORY" val="custom"/>
  <p:tag name="KSO_WM_TEMPLATE_INDEX" val="20193369"/>
  <p:tag name="KSO_WM_UNIT_LAYERLEVEL" val="1"/>
  <p:tag name="KSO_WM_TAG_VERSION" val="1.0"/>
  <p:tag name="KSO_WM_BEAUTIFY_FLAG" val="#wm#"/>
  <p:tag name="KSO_WM_UNIT_PRESET_TEXT" val="单击此处添加文本具体内容"/>
</p:tagLst>
</file>

<file path=ppt/tags/tag354.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193369_7*e*1"/>
  <p:tag name="KSO_WM_TEMPLATE_CATEGORY" val="custom"/>
  <p:tag name="KSO_WM_TEMPLATE_INDEX" val="20193369"/>
  <p:tag name="KSO_WM_UNIT_LAYERLEVEL" val="1"/>
  <p:tag name="KSO_WM_TAG_VERSION" val="1.0"/>
  <p:tag name="KSO_WM_BEAUTIFY_FLAG" val="#wm#"/>
  <p:tag name="KSO_WM_UNIT_PRESET_TEXT" val="01"/>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3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187994_1*n_h_h_i*1_2_2_2"/>
  <p:tag name="KSO_WM_TEMPLATE_CATEGORY" val="diagram"/>
  <p:tag name="KSO_WM_TEMPLATE_INDEX" val="20187994"/>
  <p:tag name="KSO_WM_UNIT_LAYERLEVEL" val="1_1_1_1"/>
  <p:tag name="KSO_WM_TAG_VERSION" val="1.0"/>
  <p:tag name="KSO_WM_BEAUTIFY_FLAG" val="#wm#"/>
</p:tagLst>
</file>

<file path=ppt/tags/tag3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187994_1*n_h_h_i*1_2_1_2"/>
  <p:tag name="KSO_WM_TEMPLATE_CATEGORY" val="diagram"/>
  <p:tag name="KSO_WM_TEMPLATE_INDEX" val="20187994"/>
  <p:tag name="KSO_WM_UNIT_LAYERLEVEL" val="1_1_1_1"/>
  <p:tag name="KSO_WM_TAG_VERSION" val="1.0"/>
  <p:tag name="KSO_WM_BEAUTIFY_FLAG" val="#wm#"/>
</p:tagLst>
</file>

<file path=ppt/tags/tag3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187994_1*n_h_h_i*1_2_1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187994_1*n_h_h_i*1_2_2_3"/>
  <p:tag name="KSO_WM_TEMPLATE_CATEGORY" val="diagram"/>
  <p:tag name="KSO_WM_TEMPLATE_INDEX" val="20187994"/>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a="http://schemas.openxmlformats.org/drawingml/2006/main" xmlns:r="http://schemas.openxmlformats.org/officeDocument/2006/relationships" xmlns:p="http://schemas.openxmlformats.org/presentationml/2006/main">
  <p:tag name="KSO_WM_UNIT_COLOR_SCHEME_SHAPE_ID" val="8"/>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87994_1*n_h_i*1_1_1"/>
  <p:tag name="KSO_WM_TEMPLATE_CATEGORY" val="diagram"/>
  <p:tag name="KSO_WM_TEMPLATE_INDEX" val="20187994"/>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61.xml><?xml version="1.0" encoding="utf-8"?>
<p:tagLst xmlns:a="http://schemas.openxmlformats.org/drawingml/2006/main" xmlns:r="http://schemas.openxmlformats.org/officeDocument/2006/relationships" xmlns:p="http://schemas.openxmlformats.org/presentationml/2006/main">
  <p:tag name="KSO_WM_UNIT_COLOR_SCHEME_SHAPE_ID" val="30"/>
  <p:tag name="KSO_WM_UNIT_COLOR_SCHEME_PARENT_PAGE" val="0_5"/>
  <p:tag name="KSO_WM_UNIT_SUBTYPE" val="a"/>
  <p:tag name="KSO_WM_UNIT_PRESET_TEXT" val="添加标题"/>
  <p:tag name="KSO_WM_UNIT_NOCLEAR" val="0"/>
  <p:tag name="KSO_WM_UNIT_VALUE" val="3"/>
  <p:tag name="KSO_WM_UNIT_HIGHLIGHT" val="0"/>
  <p:tag name="KSO_WM_UNIT_COMPATIBLE" val="0"/>
  <p:tag name="KSO_WM_UNIT_DIAGRAM_ISNUMVISUAL" val="0"/>
  <p:tag name="KSO_WM_UNIT_DIAGRAM_ISREFERUNIT" val="0"/>
  <p:tag name="KSO_WM_DIAGRAM_GROUP_CODE" val="n1-1"/>
  <p:tag name="KSO_WM_UNIT_TYPE" val="n_h_f"/>
  <p:tag name="KSO_WM_UNIT_INDEX" val="1_1_1"/>
  <p:tag name="KSO_WM_UNIT_ID" val="diagram20187994_1*n_h_f*1_1_1"/>
  <p:tag name="KSO_WM_TEMPLATE_CATEGORY" val="diagram"/>
  <p:tag name="KSO_WM_TEMPLATE_INDEX" val="20187994"/>
  <p:tag name="KSO_WM_UNIT_LAYERLEVEL" val="1_1_1"/>
  <p:tag name="KSO_WM_TAG_VERSION" val="1.0"/>
  <p:tag name="KSO_WM_BEAUTIFY_FLAG" val="#wm#"/>
  <p:tag name="KSO_WM_UNIT_TEXT_FILL_FORE_SCHEMECOLOR_INDEX" val="14"/>
  <p:tag name="KSO_WM_UNIT_TEXT_FILL_TYPE" val="1"/>
</p:tagLst>
</file>

<file path=ppt/tags/tag362.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87994_1*n_h_h_i*1_2_1_1"/>
  <p:tag name="KSO_WM_TEMPLATE_CATEGORY" val="diagram"/>
  <p:tag name="KSO_WM_TEMPLATE_INDEX" val="20187994"/>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63.xml><?xml version="1.0" encoding="utf-8"?>
<p:tagLst xmlns:a="http://schemas.openxmlformats.org/drawingml/2006/main" xmlns:r="http://schemas.openxmlformats.org/officeDocument/2006/relationships" xmlns:p="http://schemas.openxmlformats.org/presentationml/2006/main">
  <p:tag name="KSO_WM_UNIT_COLOR_SCHEME_SHAPE_ID" val="37"/>
  <p:tag name="KSO_WM_UNIT_COLOR_SCHEME_PARENT_PAGE" val="0_5"/>
  <p:tag name="KSO_WM_UNIT_SUBTYPE" val="a"/>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87994_1*n_h_h_f*1_2_1_1"/>
  <p:tag name="KSO_WM_TEMPLATE_CATEGORY" val="diagram"/>
  <p:tag name="KSO_WM_TEMPLATE_INDEX" val="20187994"/>
  <p:tag name="KSO_WM_UNIT_LAYERLEVEL" val="1_1_1_1"/>
  <p:tag name="KSO_WM_TAG_VERSION" val="1.0"/>
  <p:tag name="KSO_WM_BEAUTIFY_FLAG" val="#wm#"/>
  <p:tag name="KSO_WM_UNIT_TEXT_FILL_FORE_SCHEMECOLOR_INDEX" val="14"/>
  <p:tag name="KSO_WM_UNIT_TEXT_FILL_TYPE" val="1"/>
</p:tagLst>
</file>

<file path=ppt/tags/tag364.xml><?xml version="1.0" encoding="utf-8"?>
<p:tagLst xmlns:a="http://schemas.openxmlformats.org/drawingml/2006/main" xmlns:r="http://schemas.openxmlformats.org/officeDocument/2006/relationships" xmlns:p="http://schemas.openxmlformats.org/presentationml/2006/main">
  <p:tag name="KSO_WM_UNIT_COLOR_SCHEME_SHAPE_ID" val="16"/>
  <p:tag name="KSO_WM_UNIT_COLOR_SCHEME_PARENT_PAGE" val="0_5"/>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87994_1*n_h_h_i*1_2_2_1"/>
  <p:tag name="KSO_WM_TEMPLATE_CATEGORY" val="diagram"/>
  <p:tag name="KSO_WM_TEMPLATE_INDEX" val="20187994"/>
  <p:tag name="KSO_WM_UNIT_LAYERLEVEL" val="1_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365.xml><?xml version="1.0" encoding="utf-8"?>
<p:tagLst xmlns:a="http://schemas.openxmlformats.org/drawingml/2006/main" xmlns:r="http://schemas.openxmlformats.org/officeDocument/2006/relationships" xmlns:p="http://schemas.openxmlformats.org/presentationml/2006/main">
  <p:tag name="KSO_WM_UNIT_COLOR_SCHEME_SHAPE_ID" val="38"/>
  <p:tag name="KSO_WM_UNIT_COLOR_SCHEME_PARENT_PAGE" val="0_5"/>
  <p:tag name="KSO_WM_UNIT_SUBTYPE" val="a"/>
  <p:tag name="KSO_WM_UNIT_PRESET_TEXT" val="添加标题"/>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87994_1*n_h_h_f*1_2_2_1"/>
  <p:tag name="KSO_WM_TEMPLATE_CATEGORY" val="diagram"/>
  <p:tag name="KSO_WM_TEMPLATE_INDEX" val="20187994"/>
  <p:tag name="KSO_WM_UNIT_LAYERLEVEL" val="1_1_1_1"/>
  <p:tag name="KSO_WM_TAG_VERSION" val="1.0"/>
  <p:tag name="KSO_WM_BEAUTIFY_FLAG" val="#wm#"/>
  <p:tag name="KSO_WM_UNIT_TEXT_FILL_FORE_SCHEMECOLOR_INDEX" val="14"/>
  <p:tag name="KSO_WM_UNIT_TEXT_FILL_TYPE" val="1"/>
</p:tagLst>
</file>

<file path=ppt/tags/tag3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87994_1*n_i*1_1"/>
  <p:tag name="KSO_WM_TEMPLATE_CATEGORY" val="diagram"/>
  <p:tag name="KSO_WM_TEMPLATE_INDEX" val="20187994"/>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73"/>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371.xml><?xml version="1.0" encoding="utf-8"?>
<p:tagLst xmlns:a="http://schemas.openxmlformats.org/drawingml/2006/main" xmlns:r="http://schemas.openxmlformats.org/officeDocument/2006/relationships" xmlns:p="http://schemas.openxmlformats.org/presentationml/2006/main">
  <p:tag name="KSO_WM_UNIT_TABLE_BEAUTIFY" val="smartTable{651a7a17-c0e1-482f-96d3-16c7ea26de63}"/>
  <p:tag name="TABLE_ENDDRAG_ORIGIN_RECT" val="671*227"/>
  <p:tag name="TABLE_ENDDRAG_RECT" val="144*240*671*227"/>
</p:tagLst>
</file>

<file path=ppt/tags/tag372.xml><?xml version="1.0" encoding="utf-8"?>
<p:tagLst xmlns:a="http://schemas.openxmlformats.org/drawingml/2006/main" xmlns:r="http://schemas.openxmlformats.org/officeDocument/2006/relationships" xmlns:p="http://schemas.openxmlformats.org/presentationml/2006/main">
  <p:tag name="KSO_WM_SLIDE_ID" val="custom20193369_7"/>
  <p:tag name="KSO_WM_TEMPLATE_SUBCATEGORY" val="0"/>
  <p:tag name="KSO_WM_TEMPLATE_MASTER_TYPE" val="1"/>
  <p:tag name="KSO_WM_TEMPLATE_COLOR_TYPE" val="1"/>
  <p:tag name="KSO_WM_SLIDE_TYPE" val="sectionTitle"/>
  <p:tag name="KSO_WM_SLIDE_SUBTYPE" val="pureTxt"/>
  <p:tag name="KSO_WM_SLIDE_ITEM_CNT" val="0"/>
  <p:tag name="KSO_WM_SLIDE_INDEX" val="7"/>
  <p:tag name="KSO_WM_TAG_VERSION" val="1.0"/>
  <p:tag name="KSO_WM_BEAUTIFY_FLAG" val="#wm#"/>
  <p:tag name="KSO_WM_TEMPLATE_CATEGORY" val="custom"/>
  <p:tag name="KSO_WM_TEMPLATE_INDEX" val="20193369"/>
  <p:tag name="KSO_WM_SLIDE_LAYOUT" val="a_b_e"/>
  <p:tag name="KSO_WM_SLIDE_LAYOUT_CNT" val="1_1_1"/>
</p:tagLst>
</file>

<file path=ppt/tags/tag3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193369_7*a*1"/>
  <p:tag name="KSO_WM_TEMPLATE_CATEGORY" val="custom"/>
  <p:tag name="KSO_WM_TEMPLATE_INDEX" val="20193369"/>
  <p:tag name="KSO_WM_UNIT_LAYERLEVEL" val="1"/>
  <p:tag name="KSO_WM_TAG_VERSION" val="1.0"/>
  <p:tag name="KSO_WM_BEAUTIFY_FLAG" val="#wm#"/>
  <p:tag name="KSO_WM_UNIT_PRESET_TEXT" val="单击此处添加标题"/>
</p:tagLst>
</file>

<file path=ppt/tags/tag3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6"/>
  <p:tag name="KSO_WM_UNIT_HIGHLIGHT" val="0"/>
  <p:tag name="KSO_WM_UNIT_COMPATIBLE" val="0"/>
  <p:tag name="KSO_WM_UNIT_DIAGRAM_ISNUMVISUAL" val="0"/>
  <p:tag name="KSO_WM_UNIT_DIAGRAM_ISREFERUNIT" val="0"/>
  <p:tag name="KSO_WM_UNIT_TYPE" val="b"/>
  <p:tag name="KSO_WM_UNIT_INDEX" val="1"/>
  <p:tag name="KSO_WM_UNIT_ID" val="custom20193369_7*b*1"/>
  <p:tag name="KSO_WM_TEMPLATE_CATEGORY" val="custom"/>
  <p:tag name="KSO_WM_TEMPLATE_INDEX" val="20193369"/>
  <p:tag name="KSO_WM_UNIT_LAYERLEVEL" val="1"/>
  <p:tag name="KSO_WM_TAG_VERSION" val="1.0"/>
  <p:tag name="KSO_WM_BEAUTIFY_FLAG" val="#wm#"/>
  <p:tag name="KSO_WM_UNIT_PRESET_TEXT" val="单击此处添加文本具体内容"/>
</p:tagLst>
</file>

<file path=ppt/tags/tag375.xml><?xml version="1.0" encoding="utf-8"?>
<p:tagLst xmlns:a="http://schemas.openxmlformats.org/drawingml/2006/main" xmlns:r="http://schemas.openxmlformats.org/officeDocument/2006/relationships" xmlns:p="http://schemas.openxmlformats.org/presentationml/2006/main">
  <p:tag name="KSO_WM_UNIT_NOCLEAR" val="0"/>
  <p:tag name="KSO_WM_UNIT_VALUE" val="1"/>
  <p:tag name="KSO_WM_UNIT_HIGHLIGHT" val="0"/>
  <p:tag name="KSO_WM_UNIT_COMPATIBLE" val="0"/>
  <p:tag name="KSO_WM_UNIT_DIAGRAM_ISNUMVISUAL" val="0"/>
  <p:tag name="KSO_WM_UNIT_DIAGRAM_ISREFERUNIT" val="0"/>
  <p:tag name="KSO_WM_UNIT_TYPE" val="e"/>
  <p:tag name="KSO_WM_UNIT_INDEX" val="1"/>
  <p:tag name="KSO_WM_UNIT_ID" val="custom20193369_7*e*1"/>
  <p:tag name="KSO_WM_TEMPLATE_CATEGORY" val="custom"/>
  <p:tag name="KSO_WM_TEMPLATE_INDEX" val="20193369"/>
  <p:tag name="KSO_WM_UNIT_LAYERLEVEL" val="1"/>
  <p:tag name="KSO_WM_TAG_VERSION" val="1.0"/>
  <p:tag name="KSO_WM_BEAUTIFY_FLAG" val="#wm#"/>
  <p:tag name="KSO_WM_UNIT_PRESET_TEXT" val="01"/>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13"/>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13"/>
</p:tagLst>
</file>

<file path=ppt/tags/tag378.xml><?xml version="1.0" encoding="utf-8"?>
<p:tagLst xmlns:a="http://schemas.openxmlformats.org/drawingml/2006/main" xmlns:r="http://schemas.openxmlformats.org/officeDocument/2006/relationships" xmlns:p="http://schemas.openxmlformats.org/presentationml/2006/main">
  <p:tag name="KSO_WM_UNIT_TABLE_BEAUTIFY" val="smartTable{1e8189ef-e169-4b22-9802-78685f95b22e}"/>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369"/>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60,&quot;width&quot;:5160}"/>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369"/>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369"/>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SHOW_EDIT_AREA_INDICATION" val="0"/>
  <p:tag name="KSO_WM_TEMPLATE_THUMBS_INDEX" val="1、3、7、8、10、13、15"/>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193369"/>
</p:tagLst>
</file>

<file path=ppt/tags/tag6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
      <a:dk1>
        <a:srgbClr val="000000"/>
      </a:dk1>
      <a:lt1>
        <a:srgbClr val="FFFFFF"/>
      </a:lt1>
      <a:dk2>
        <a:srgbClr val="F2F3FF"/>
      </a:dk2>
      <a:lt2>
        <a:srgbClr val="FFFFFF"/>
      </a:lt2>
      <a:accent1>
        <a:srgbClr val="5066E9"/>
      </a:accent1>
      <a:accent2>
        <a:srgbClr val="598DD5"/>
      </a:accent2>
      <a:accent3>
        <a:srgbClr val="5CAAC6"/>
      </a:accent3>
      <a:accent4>
        <a:srgbClr val="60C1B5"/>
      </a:accent4>
      <a:accent5>
        <a:srgbClr val="64D6A1"/>
      </a:accent5>
      <a:accent6>
        <a:srgbClr val="67EB8D"/>
      </a:accent6>
      <a:hlink>
        <a:srgbClr val="5066E9"/>
      </a:hlink>
      <a:folHlink>
        <a:srgbClr val="9F67A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7">
    <a:dk1>
      <a:srgbClr val="000000"/>
    </a:dk1>
    <a:lt1>
      <a:srgbClr val="FFFFFF"/>
    </a:lt1>
    <a:dk2>
      <a:srgbClr val="F2F3FF"/>
    </a:dk2>
    <a:lt2>
      <a:srgbClr val="FFFFFF"/>
    </a:lt2>
    <a:accent1>
      <a:srgbClr val="5066E9"/>
    </a:accent1>
    <a:accent2>
      <a:srgbClr val="598DD5"/>
    </a:accent2>
    <a:accent3>
      <a:srgbClr val="5CAAC6"/>
    </a:accent3>
    <a:accent4>
      <a:srgbClr val="60C1B5"/>
    </a:accent4>
    <a:accent5>
      <a:srgbClr val="64D6A1"/>
    </a:accent5>
    <a:accent6>
      <a:srgbClr val="67EB8D"/>
    </a:accent6>
    <a:hlink>
      <a:srgbClr val="5066E9"/>
    </a:hlink>
    <a:folHlink>
      <a:srgbClr val="9F67A3"/>
    </a:folHlink>
  </a:clrScheme>
</a:themeOverride>
</file>

<file path=ppt/theme/themeOverride2.xml><?xml version="1.0" encoding="utf-8"?>
<a:themeOverride xmlns:a="http://schemas.openxmlformats.org/drawingml/2006/main">
  <a:clrScheme name="自定义 7">
    <a:dk1>
      <a:srgbClr val="000000"/>
    </a:dk1>
    <a:lt1>
      <a:srgbClr val="FFFFFF"/>
    </a:lt1>
    <a:dk2>
      <a:srgbClr val="F2F3FF"/>
    </a:dk2>
    <a:lt2>
      <a:srgbClr val="FFFFFF"/>
    </a:lt2>
    <a:accent1>
      <a:srgbClr val="5066E9"/>
    </a:accent1>
    <a:accent2>
      <a:srgbClr val="598DD5"/>
    </a:accent2>
    <a:accent3>
      <a:srgbClr val="5CAAC6"/>
    </a:accent3>
    <a:accent4>
      <a:srgbClr val="60C1B5"/>
    </a:accent4>
    <a:accent5>
      <a:srgbClr val="64D6A1"/>
    </a:accent5>
    <a:accent6>
      <a:srgbClr val="67EB8D"/>
    </a:accent6>
    <a:hlink>
      <a:srgbClr val="5066E9"/>
    </a:hlink>
    <a:folHlink>
      <a:srgbClr val="9F67A3"/>
    </a:folHlink>
  </a:clrScheme>
</a:themeOverride>
</file>

<file path=ppt/theme/themeOverride3.xml><?xml version="1.0" encoding="utf-8"?>
<a:themeOverride xmlns:a="http://schemas.openxmlformats.org/drawingml/2006/main">
  <a:clrScheme name="自定义 7">
    <a:dk1>
      <a:srgbClr val="000000"/>
    </a:dk1>
    <a:lt1>
      <a:srgbClr val="FFFFFF"/>
    </a:lt1>
    <a:dk2>
      <a:srgbClr val="F2F3FF"/>
    </a:dk2>
    <a:lt2>
      <a:srgbClr val="FFFFFF"/>
    </a:lt2>
    <a:accent1>
      <a:srgbClr val="5066E9"/>
    </a:accent1>
    <a:accent2>
      <a:srgbClr val="598DD5"/>
    </a:accent2>
    <a:accent3>
      <a:srgbClr val="5CAAC6"/>
    </a:accent3>
    <a:accent4>
      <a:srgbClr val="60C1B5"/>
    </a:accent4>
    <a:accent5>
      <a:srgbClr val="64D6A1"/>
    </a:accent5>
    <a:accent6>
      <a:srgbClr val="67EB8D"/>
    </a:accent6>
    <a:hlink>
      <a:srgbClr val="5066E9"/>
    </a:hlink>
    <a:folHlink>
      <a:srgbClr val="9F67A3"/>
    </a:folHlink>
  </a:clrScheme>
</a:themeOverride>
</file>

<file path=ppt/theme/themeOverride4.xml><?xml version="1.0" encoding="utf-8"?>
<a:themeOverride xmlns:a="http://schemas.openxmlformats.org/drawingml/2006/main">
  <a:clrScheme name="自定义 7">
    <a:dk1>
      <a:srgbClr val="000000"/>
    </a:dk1>
    <a:lt1>
      <a:srgbClr val="FFFFFF"/>
    </a:lt1>
    <a:dk2>
      <a:srgbClr val="F2F3FF"/>
    </a:dk2>
    <a:lt2>
      <a:srgbClr val="FFFFFF"/>
    </a:lt2>
    <a:accent1>
      <a:srgbClr val="5066E9"/>
    </a:accent1>
    <a:accent2>
      <a:srgbClr val="598DD5"/>
    </a:accent2>
    <a:accent3>
      <a:srgbClr val="5CAAC6"/>
    </a:accent3>
    <a:accent4>
      <a:srgbClr val="60C1B5"/>
    </a:accent4>
    <a:accent5>
      <a:srgbClr val="64D6A1"/>
    </a:accent5>
    <a:accent6>
      <a:srgbClr val="67EB8D"/>
    </a:accent6>
    <a:hlink>
      <a:srgbClr val="5066E9"/>
    </a:hlink>
    <a:folHlink>
      <a:srgbClr val="9F67A3"/>
    </a:folHlink>
  </a:clrScheme>
</a:themeOverride>
</file>

<file path=docProps/app.xml><?xml version="1.0" encoding="utf-8"?>
<Properties xmlns="http://schemas.openxmlformats.org/officeDocument/2006/extended-properties" xmlns:vt="http://schemas.openxmlformats.org/officeDocument/2006/docPropsVTypes">
  <TotalTime>1</TotalTime>
  <Words>9873</Words>
  <Application>Microsoft Office PowerPoint</Application>
  <PresentationFormat>自定义</PresentationFormat>
  <Paragraphs>864</Paragraphs>
  <Slides>101</Slides>
  <Notes>37</Notes>
  <HiddenSlides>10</HiddenSlides>
  <MMClips>0</MMClips>
  <ScaleCrop>false</ScaleCrop>
  <HeadingPairs>
    <vt:vector size="4" baseType="variant">
      <vt:variant>
        <vt:lpstr>主题</vt:lpstr>
      </vt:variant>
      <vt:variant>
        <vt:i4>3</vt:i4>
      </vt:variant>
      <vt:variant>
        <vt:lpstr>幻灯片标题</vt:lpstr>
      </vt:variant>
      <vt:variant>
        <vt:i4>101</vt:i4>
      </vt:variant>
    </vt:vector>
  </HeadingPairs>
  <TitlesOfParts>
    <vt:vector size="104" baseType="lpstr">
      <vt:lpstr>Office 主题​​</vt:lpstr>
      <vt:lpstr>1_Office 主题​​</vt:lpstr>
      <vt:lpstr>1_Office 主题</vt:lpstr>
      <vt:lpstr>助力论文写作主题讲座</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产品功能-账号管理</vt:lpstr>
      <vt:lpstr>产品功能-机构关联</vt:lpstr>
      <vt:lpstr>幻灯片 19</vt:lpstr>
      <vt:lpstr>幻灯片 20</vt:lpstr>
      <vt:lpstr>资源篇</vt:lpstr>
      <vt:lpstr>幻灯片 22</vt:lpstr>
      <vt:lpstr>幻灯片 23</vt:lpstr>
      <vt:lpstr>幻灯片 24</vt:lpstr>
      <vt:lpstr>幻灯片 25</vt:lpstr>
      <vt:lpstr>幻灯片 26</vt:lpstr>
      <vt:lpstr>幻灯片 27</vt:lpstr>
      <vt:lpstr>检索篇</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拓展篇</vt:lpstr>
      <vt:lpstr>幻灯片 51</vt:lpstr>
      <vt:lpstr>幻灯片 52</vt:lpstr>
      <vt:lpstr>幻灯片 53</vt:lpstr>
      <vt:lpstr>幻灯片 54</vt:lpstr>
      <vt:lpstr>幻灯片 55</vt:lpstr>
      <vt:lpstr>工具篇</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谢谢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220</cp:revision>
  <dcterms:created xsi:type="dcterms:W3CDTF">2019-06-19T02:08:00Z</dcterms:created>
  <dcterms:modified xsi:type="dcterms:W3CDTF">2020-12-11T02:25:57Z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